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416" r:id="rId2"/>
    <p:sldId id="658" r:id="rId3"/>
    <p:sldId id="643" r:id="rId4"/>
    <p:sldId id="662" r:id="rId5"/>
    <p:sldId id="400" r:id="rId6"/>
    <p:sldId id="256" r:id="rId7"/>
    <p:sldId id="417" r:id="rId8"/>
    <p:sldId id="419" r:id="rId9"/>
    <p:sldId id="640" r:id="rId10"/>
    <p:sldId id="666" r:id="rId11"/>
    <p:sldId id="656" r:id="rId12"/>
    <p:sldId id="644" r:id="rId13"/>
    <p:sldId id="411" r:id="rId14"/>
    <p:sldId id="642" r:id="rId15"/>
    <p:sldId id="414" r:id="rId16"/>
    <p:sldId id="696" r:id="rId17"/>
    <p:sldId id="650" r:id="rId18"/>
    <p:sldId id="645" r:id="rId19"/>
    <p:sldId id="657" r:id="rId20"/>
    <p:sldId id="646" r:id="rId21"/>
    <p:sldId id="648" r:id="rId22"/>
    <p:sldId id="647" r:id="rId23"/>
    <p:sldId id="649" r:id="rId24"/>
    <p:sldId id="651" r:id="rId25"/>
    <p:sldId id="668" r:id="rId26"/>
    <p:sldId id="682" r:id="rId27"/>
    <p:sldId id="669" r:id="rId28"/>
    <p:sldId id="671" r:id="rId29"/>
    <p:sldId id="670" r:id="rId30"/>
    <p:sldId id="672" r:id="rId31"/>
    <p:sldId id="673" r:id="rId32"/>
    <p:sldId id="674" r:id="rId33"/>
    <p:sldId id="683" r:id="rId34"/>
    <p:sldId id="257" r:id="rId35"/>
    <p:sldId id="694" r:id="rId36"/>
    <p:sldId id="693" r:id="rId37"/>
    <p:sldId id="692" r:id="rId38"/>
    <p:sldId id="695" r:id="rId39"/>
    <p:sldId id="686" r:id="rId40"/>
    <p:sldId id="684" r:id="rId41"/>
    <p:sldId id="687" r:id="rId42"/>
    <p:sldId id="689" r:id="rId43"/>
    <p:sldId id="680" r:id="rId44"/>
    <p:sldId id="681" r:id="rId45"/>
    <p:sldId id="66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  <a:srgbClr val="7F7F7F"/>
    <a:srgbClr val="FF2F92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8"/>
    <p:restoredTop sz="86127"/>
  </p:normalViewPr>
  <p:slideViewPr>
    <p:cSldViewPr snapToGrid="0" snapToObjects="1" showGuides="1">
      <p:cViewPr varScale="1">
        <p:scale>
          <a:sx n="105" d="100"/>
          <a:sy n="105" d="100"/>
        </p:scale>
        <p:origin x="69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685AC1-316C-A848-8536-453312759851}" type="doc">
      <dgm:prSet loTypeId="urn:microsoft.com/office/officeart/2009/layout/CirclePictureHierarchy" loCatId="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5248807-C3A1-D942-A4D7-6EFE9FCAD834}">
      <dgm:prSet phldrT="[Text]" custT="1"/>
      <dgm:spPr/>
      <dgm:t>
        <a:bodyPr/>
        <a:lstStyle/>
        <a:p>
          <a:r>
            <a: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Better Communication</a:t>
          </a:r>
        </a:p>
      </dgm:t>
    </dgm:pt>
    <dgm:pt modelId="{2D879E10-332B-5341-BED8-2DB7E3027197}" type="parTrans" cxnId="{E6B508B4-622B-C744-9FD7-4AA040C4B9D3}">
      <dgm:prSet/>
      <dgm:spPr/>
      <dgm:t>
        <a:bodyPr/>
        <a:lstStyle/>
        <a:p>
          <a:endParaRPr lang="en-US" sz="2400"/>
        </a:p>
      </dgm:t>
    </dgm:pt>
    <dgm:pt modelId="{93A9BAC9-6334-7E4B-AEAC-0EE845123C68}" type="sibTrans" cxnId="{E6B508B4-622B-C744-9FD7-4AA040C4B9D3}">
      <dgm:prSet/>
      <dgm:spPr/>
      <dgm:t>
        <a:bodyPr/>
        <a:lstStyle/>
        <a:p>
          <a:endParaRPr lang="en-US" sz="2400"/>
        </a:p>
      </dgm:t>
    </dgm:pt>
    <dgm:pt modelId="{EBA92B37-468B-9B48-BDD6-301E715691CC}">
      <dgm:prSet phldrT="[Text]" custT="1"/>
      <dgm:spPr/>
      <dgm:t>
        <a:bodyPr/>
        <a:lstStyle/>
        <a:p>
          <a:r>
            <a: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Inside </a:t>
          </a:r>
          <a:r>
            <a:rPr lang="en-US" sz="2800" b="1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JCR</a:t>
          </a:r>
        </a:p>
      </dgm:t>
    </dgm:pt>
    <dgm:pt modelId="{2C504CD2-DC32-894B-92E2-E563FCC1D863}" type="parTrans" cxnId="{8084F219-95EC-E646-8622-CFEE4787F3F2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 sz="2400"/>
        </a:p>
      </dgm:t>
    </dgm:pt>
    <dgm:pt modelId="{5D36C9B2-2BAC-6A4A-8A33-CFCCACFFD6C9}" type="sibTrans" cxnId="{8084F219-95EC-E646-8622-CFEE4787F3F2}">
      <dgm:prSet/>
      <dgm:spPr/>
      <dgm:t>
        <a:bodyPr/>
        <a:lstStyle/>
        <a:p>
          <a:endParaRPr lang="en-US" sz="2400"/>
        </a:p>
      </dgm:t>
    </dgm:pt>
    <dgm:pt modelId="{9CE3356D-3097-8C49-B9FD-6AB8AF89E1F9}">
      <dgm:prSet phldrT="[Text]" custT="1"/>
      <dgm:spPr/>
      <dgm:t>
        <a:bodyPr/>
        <a:lstStyle/>
        <a:p>
          <a:r>
            <a: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Professional  Connections</a:t>
          </a:r>
        </a:p>
      </dgm:t>
    </dgm:pt>
    <dgm:pt modelId="{DDF71D4C-A779-2A46-83B6-63531571BE7B}" type="parTrans" cxnId="{12B2ABFB-1C4B-8440-986B-FA7C2A371BFD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 sz="2400"/>
        </a:p>
      </dgm:t>
    </dgm:pt>
    <dgm:pt modelId="{40C7FDC7-A231-2C43-9F19-B8C1FEE9DE0F}" type="sibTrans" cxnId="{12B2ABFB-1C4B-8440-986B-FA7C2A371BFD}">
      <dgm:prSet/>
      <dgm:spPr/>
      <dgm:t>
        <a:bodyPr/>
        <a:lstStyle/>
        <a:p>
          <a:endParaRPr lang="en-US" sz="2400"/>
        </a:p>
      </dgm:t>
    </dgm:pt>
    <dgm:pt modelId="{0F63C526-34EF-AF40-A70F-9CB90412EA4E}">
      <dgm:prSet phldrT="[Text]" custT="1"/>
      <dgm:spPr/>
      <dgm:t>
        <a:bodyPr/>
        <a:lstStyle/>
        <a:p>
          <a:r>
            <a: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Knowledge Sharing</a:t>
          </a:r>
        </a:p>
      </dgm:t>
    </dgm:pt>
    <dgm:pt modelId="{D2BFF671-391B-6F47-A8E6-9EAA7C65FA0D}" type="parTrans" cxnId="{32D77840-A5A1-874E-A8EC-2A7DBDAACFE4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 sz="2400"/>
        </a:p>
      </dgm:t>
    </dgm:pt>
    <dgm:pt modelId="{A3B27434-EA11-4740-A11B-F222A041984A}" type="sibTrans" cxnId="{32D77840-A5A1-874E-A8EC-2A7DBDAACFE4}">
      <dgm:prSet/>
      <dgm:spPr/>
      <dgm:t>
        <a:bodyPr/>
        <a:lstStyle/>
        <a:p>
          <a:endParaRPr lang="en-US" sz="2400"/>
        </a:p>
      </dgm:t>
    </dgm:pt>
    <dgm:pt modelId="{BB6D2443-9948-6A4B-AFE8-A262A7303C47}">
      <dgm:prSet phldrT="[Text]" custT="1"/>
      <dgm:spPr/>
      <dgm:t>
        <a:bodyPr/>
        <a:lstStyle/>
        <a:p>
          <a:r>
            <a: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Outside </a:t>
          </a:r>
          <a:r>
            <a:rPr lang="en-US" sz="2800" b="1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JCR</a:t>
          </a:r>
        </a:p>
      </dgm:t>
    </dgm:pt>
    <dgm:pt modelId="{BD3EC52A-E62C-0D4C-B6A6-BF8BA97AFA44}" type="parTrans" cxnId="{CB20E75D-1DED-4044-8048-FF062D237440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 sz="2400"/>
        </a:p>
      </dgm:t>
    </dgm:pt>
    <dgm:pt modelId="{373D36D1-7BEB-7446-8477-708E725154E0}" type="sibTrans" cxnId="{CB20E75D-1DED-4044-8048-FF062D237440}">
      <dgm:prSet/>
      <dgm:spPr/>
      <dgm:t>
        <a:bodyPr/>
        <a:lstStyle/>
        <a:p>
          <a:endParaRPr lang="en-US" sz="2400"/>
        </a:p>
      </dgm:t>
    </dgm:pt>
    <dgm:pt modelId="{A45CBF3A-EEDC-8A47-B416-52A51323703F}">
      <dgm:prSet phldrT="[Text]" custT="1"/>
      <dgm:spPr/>
      <dgm:t>
        <a:bodyPr/>
        <a:lstStyle/>
        <a:p>
          <a:r>
            <a: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Paper Promotion</a:t>
          </a:r>
        </a:p>
      </dgm:t>
    </dgm:pt>
    <dgm:pt modelId="{12BE2E35-D18A-1C4D-804D-C21F011DE0C8}" type="parTrans" cxnId="{7143753F-0C3A-A84E-A043-B36D828DC1F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 sz="2400"/>
        </a:p>
      </dgm:t>
    </dgm:pt>
    <dgm:pt modelId="{D46D66C1-AD9B-E74C-89E9-7C6D1AD5BA9A}" type="sibTrans" cxnId="{7143753F-0C3A-A84E-A043-B36D828DC1FB}">
      <dgm:prSet/>
      <dgm:spPr/>
      <dgm:t>
        <a:bodyPr/>
        <a:lstStyle/>
        <a:p>
          <a:endParaRPr lang="en-US" sz="2400"/>
        </a:p>
      </dgm:t>
    </dgm:pt>
    <dgm:pt modelId="{2B2F98A7-2E1B-394B-B69B-265CBD156421}">
      <dgm:prSet custT="1"/>
      <dgm:spPr/>
      <dgm:t>
        <a:bodyPr/>
        <a:lstStyle/>
        <a:p>
          <a:r>
            <a: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Reputation Building</a:t>
          </a:r>
        </a:p>
      </dgm:t>
    </dgm:pt>
    <dgm:pt modelId="{9F074F67-0C0D-9F4C-951D-02A3BC5801BB}" type="parTrans" cxnId="{8461BCC4-B3DD-9845-A2EA-5AEE5261A6D2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 sz="2400"/>
        </a:p>
      </dgm:t>
    </dgm:pt>
    <dgm:pt modelId="{5459B85F-2859-634A-9BD3-060F6BBF9A5D}" type="sibTrans" cxnId="{8461BCC4-B3DD-9845-A2EA-5AEE5261A6D2}">
      <dgm:prSet/>
      <dgm:spPr/>
      <dgm:t>
        <a:bodyPr/>
        <a:lstStyle/>
        <a:p>
          <a:endParaRPr lang="en-US" sz="2400"/>
        </a:p>
      </dgm:t>
    </dgm:pt>
    <dgm:pt modelId="{E5FA46C2-3338-3D41-8D49-FC61CB39282C}" type="pres">
      <dgm:prSet presAssocID="{65685AC1-316C-A848-8536-45331275985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27D53A4-D401-E24E-863C-18825973E410}" type="pres">
      <dgm:prSet presAssocID="{75248807-C3A1-D942-A4D7-6EFE9FCAD834}" presName="hierRoot1" presStyleCnt="0"/>
      <dgm:spPr/>
    </dgm:pt>
    <dgm:pt modelId="{CE256CC0-D6D9-2848-9E38-EEA7D7AE7576}" type="pres">
      <dgm:prSet presAssocID="{75248807-C3A1-D942-A4D7-6EFE9FCAD834}" presName="composite" presStyleCnt="0"/>
      <dgm:spPr/>
    </dgm:pt>
    <dgm:pt modelId="{C5F7950C-A4C9-9A41-84A3-767ED92F9FE2}" type="pres">
      <dgm:prSet presAssocID="{75248807-C3A1-D942-A4D7-6EFE9FCAD834}" presName="image" presStyleLbl="node0" presStyleIdx="0" presStyleCnt="1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7150509-9FC8-E944-9E60-F9676164FBB9}" type="pres">
      <dgm:prSet presAssocID="{75248807-C3A1-D942-A4D7-6EFE9FCAD834}" presName="text" presStyleLbl="revTx" presStyleIdx="0" presStyleCnt="7" custScaleX="158159" custScaleY="155472" custLinFactNeighborX="30222" custLinFactNeighborY="7174">
        <dgm:presLayoutVars>
          <dgm:chPref val="3"/>
        </dgm:presLayoutVars>
      </dgm:prSet>
      <dgm:spPr/>
    </dgm:pt>
    <dgm:pt modelId="{DD1F9F8F-CBEF-5349-9E20-5723FBAE7122}" type="pres">
      <dgm:prSet presAssocID="{75248807-C3A1-D942-A4D7-6EFE9FCAD834}" presName="hierChild2" presStyleCnt="0"/>
      <dgm:spPr/>
    </dgm:pt>
    <dgm:pt modelId="{12FEB8A4-A94A-DB4F-A6E0-2B3756DA58DF}" type="pres">
      <dgm:prSet presAssocID="{2C504CD2-DC32-894B-92E2-E563FCC1D863}" presName="Name10" presStyleLbl="parChTrans1D2" presStyleIdx="0" presStyleCnt="2"/>
      <dgm:spPr/>
    </dgm:pt>
    <dgm:pt modelId="{2FB5ABF1-EF2D-8A43-B5B0-D0430BF7E72A}" type="pres">
      <dgm:prSet presAssocID="{EBA92B37-468B-9B48-BDD6-301E715691CC}" presName="hierRoot2" presStyleCnt="0"/>
      <dgm:spPr/>
    </dgm:pt>
    <dgm:pt modelId="{C2628ECF-C793-7743-9804-369366C9241D}" type="pres">
      <dgm:prSet presAssocID="{EBA92B37-468B-9B48-BDD6-301E715691CC}" presName="composite2" presStyleCnt="0"/>
      <dgm:spPr/>
    </dgm:pt>
    <dgm:pt modelId="{BDD68CEF-9D3B-EA45-9CD4-2267EFDE543B}" type="pres">
      <dgm:prSet presAssocID="{EBA92B37-468B-9B48-BDD6-301E715691CC}" presName="image2" presStyleLbl="node2" presStyleIdx="0" presStyleCnt="2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B30F21A-2ADF-944E-82A8-9670FB181F81}" type="pres">
      <dgm:prSet presAssocID="{EBA92B37-468B-9B48-BDD6-301E715691CC}" presName="text2" presStyleLbl="revTx" presStyleIdx="1" presStyleCnt="7">
        <dgm:presLayoutVars>
          <dgm:chPref val="3"/>
        </dgm:presLayoutVars>
      </dgm:prSet>
      <dgm:spPr/>
    </dgm:pt>
    <dgm:pt modelId="{3EE2E791-6A09-3E47-A196-1DF45B23B520}" type="pres">
      <dgm:prSet presAssocID="{EBA92B37-468B-9B48-BDD6-301E715691CC}" presName="hierChild3" presStyleCnt="0"/>
      <dgm:spPr/>
    </dgm:pt>
    <dgm:pt modelId="{69AF9D7D-4A1D-944C-8DAF-047DC120E7F5}" type="pres">
      <dgm:prSet presAssocID="{DDF71D4C-A779-2A46-83B6-63531571BE7B}" presName="Name17" presStyleLbl="parChTrans1D3" presStyleIdx="0" presStyleCnt="4"/>
      <dgm:spPr/>
    </dgm:pt>
    <dgm:pt modelId="{466AA992-49F7-5C42-96A0-B223A1D0A155}" type="pres">
      <dgm:prSet presAssocID="{9CE3356D-3097-8C49-B9FD-6AB8AF89E1F9}" presName="hierRoot3" presStyleCnt="0"/>
      <dgm:spPr/>
    </dgm:pt>
    <dgm:pt modelId="{4B5A6475-768F-3047-A4EF-0E8F9BB3865B}" type="pres">
      <dgm:prSet presAssocID="{9CE3356D-3097-8C49-B9FD-6AB8AF89E1F9}" presName="composite3" presStyleCnt="0"/>
      <dgm:spPr/>
    </dgm:pt>
    <dgm:pt modelId="{04F05BCD-17E3-DB43-86D0-AAF50D208FFB}" type="pres">
      <dgm:prSet presAssocID="{9CE3356D-3097-8C49-B9FD-6AB8AF89E1F9}" presName="image3" presStyleLbl="node3" presStyleIdx="0" presStyleCnt="4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1047846-E89A-8A49-A43A-E65537C64CFE}" type="pres">
      <dgm:prSet presAssocID="{9CE3356D-3097-8C49-B9FD-6AB8AF89E1F9}" presName="text3" presStyleLbl="revTx" presStyleIdx="2" presStyleCnt="7" custScaleX="135089" custLinFactNeighborX="16199" custLinFactNeighborY="2209">
        <dgm:presLayoutVars>
          <dgm:chPref val="3"/>
        </dgm:presLayoutVars>
      </dgm:prSet>
      <dgm:spPr/>
    </dgm:pt>
    <dgm:pt modelId="{798D5BBE-BB69-D843-BE02-6007FD23324B}" type="pres">
      <dgm:prSet presAssocID="{9CE3356D-3097-8C49-B9FD-6AB8AF89E1F9}" presName="hierChild4" presStyleCnt="0"/>
      <dgm:spPr/>
    </dgm:pt>
    <dgm:pt modelId="{800B1A7A-9E09-BB46-BD65-CF2ACE07E4E0}" type="pres">
      <dgm:prSet presAssocID="{D2BFF671-391B-6F47-A8E6-9EAA7C65FA0D}" presName="Name17" presStyleLbl="parChTrans1D3" presStyleIdx="1" presStyleCnt="4"/>
      <dgm:spPr/>
    </dgm:pt>
    <dgm:pt modelId="{CACC1480-0198-654A-A2C1-B784C1131038}" type="pres">
      <dgm:prSet presAssocID="{0F63C526-34EF-AF40-A70F-9CB90412EA4E}" presName="hierRoot3" presStyleCnt="0"/>
      <dgm:spPr/>
    </dgm:pt>
    <dgm:pt modelId="{1DF911D5-4E6E-9044-AE59-5E4AAAC4C757}" type="pres">
      <dgm:prSet presAssocID="{0F63C526-34EF-AF40-A70F-9CB90412EA4E}" presName="composite3" presStyleCnt="0"/>
      <dgm:spPr/>
    </dgm:pt>
    <dgm:pt modelId="{23B57C24-D0DF-C542-AD5B-77455CC44620}" type="pres">
      <dgm:prSet presAssocID="{0F63C526-34EF-AF40-A70F-9CB90412EA4E}" presName="image3" presStyleLbl="node3" presStyleIdx="1" presStyleCnt="4"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F9E6A4D-9055-1A4A-97FD-B5225AD03392}" type="pres">
      <dgm:prSet presAssocID="{0F63C526-34EF-AF40-A70F-9CB90412EA4E}" presName="text3" presStyleLbl="revTx" presStyleIdx="3" presStyleCnt="7">
        <dgm:presLayoutVars>
          <dgm:chPref val="3"/>
        </dgm:presLayoutVars>
      </dgm:prSet>
      <dgm:spPr/>
    </dgm:pt>
    <dgm:pt modelId="{157BC96A-1F68-BF49-9F9E-535C8E2F32FE}" type="pres">
      <dgm:prSet presAssocID="{0F63C526-34EF-AF40-A70F-9CB90412EA4E}" presName="hierChild4" presStyleCnt="0"/>
      <dgm:spPr/>
    </dgm:pt>
    <dgm:pt modelId="{BADC94B3-D551-8E48-A34F-3420272AC82B}" type="pres">
      <dgm:prSet presAssocID="{BD3EC52A-E62C-0D4C-B6A6-BF8BA97AFA44}" presName="Name10" presStyleLbl="parChTrans1D2" presStyleIdx="1" presStyleCnt="2"/>
      <dgm:spPr/>
    </dgm:pt>
    <dgm:pt modelId="{31C1DBAF-80D2-1F49-8F90-C71B5E9622ED}" type="pres">
      <dgm:prSet presAssocID="{BB6D2443-9948-6A4B-AFE8-A262A7303C47}" presName="hierRoot2" presStyleCnt="0"/>
      <dgm:spPr/>
    </dgm:pt>
    <dgm:pt modelId="{7A9E1D74-EA14-7C44-B878-79A1909B02E2}" type="pres">
      <dgm:prSet presAssocID="{BB6D2443-9948-6A4B-AFE8-A262A7303C47}" presName="composite2" presStyleCnt="0"/>
      <dgm:spPr/>
    </dgm:pt>
    <dgm:pt modelId="{80CC0B47-5B35-C74E-B142-DA5A95A5BAA7}" type="pres">
      <dgm:prSet presAssocID="{BB6D2443-9948-6A4B-AFE8-A262A7303C47}" presName="image2" presStyleLbl="node2" presStyleIdx="1" presStyleCnt="2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A9C5339-FFD2-C84A-9BED-FB6E7DB17EA0}" type="pres">
      <dgm:prSet presAssocID="{BB6D2443-9948-6A4B-AFE8-A262A7303C47}" presName="text2" presStyleLbl="revTx" presStyleIdx="4" presStyleCnt="7">
        <dgm:presLayoutVars>
          <dgm:chPref val="3"/>
        </dgm:presLayoutVars>
      </dgm:prSet>
      <dgm:spPr/>
    </dgm:pt>
    <dgm:pt modelId="{1626E05C-7306-BE47-8D67-4B8543CEB79D}" type="pres">
      <dgm:prSet presAssocID="{BB6D2443-9948-6A4B-AFE8-A262A7303C47}" presName="hierChild3" presStyleCnt="0"/>
      <dgm:spPr/>
    </dgm:pt>
    <dgm:pt modelId="{657BAE3D-B457-7E45-9D4B-849D18AD7965}" type="pres">
      <dgm:prSet presAssocID="{12BE2E35-D18A-1C4D-804D-C21F011DE0C8}" presName="Name17" presStyleLbl="parChTrans1D3" presStyleIdx="2" presStyleCnt="4"/>
      <dgm:spPr/>
    </dgm:pt>
    <dgm:pt modelId="{9826F7D1-9766-434B-AC82-D5A9650D4DA6}" type="pres">
      <dgm:prSet presAssocID="{A45CBF3A-EEDC-8A47-B416-52A51323703F}" presName="hierRoot3" presStyleCnt="0"/>
      <dgm:spPr/>
    </dgm:pt>
    <dgm:pt modelId="{D6DF6D5C-F0F6-4749-871C-12EE33776094}" type="pres">
      <dgm:prSet presAssocID="{A45CBF3A-EEDC-8A47-B416-52A51323703F}" presName="composite3" presStyleCnt="0"/>
      <dgm:spPr/>
    </dgm:pt>
    <dgm:pt modelId="{0CCAA3B3-88FF-E94C-8E90-991D13BC5FDE}" type="pres">
      <dgm:prSet presAssocID="{A45CBF3A-EEDC-8A47-B416-52A51323703F}" presName="image3" presStyleLbl="node3" presStyleIdx="2" presStyleCnt="4"/>
      <dgm:spPr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EEBA579-CB33-7745-AFFC-F7C9E52BACC6}" type="pres">
      <dgm:prSet presAssocID="{A45CBF3A-EEDC-8A47-B416-52A51323703F}" presName="text3" presStyleLbl="revTx" presStyleIdx="5" presStyleCnt="7">
        <dgm:presLayoutVars>
          <dgm:chPref val="3"/>
        </dgm:presLayoutVars>
      </dgm:prSet>
      <dgm:spPr/>
    </dgm:pt>
    <dgm:pt modelId="{74A4BFB4-08ED-254B-8DC7-A71EFC50D73A}" type="pres">
      <dgm:prSet presAssocID="{A45CBF3A-EEDC-8A47-B416-52A51323703F}" presName="hierChild4" presStyleCnt="0"/>
      <dgm:spPr/>
    </dgm:pt>
    <dgm:pt modelId="{26FB73A2-E2F7-E84F-AB49-414FFF2CD6BE}" type="pres">
      <dgm:prSet presAssocID="{9F074F67-0C0D-9F4C-951D-02A3BC5801BB}" presName="Name17" presStyleLbl="parChTrans1D3" presStyleIdx="3" presStyleCnt="4"/>
      <dgm:spPr/>
    </dgm:pt>
    <dgm:pt modelId="{0790EC91-BE02-3F47-AE62-B74448FD2E3E}" type="pres">
      <dgm:prSet presAssocID="{2B2F98A7-2E1B-394B-B69B-265CBD156421}" presName="hierRoot3" presStyleCnt="0"/>
      <dgm:spPr/>
    </dgm:pt>
    <dgm:pt modelId="{E421ECFE-758B-5C4D-89D5-52AEC241B2BA}" type="pres">
      <dgm:prSet presAssocID="{2B2F98A7-2E1B-394B-B69B-265CBD156421}" presName="composite3" presStyleCnt="0"/>
      <dgm:spPr/>
    </dgm:pt>
    <dgm:pt modelId="{A9049F2A-C8D3-B842-85B4-4D99509062B7}" type="pres">
      <dgm:prSet presAssocID="{2B2F98A7-2E1B-394B-B69B-265CBD156421}" presName="image3" presStyleLbl="node3" presStyleIdx="3" presStyleCnt="4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19824D-C22A-774B-A33C-2E0DE478790B}" type="pres">
      <dgm:prSet presAssocID="{2B2F98A7-2E1B-394B-B69B-265CBD156421}" presName="text3" presStyleLbl="revTx" presStyleIdx="6" presStyleCnt="7">
        <dgm:presLayoutVars>
          <dgm:chPref val="3"/>
        </dgm:presLayoutVars>
      </dgm:prSet>
      <dgm:spPr/>
    </dgm:pt>
    <dgm:pt modelId="{6698C9B4-2DDD-5647-9684-180B17453EE1}" type="pres">
      <dgm:prSet presAssocID="{2B2F98A7-2E1B-394B-B69B-265CBD156421}" presName="hierChild4" presStyleCnt="0"/>
      <dgm:spPr/>
    </dgm:pt>
  </dgm:ptLst>
  <dgm:cxnLst>
    <dgm:cxn modelId="{5893E313-9BFA-7441-B60A-4B76BDA66D04}" type="presOf" srcId="{BD3EC52A-E62C-0D4C-B6A6-BF8BA97AFA44}" destId="{BADC94B3-D551-8E48-A34F-3420272AC82B}" srcOrd="0" destOrd="0" presId="urn:microsoft.com/office/officeart/2009/layout/CirclePictureHierarchy"/>
    <dgm:cxn modelId="{8084F219-95EC-E646-8622-CFEE4787F3F2}" srcId="{75248807-C3A1-D942-A4D7-6EFE9FCAD834}" destId="{EBA92B37-468B-9B48-BDD6-301E715691CC}" srcOrd="0" destOrd="0" parTransId="{2C504CD2-DC32-894B-92E2-E563FCC1D863}" sibTransId="{5D36C9B2-2BAC-6A4A-8A33-CFCCACFFD6C9}"/>
    <dgm:cxn modelId="{3DC5581E-B4B4-3D43-808B-92BEA153D5B5}" type="presOf" srcId="{BB6D2443-9948-6A4B-AFE8-A262A7303C47}" destId="{1A9C5339-FFD2-C84A-9BED-FB6E7DB17EA0}" srcOrd="0" destOrd="0" presId="urn:microsoft.com/office/officeart/2009/layout/CirclePictureHierarchy"/>
    <dgm:cxn modelId="{0D4D543E-EFB8-E448-AE2C-3F10DC280326}" type="presOf" srcId="{9CE3356D-3097-8C49-B9FD-6AB8AF89E1F9}" destId="{11047846-E89A-8A49-A43A-E65537C64CFE}" srcOrd="0" destOrd="0" presId="urn:microsoft.com/office/officeart/2009/layout/CirclePictureHierarchy"/>
    <dgm:cxn modelId="{7143753F-0C3A-A84E-A043-B36D828DC1FB}" srcId="{BB6D2443-9948-6A4B-AFE8-A262A7303C47}" destId="{A45CBF3A-EEDC-8A47-B416-52A51323703F}" srcOrd="0" destOrd="0" parTransId="{12BE2E35-D18A-1C4D-804D-C21F011DE0C8}" sibTransId="{D46D66C1-AD9B-E74C-89E9-7C6D1AD5BA9A}"/>
    <dgm:cxn modelId="{32D77840-A5A1-874E-A8EC-2A7DBDAACFE4}" srcId="{EBA92B37-468B-9B48-BDD6-301E715691CC}" destId="{0F63C526-34EF-AF40-A70F-9CB90412EA4E}" srcOrd="1" destOrd="0" parTransId="{D2BFF671-391B-6F47-A8E6-9EAA7C65FA0D}" sibTransId="{A3B27434-EA11-4740-A11B-F222A041984A}"/>
    <dgm:cxn modelId="{AFB16B48-A4D3-F74C-8D5E-BE1B5B8F5112}" type="presOf" srcId="{75248807-C3A1-D942-A4D7-6EFE9FCAD834}" destId="{A7150509-9FC8-E944-9E60-F9676164FBB9}" srcOrd="0" destOrd="0" presId="urn:microsoft.com/office/officeart/2009/layout/CirclePictureHierarchy"/>
    <dgm:cxn modelId="{E3725F4B-7F07-824B-B55C-F41183984643}" type="presOf" srcId="{A45CBF3A-EEDC-8A47-B416-52A51323703F}" destId="{5EEBA579-CB33-7745-AFFC-F7C9E52BACC6}" srcOrd="0" destOrd="0" presId="urn:microsoft.com/office/officeart/2009/layout/CirclePictureHierarchy"/>
    <dgm:cxn modelId="{DF6A4B4C-FB9A-4749-94F7-020D92A66AE9}" type="presOf" srcId="{65685AC1-316C-A848-8536-453312759851}" destId="{E5FA46C2-3338-3D41-8D49-FC61CB39282C}" srcOrd="0" destOrd="0" presId="urn:microsoft.com/office/officeart/2009/layout/CirclePictureHierarchy"/>
    <dgm:cxn modelId="{526D9F4F-B3F7-1641-A96A-9FE8E55D160F}" type="presOf" srcId="{DDF71D4C-A779-2A46-83B6-63531571BE7B}" destId="{69AF9D7D-4A1D-944C-8DAF-047DC120E7F5}" srcOrd="0" destOrd="0" presId="urn:microsoft.com/office/officeart/2009/layout/CirclePictureHierarchy"/>
    <dgm:cxn modelId="{CB20E75D-1DED-4044-8048-FF062D237440}" srcId="{75248807-C3A1-D942-A4D7-6EFE9FCAD834}" destId="{BB6D2443-9948-6A4B-AFE8-A262A7303C47}" srcOrd="1" destOrd="0" parTransId="{BD3EC52A-E62C-0D4C-B6A6-BF8BA97AFA44}" sibTransId="{373D36D1-7BEB-7446-8477-708E725154E0}"/>
    <dgm:cxn modelId="{EF11C68C-5FA3-EF41-A1A7-4B0353292CA0}" type="presOf" srcId="{9F074F67-0C0D-9F4C-951D-02A3BC5801BB}" destId="{26FB73A2-E2F7-E84F-AB49-414FFF2CD6BE}" srcOrd="0" destOrd="0" presId="urn:microsoft.com/office/officeart/2009/layout/CirclePictureHierarchy"/>
    <dgm:cxn modelId="{DE5D1697-4F6B-3A46-87CB-1A3D6B6D484F}" type="presOf" srcId="{2B2F98A7-2E1B-394B-B69B-265CBD156421}" destId="{6B19824D-C22A-774B-A33C-2E0DE478790B}" srcOrd="0" destOrd="0" presId="urn:microsoft.com/office/officeart/2009/layout/CirclePictureHierarchy"/>
    <dgm:cxn modelId="{E6B508B4-622B-C744-9FD7-4AA040C4B9D3}" srcId="{65685AC1-316C-A848-8536-453312759851}" destId="{75248807-C3A1-D942-A4D7-6EFE9FCAD834}" srcOrd="0" destOrd="0" parTransId="{2D879E10-332B-5341-BED8-2DB7E3027197}" sibTransId="{93A9BAC9-6334-7E4B-AEAC-0EE845123C68}"/>
    <dgm:cxn modelId="{9F7EC6BA-4FE0-9747-8215-5D2CCF196B87}" type="presOf" srcId="{0F63C526-34EF-AF40-A70F-9CB90412EA4E}" destId="{3F9E6A4D-9055-1A4A-97FD-B5225AD03392}" srcOrd="0" destOrd="0" presId="urn:microsoft.com/office/officeart/2009/layout/CirclePictureHierarchy"/>
    <dgm:cxn modelId="{8461BCC4-B3DD-9845-A2EA-5AEE5261A6D2}" srcId="{BB6D2443-9948-6A4B-AFE8-A262A7303C47}" destId="{2B2F98A7-2E1B-394B-B69B-265CBD156421}" srcOrd="1" destOrd="0" parTransId="{9F074F67-0C0D-9F4C-951D-02A3BC5801BB}" sibTransId="{5459B85F-2859-634A-9BD3-060F6BBF9A5D}"/>
    <dgm:cxn modelId="{B839F4D5-57C8-6A42-AE59-0340530981CB}" type="presOf" srcId="{D2BFF671-391B-6F47-A8E6-9EAA7C65FA0D}" destId="{800B1A7A-9E09-BB46-BD65-CF2ACE07E4E0}" srcOrd="0" destOrd="0" presId="urn:microsoft.com/office/officeart/2009/layout/CirclePictureHierarchy"/>
    <dgm:cxn modelId="{1BA81FD8-38AB-B44F-B462-E7763E813F7D}" type="presOf" srcId="{12BE2E35-D18A-1C4D-804D-C21F011DE0C8}" destId="{657BAE3D-B457-7E45-9D4B-849D18AD7965}" srcOrd="0" destOrd="0" presId="urn:microsoft.com/office/officeart/2009/layout/CirclePictureHierarchy"/>
    <dgm:cxn modelId="{A1F219DA-B166-EB42-9B43-38471C7FA389}" type="presOf" srcId="{2C504CD2-DC32-894B-92E2-E563FCC1D863}" destId="{12FEB8A4-A94A-DB4F-A6E0-2B3756DA58DF}" srcOrd="0" destOrd="0" presId="urn:microsoft.com/office/officeart/2009/layout/CirclePictureHierarchy"/>
    <dgm:cxn modelId="{D4A89EE2-3554-B54E-8BB6-D8D1DF44F978}" type="presOf" srcId="{EBA92B37-468B-9B48-BDD6-301E715691CC}" destId="{FB30F21A-2ADF-944E-82A8-9670FB181F81}" srcOrd="0" destOrd="0" presId="urn:microsoft.com/office/officeart/2009/layout/CirclePictureHierarchy"/>
    <dgm:cxn modelId="{12B2ABFB-1C4B-8440-986B-FA7C2A371BFD}" srcId="{EBA92B37-468B-9B48-BDD6-301E715691CC}" destId="{9CE3356D-3097-8C49-B9FD-6AB8AF89E1F9}" srcOrd="0" destOrd="0" parTransId="{DDF71D4C-A779-2A46-83B6-63531571BE7B}" sibTransId="{40C7FDC7-A231-2C43-9F19-B8C1FEE9DE0F}"/>
    <dgm:cxn modelId="{4E79E2DA-A74C-F74F-A21A-D69032244755}" type="presParOf" srcId="{E5FA46C2-3338-3D41-8D49-FC61CB39282C}" destId="{427D53A4-D401-E24E-863C-18825973E410}" srcOrd="0" destOrd="0" presId="urn:microsoft.com/office/officeart/2009/layout/CirclePictureHierarchy"/>
    <dgm:cxn modelId="{D914607C-71C7-9542-A20E-83D83DDA5A1D}" type="presParOf" srcId="{427D53A4-D401-E24E-863C-18825973E410}" destId="{CE256CC0-D6D9-2848-9E38-EEA7D7AE7576}" srcOrd="0" destOrd="0" presId="urn:microsoft.com/office/officeart/2009/layout/CirclePictureHierarchy"/>
    <dgm:cxn modelId="{83612378-5149-EC48-9D79-9B8485C7E460}" type="presParOf" srcId="{CE256CC0-D6D9-2848-9E38-EEA7D7AE7576}" destId="{C5F7950C-A4C9-9A41-84A3-767ED92F9FE2}" srcOrd="0" destOrd="0" presId="urn:microsoft.com/office/officeart/2009/layout/CirclePictureHierarchy"/>
    <dgm:cxn modelId="{FD9A791E-4C63-6D41-A7A4-0E9E8A4AB7C8}" type="presParOf" srcId="{CE256CC0-D6D9-2848-9E38-EEA7D7AE7576}" destId="{A7150509-9FC8-E944-9E60-F9676164FBB9}" srcOrd="1" destOrd="0" presId="urn:microsoft.com/office/officeart/2009/layout/CirclePictureHierarchy"/>
    <dgm:cxn modelId="{D3DF7153-ACFE-F440-BEFF-D59F7658BD84}" type="presParOf" srcId="{427D53A4-D401-E24E-863C-18825973E410}" destId="{DD1F9F8F-CBEF-5349-9E20-5723FBAE7122}" srcOrd="1" destOrd="0" presId="urn:microsoft.com/office/officeart/2009/layout/CirclePictureHierarchy"/>
    <dgm:cxn modelId="{05A98B36-CAEC-BA47-9F52-84BCD395C3FF}" type="presParOf" srcId="{DD1F9F8F-CBEF-5349-9E20-5723FBAE7122}" destId="{12FEB8A4-A94A-DB4F-A6E0-2B3756DA58DF}" srcOrd="0" destOrd="0" presId="urn:microsoft.com/office/officeart/2009/layout/CirclePictureHierarchy"/>
    <dgm:cxn modelId="{CE32BA42-1FF8-DA4C-B436-54DB2C9547AD}" type="presParOf" srcId="{DD1F9F8F-CBEF-5349-9E20-5723FBAE7122}" destId="{2FB5ABF1-EF2D-8A43-B5B0-D0430BF7E72A}" srcOrd="1" destOrd="0" presId="urn:microsoft.com/office/officeart/2009/layout/CirclePictureHierarchy"/>
    <dgm:cxn modelId="{DCFACD2C-A27B-EA42-9AAF-F60CBB425BB6}" type="presParOf" srcId="{2FB5ABF1-EF2D-8A43-B5B0-D0430BF7E72A}" destId="{C2628ECF-C793-7743-9804-369366C9241D}" srcOrd="0" destOrd="0" presId="urn:microsoft.com/office/officeart/2009/layout/CirclePictureHierarchy"/>
    <dgm:cxn modelId="{88E3F0D9-8B47-AA47-8F40-743D013C0790}" type="presParOf" srcId="{C2628ECF-C793-7743-9804-369366C9241D}" destId="{BDD68CEF-9D3B-EA45-9CD4-2267EFDE543B}" srcOrd="0" destOrd="0" presId="urn:microsoft.com/office/officeart/2009/layout/CirclePictureHierarchy"/>
    <dgm:cxn modelId="{377FCFEE-3440-134F-B0CB-38508DFEF318}" type="presParOf" srcId="{C2628ECF-C793-7743-9804-369366C9241D}" destId="{FB30F21A-2ADF-944E-82A8-9670FB181F81}" srcOrd="1" destOrd="0" presId="urn:microsoft.com/office/officeart/2009/layout/CirclePictureHierarchy"/>
    <dgm:cxn modelId="{896A8C0C-E6E7-F34B-AFDB-14EC9D336653}" type="presParOf" srcId="{2FB5ABF1-EF2D-8A43-B5B0-D0430BF7E72A}" destId="{3EE2E791-6A09-3E47-A196-1DF45B23B520}" srcOrd="1" destOrd="0" presId="urn:microsoft.com/office/officeart/2009/layout/CirclePictureHierarchy"/>
    <dgm:cxn modelId="{04E9A541-1CA1-FD45-9334-759C712F53C7}" type="presParOf" srcId="{3EE2E791-6A09-3E47-A196-1DF45B23B520}" destId="{69AF9D7D-4A1D-944C-8DAF-047DC120E7F5}" srcOrd="0" destOrd="0" presId="urn:microsoft.com/office/officeart/2009/layout/CirclePictureHierarchy"/>
    <dgm:cxn modelId="{1327D380-DE12-9D4A-874E-AF0EBC0F5FC1}" type="presParOf" srcId="{3EE2E791-6A09-3E47-A196-1DF45B23B520}" destId="{466AA992-49F7-5C42-96A0-B223A1D0A155}" srcOrd="1" destOrd="0" presId="urn:microsoft.com/office/officeart/2009/layout/CirclePictureHierarchy"/>
    <dgm:cxn modelId="{36126A47-4A28-CE46-87B8-9508B19232CD}" type="presParOf" srcId="{466AA992-49F7-5C42-96A0-B223A1D0A155}" destId="{4B5A6475-768F-3047-A4EF-0E8F9BB3865B}" srcOrd="0" destOrd="0" presId="urn:microsoft.com/office/officeart/2009/layout/CirclePictureHierarchy"/>
    <dgm:cxn modelId="{9D176C7C-2524-C54A-8AA8-1467297BFC4F}" type="presParOf" srcId="{4B5A6475-768F-3047-A4EF-0E8F9BB3865B}" destId="{04F05BCD-17E3-DB43-86D0-AAF50D208FFB}" srcOrd="0" destOrd="0" presId="urn:microsoft.com/office/officeart/2009/layout/CirclePictureHierarchy"/>
    <dgm:cxn modelId="{9B447CE7-9E78-D941-9A12-5A65C106DDE2}" type="presParOf" srcId="{4B5A6475-768F-3047-A4EF-0E8F9BB3865B}" destId="{11047846-E89A-8A49-A43A-E65537C64CFE}" srcOrd="1" destOrd="0" presId="urn:microsoft.com/office/officeart/2009/layout/CirclePictureHierarchy"/>
    <dgm:cxn modelId="{7966560D-94FD-9A4D-892B-8981B4973B96}" type="presParOf" srcId="{466AA992-49F7-5C42-96A0-B223A1D0A155}" destId="{798D5BBE-BB69-D843-BE02-6007FD23324B}" srcOrd="1" destOrd="0" presId="urn:microsoft.com/office/officeart/2009/layout/CirclePictureHierarchy"/>
    <dgm:cxn modelId="{86F1523F-E004-DF46-A7C5-C6E9D55B4FFA}" type="presParOf" srcId="{3EE2E791-6A09-3E47-A196-1DF45B23B520}" destId="{800B1A7A-9E09-BB46-BD65-CF2ACE07E4E0}" srcOrd="2" destOrd="0" presId="urn:microsoft.com/office/officeart/2009/layout/CirclePictureHierarchy"/>
    <dgm:cxn modelId="{3F287A67-2481-F545-A6BF-A7586E48D220}" type="presParOf" srcId="{3EE2E791-6A09-3E47-A196-1DF45B23B520}" destId="{CACC1480-0198-654A-A2C1-B784C1131038}" srcOrd="3" destOrd="0" presId="urn:microsoft.com/office/officeart/2009/layout/CirclePictureHierarchy"/>
    <dgm:cxn modelId="{A73EEE13-1393-1F40-AC06-FF960F6D99A0}" type="presParOf" srcId="{CACC1480-0198-654A-A2C1-B784C1131038}" destId="{1DF911D5-4E6E-9044-AE59-5E4AAAC4C757}" srcOrd="0" destOrd="0" presId="urn:microsoft.com/office/officeart/2009/layout/CirclePictureHierarchy"/>
    <dgm:cxn modelId="{79AE0C33-528A-E14D-8944-A681951FA873}" type="presParOf" srcId="{1DF911D5-4E6E-9044-AE59-5E4AAAC4C757}" destId="{23B57C24-D0DF-C542-AD5B-77455CC44620}" srcOrd="0" destOrd="0" presId="urn:microsoft.com/office/officeart/2009/layout/CirclePictureHierarchy"/>
    <dgm:cxn modelId="{4FE0569A-9CB0-1F49-995F-B4B67E1B7A91}" type="presParOf" srcId="{1DF911D5-4E6E-9044-AE59-5E4AAAC4C757}" destId="{3F9E6A4D-9055-1A4A-97FD-B5225AD03392}" srcOrd="1" destOrd="0" presId="urn:microsoft.com/office/officeart/2009/layout/CirclePictureHierarchy"/>
    <dgm:cxn modelId="{7E18F691-D475-9F40-950F-A12A86D44968}" type="presParOf" srcId="{CACC1480-0198-654A-A2C1-B784C1131038}" destId="{157BC96A-1F68-BF49-9F9E-535C8E2F32FE}" srcOrd="1" destOrd="0" presId="urn:microsoft.com/office/officeart/2009/layout/CirclePictureHierarchy"/>
    <dgm:cxn modelId="{E7B123B8-672D-1642-9467-1F9DA655BE88}" type="presParOf" srcId="{DD1F9F8F-CBEF-5349-9E20-5723FBAE7122}" destId="{BADC94B3-D551-8E48-A34F-3420272AC82B}" srcOrd="2" destOrd="0" presId="urn:microsoft.com/office/officeart/2009/layout/CirclePictureHierarchy"/>
    <dgm:cxn modelId="{6D3CA18B-0A32-8044-851C-D2E54D518750}" type="presParOf" srcId="{DD1F9F8F-CBEF-5349-9E20-5723FBAE7122}" destId="{31C1DBAF-80D2-1F49-8F90-C71B5E9622ED}" srcOrd="3" destOrd="0" presId="urn:microsoft.com/office/officeart/2009/layout/CirclePictureHierarchy"/>
    <dgm:cxn modelId="{4822B70C-04E4-1445-BEB3-A78D7E4A3C13}" type="presParOf" srcId="{31C1DBAF-80D2-1F49-8F90-C71B5E9622ED}" destId="{7A9E1D74-EA14-7C44-B878-79A1909B02E2}" srcOrd="0" destOrd="0" presId="urn:microsoft.com/office/officeart/2009/layout/CirclePictureHierarchy"/>
    <dgm:cxn modelId="{AA7F0812-849A-894A-AA1C-7B5E722DB76D}" type="presParOf" srcId="{7A9E1D74-EA14-7C44-B878-79A1909B02E2}" destId="{80CC0B47-5B35-C74E-B142-DA5A95A5BAA7}" srcOrd="0" destOrd="0" presId="urn:microsoft.com/office/officeart/2009/layout/CirclePictureHierarchy"/>
    <dgm:cxn modelId="{B71745B2-46F8-ED41-8E18-E1C4AEC94863}" type="presParOf" srcId="{7A9E1D74-EA14-7C44-B878-79A1909B02E2}" destId="{1A9C5339-FFD2-C84A-9BED-FB6E7DB17EA0}" srcOrd="1" destOrd="0" presId="urn:microsoft.com/office/officeart/2009/layout/CirclePictureHierarchy"/>
    <dgm:cxn modelId="{9705CBFF-44AF-B849-83E9-255ABD70ED69}" type="presParOf" srcId="{31C1DBAF-80D2-1F49-8F90-C71B5E9622ED}" destId="{1626E05C-7306-BE47-8D67-4B8543CEB79D}" srcOrd="1" destOrd="0" presId="urn:microsoft.com/office/officeart/2009/layout/CirclePictureHierarchy"/>
    <dgm:cxn modelId="{1EDE35EA-D1CA-D845-B556-755165DC7053}" type="presParOf" srcId="{1626E05C-7306-BE47-8D67-4B8543CEB79D}" destId="{657BAE3D-B457-7E45-9D4B-849D18AD7965}" srcOrd="0" destOrd="0" presId="urn:microsoft.com/office/officeart/2009/layout/CirclePictureHierarchy"/>
    <dgm:cxn modelId="{F272A1C0-2FA1-1945-98DF-B2A04D7B9792}" type="presParOf" srcId="{1626E05C-7306-BE47-8D67-4B8543CEB79D}" destId="{9826F7D1-9766-434B-AC82-D5A9650D4DA6}" srcOrd="1" destOrd="0" presId="urn:microsoft.com/office/officeart/2009/layout/CirclePictureHierarchy"/>
    <dgm:cxn modelId="{5A024FA0-6E75-3C4A-80EA-B9AFA455ECFE}" type="presParOf" srcId="{9826F7D1-9766-434B-AC82-D5A9650D4DA6}" destId="{D6DF6D5C-F0F6-4749-871C-12EE33776094}" srcOrd="0" destOrd="0" presId="urn:microsoft.com/office/officeart/2009/layout/CirclePictureHierarchy"/>
    <dgm:cxn modelId="{16FD9382-5BD2-5547-BF97-3ACBEFCB55E5}" type="presParOf" srcId="{D6DF6D5C-F0F6-4749-871C-12EE33776094}" destId="{0CCAA3B3-88FF-E94C-8E90-991D13BC5FDE}" srcOrd="0" destOrd="0" presId="urn:microsoft.com/office/officeart/2009/layout/CirclePictureHierarchy"/>
    <dgm:cxn modelId="{F7F7AF2C-7508-1248-87B7-D541FEA20D34}" type="presParOf" srcId="{D6DF6D5C-F0F6-4749-871C-12EE33776094}" destId="{5EEBA579-CB33-7745-AFFC-F7C9E52BACC6}" srcOrd="1" destOrd="0" presId="urn:microsoft.com/office/officeart/2009/layout/CirclePictureHierarchy"/>
    <dgm:cxn modelId="{D843F7E1-E2BC-CC44-B652-F9EF62EDD53D}" type="presParOf" srcId="{9826F7D1-9766-434B-AC82-D5A9650D4DA6}" destId="{74A4BFB4-08ED-254B-8DC7-A71EFC50D73A}" srcOrd="1" destOrd="0" presId="urn:microsoft.com/office/officeart/2009/layout/CirclePictureHierarchy"/>
    <dgm:cxn modelId="{01B51B40-67FF-2046-91D9-88C61D7C7625}" type="presParOf" srcId="{1626E05C-7306-BE47-8D67-4B8543CEB79D}" destId="{26FB73A2-E2F7-E84F-AB49-414FFF2CD6BE}" srcOrd="2" destOrd="0" presId="urn:microsoft.com/office/officeart/2009/layout/CirclePictureHierarchy"/>
    <dgm:cxn modelId="{DC0E5903-0FD8-E345-9339-F6E59BF62A88}" type="presParOf" srcId="{1626E05C-7306-BE47-8D67-4B8543CEB79D}" destId="{0790EC91-BE02-3F47-AE62-B74448FD2E3E}" srcOrd="3" destOrd="0" presId="urn:microsoft.com/office/officeart/2009/layout/CirclePictureHierarchy"/>
    <dgm:cxn modelId="{1A71B3DA-B135-3E4C-96F5-6ED420B7E0DF}" type="presParOf" srcId="{0790EC91-BE02-3F47-AE62-B74448FD2E3E}" destId="{E421ECFE-758B-5C4D-89D5-52AEC241B2BA}" srcOrd="0" destOrd="0" presId="urn:microsoft.com/office/officeart/2009/layout/CirclePictureHierarchy"/>
    <dgm:cxn modelId="{B83E10AD-1439-8E43-A93A-6D6E597997A2}" type="presParOf" srcId="{E421ECFE-758B-5C4D-89D5-52AEC241B2BA}" destId="{A9049F2A-C8D3-B842-85B4-4D99509062B7}" srcOrd="0" destOrd="0" presId="urn:microsoft.com/office/officeart/2009/layout/CirclePictureHierarchy"/>
    <dgm:cxn modelId="{51E40240-E76C-BC43-B361-026057E1DD57}" type="presParOf" srcId="{E421ECFE-758B-5C4D-89D5-52AEC241B2BA}" destId="{6B19824D-C22A-774B-A33C-2E0DE478790B}" srcOrd="1" destOrd="0" presId="urn:microsoft.com/office/officeart/2009/layout/CirclePictureHierarchy"/>
    <dgm:cxn modelId="{B07644CC-9E60-3149-BCA7-A3B6FA4566AB}" type="presParOf" srcId="{0790EC91-BE02-3F47-AE62-B74448FD2E3E}" destId="{6698C9B4-2DDD-5647-9684-180B17453EE1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FB73A2-E2F7-E84F-AB49-414FFF2CD6BE}">
      <dsp:nvSpPr>
        <dsp:cNvPr id="0" name=""/>
        <dsp:cNvSpPr/>
      </dsp:nvSpPr>
      <dsp:spPr>
        <a:xfrm>
          <a:off x="8325806" y="3517830"/>
          <a:ext cx="1497861" cy="3431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934"/>
              </a:lnTo>
              <a:lnTo>
                <a:pt x="1497861" y="172934"/>
              </a:lnTo>
              <a:lnTo>
                <a:pt x="1497861" y="34314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7BAE3D-B457-7E45-9D4B-849D18AD7965}">
      <dsp:nvSpPr>
        <dsp:cNvPr id="0" name=""/>
        <dsp:cNvSpPr/>
      </dsp:nvSpPr>
      <dsp:spPr>
        <a:xfrm>
          <a:off x="6827945" y="3517830"/>
          <a:ext cx="1497861" cy="343146"/>
        </a:xfrm>
        <a:custGeom>
          <a:avLst/>
          <a:gdLst/>
          <a:ahLst/>
          <a:cxnLst/>
          <a:rect l="0" t="0" r="0" b="0"/>
          <a:pathLst>
            <a:path>
              <a:moveTo>
                <a:pt x="1497861" y="0"/>
              </a:moveTo>
              <a:lnTo>
                <a:pt x="1497861" y="172934"/>
              </a:lnTo>
              <a:lnTo>
                <a:pt x="0" y="172934"/>
              </a:lnTo>
              <a:lnTo>
                <a:pt x="0" y="34314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DC94B3-D551-8E48-A34F-3420272AC82B}">
      <dsp:nvSpPr>
        <dsp:cNvPr id="0" name=""/>
        <dsp:cNvSpPr/>
      </dsp:nvSpPr>
      <dsp:spPr>
        <a:xfrm>
          <a:off x="5020829" y="1785910"/>
          <a:ext cx="3304977" cy="6425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2354"/>
              </a:lnTo>
              <a:lnTo>
                <a:pt x="3304977" y="472354"/>
              </a:lnTo>
              <a:lnTo>
                <a:pt x="3304977" y="64256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0B1A7A-9E09-BB46-BD65-CF2ACE07E4E0}">
      <dsp:nvSpPr>
        <dsp:cNvPr id="0" name=""/>
        <dsp:cNvSpPr/>
      </dsp:nvSpPr>
      <dsp:spPr>
        <a:xfrm>
          <a:off x="2191019" y="3517830"/>
          <a:ext cx="1641202" cy="3431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934"/>
              </a:lnTo>
              <a:lnTo>
                <a:pt x="1641202" y="172934"/>
              </a:lnTo>
              <a:lnTo>
                <a:pt x="1641202" y="34314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AF9D7D-4A1D-944C-8DAF-047DC120E7F5}">
      <dsp:nvSpPr>
        <dsp:cNvPr id="0" name=""/>
        <dsp:cNvSpPr/>
      </dsp:nvSpPr>
      <dsp:spPr>
        <a:xfrm>
          <a:off x="549817" y="3517830"/>
          <a:ext cx="1641202" cy="343146"/>
        </a:xfrm>
        <a:custGeom>
          <a:avLst/>
          <a:gdLst/>
          <a:ahLst/>
          <a:cxnLst/>
          <a:rect l="0" t="0" r="0" b="0"/>
          <a:pathLst>
            <a:path>
              <a:moveTo>
                <a:pt x="1641202" y="0"/>
              </a:moveTo>
              <a:lnTo>
                <a:pt x="1641202" y="172934"/>
              </a:lnTo>
              <a:lnTo>
                <a:pt x="0" y="172934"/>
              </a:lnTo>
              <a:lnTo>
                <a:pt x="0" y="34314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FEB8A4-A94A-DB4F-A6E0-2B3756DA58DF}">
      <dsp:nvSpPr>
        <dsp:cNvPr id="0" name=""/>
        <dsp:cNvSpPr/>
      </dsp:nvSpPr>
      <dsp:spPr>
        <a:xfrm>
          <a:off x="2191019" y="1785910"/>
          <a:ext cx="2829809" cy="642566"/>
        </a:xfrm>
        <a:custGeom>
          <a:avLst/>
          <a:gdLst/>
          <a:ahLst/>
          <a:cxnLst/>
          <a:rect l="0" t="0" r="0" b="0"/>
          <a:pathLst>
            <a:path>
              <a:moveTo>
                <a:pt x="2829809" y="0"/>
              </a:moveTo>
              <a:lnTo>
                <a:pt x="2829809" y="472354"/>
              </a:lnTo>
              <a:lnTo>
                <a:pt x="0" y="472354"/>
              </a:lnTo>
              <a:lnTo>
                <a:pt x="0" y="64256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F7950C-A4C9-9A41-84A3-767ED92F9FE2}">
      <dsp:nvSpPr>
        <dsp:cNvPr id="0" name=""/>
        <dsp:cNvSpPr/>
      </dsp:nvSpPr>
      <dsp:spPr>
        <a:xfrm>
          <a:off x="4476152" y="696556"/>
          <a:ext cx="1089353" cy="1089353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150509-9FC8-E944-9E60-F9676164FBB9}">
      <dsp:nvSpPr>
        <dsp:cNvPr id="0" name=""/>
        <dsp:cNvSpPr/>
      </dsp:nvSpPr>
      <dsp:spPr>
        <a:xfrm>
          <a:off x="5584175" y="469840"/>
          <a:ext cx="2584366" cy="1693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Better Communication</a:t>
          </a:r>
        </a:p>
      </dsp:txBody>
      <dsp:txXfrm>
        <a:off x="5584175" y="469840"/>
        <a:ext cx="2584366" cy="1693640"/>
      </dsp:txXfrm>
    </dsp:sp>
    <dsp:sp modelId="{BDD68CEF-9D3B-EA45-9CD4-2267EFDE543B}">
      <dsp:nvSpPr>
        <dsp:cNvPr id="0" name=""/>
        <dsp:cNvSpPr/>
      </dsp:nvSpPr>
      <dsp:spPr>
        <a:xfrm>
          <a:off x="1646343" y="2428476"/>
          <a:ext cx="1089353" cy="1089353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0F21A-2ADF-944E-82A8-9670FB181F81}">
      <dsp:nvSpPr>
        <dsp:cNvPr id="0" name=""/>
        <dsp:cNvSpPr/>
      </dsp:nvSpPr>
      <dsp:spPr>
        <a:xfrm>
          <a:off x="2735696" y="2425753"/>
          <a:ext cx="1634030" cy="1089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Inside </a:t>
          </a:r>
          <a:r>
            <a:rPr lang="en-US" sz="2800" b="1" i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JCR</a:t>
          </a:r>
        </a:p>
      </dsp:txBody>
      <dsp:txXfrm>
        <a:off x="2735696" y="2425753"/>
        <a:ext cx="1634030" cy="1089353"/>
      </dsp:txXfrm>
    </dsp:sp>
    <dsp:sp modelId="{04F05BCD-17E3-DB43-86D0-AAF50D208FFB}">
      <dsp:nvSpPr>
        <dsp:cNvPr id="0" name=""/>
        <dsp:cNvSpPr/>
      </dsp:nvSpPr>
      <dsp:spPr>
        <a:xfrm>
          <a:off x="5140" y="3860976"/>
          <a:ext cx="1089353" cy="1089353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47846-E89A-8A49-A43A-E65537C64CFE}">
      <dsp:nvSpPr>
        <dsp:cNvPr id="0" name=""/>
        <dsp:cNvSpPr/>
      </dsp:nvSpPr>
      <dsp:spPr>
        <a:xfrm>
          <a:off x="1072508" y="3882317"/>
          <a:ext cx="2207395" cy="1089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Professional  Connections</a:t>
          </a:r>
        </a:p>
      </dsp:txBody>
      <dsp:txXfrm>
        <a:off x="1072508" y="3882317"/>
        <a:ext cx="2207395" cy="1089353"/>
      </dsp:txXfrm>
    </dsp:sp>
    <dsp:sp modelId="{23B57C24-D0DF-C542-AD5B-77455CC44620}">
      <dsp:nvSpPr>
        <dsp:cNvPr id="0" name=""/>
        <dsp:cNvSpPr/>
      </dsp:nvSpPr>
      <dsp:spPr>
        <a:xfrm>
          <a:off x="3287545" y="3860976"/>
          <a:ext cx="1089353" cy="1089353"/>
        </a:xfrm>
        <a:prstGeom prst="ellipse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E6A4D-9055-1A4A-97FD-B5225AD03392}">
      <dsp:nvSpPr>
        <dsp:cNvPr id="0" name=""/>
        <dsp:cNvSpPr/>
      </dsp:nvSpPr>
      <dsp:spPr>
        <a:xfrm>
          <a:off x="4376899" y="3858253"/>
          <a:ext cx="1634030" cy="1089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Knowledge Sharing</a:t>
          </a:r>
        </a:p>
      </dsp:txBody>
      <dsp:txXfrm>
        <a:off x="4376899" y="3858253"/>
        <a:ext cx="1634030" cy="1089353"/>
      </dsp:txXfrm>
    </dsp:sp>
    <dsp:sp modelId="{80CC0B47-5B35-C74E-B142-DA5A95A5BAA7}">
      <dsp:nvSpPr>
        <dsp:cNvPr id="0" name=""/>
        <dsp:cNvSpPr/>
      </dsp:nvSpPr>
      <dsp:spPr>
        <a:xfrm>
          <a:off x="7781129" y="2428476"/>
          <a:ext cx="1089353" cy="1089353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9C5339-FFD2-C84A-9BED-FB6E7DB17EA0}">
      <dsp:nvSpPr>
        <dsp:cNvPr id="0" name=""/>
        <dsp:cNvSpPr/>
      </dsp:nvSpPr>
      <dsp:spPr>
        <a:xfrm>
          <a:off x="8870483" y="2425753"/>
          <a:ext cx="1634030" cy="1089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Outside </a:t>
          </a:r>
          <a:r>
            <a:rPr lang="en-US" sz="2800" b="1" i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JCR</a:t>
          </a:r>
        </a:p>
      </dsp:txBody>
      <dsp:txXfrm>
        <a:off x="8870483" y="2425753"/>
        <a:ext cx="1634030" cy="1089353"/>
      </dsp:txXfrm>
    </dsp:sp>
    <dsp:sp modelId="{0CCAA3B3-88FF-E94C-8E90-991D13BC5FDE}">
      <dsp:nvSpPr>
        <dsp:cNvPr id="0" name=""/>
        <dsp:cNvSpPr/>
      </dsp:nvSpPr>
      <dsp:spPr>
        <a:xfrm>
          <a:off x="6283268" y="3860976"/>
          <a:ext cx="1089353" cy="1089353"/>
        </a:xfrm>
        <a:prstGeom prst="ellipse">
          <a:avLst/>
        </a:prstGeom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BA579-CB33-7745-AFFC-F7C9E52BACC6}">
      <dsp:nvSpPr>
        <dsp:cNvPr id="0" name=""/>
        <dsp:cNvSpPr/>
      </dsp:nvSpPr>
      <dsp:spPr>
        <a:xfrm>
          <a:off x="7372622" y="3858253"/>
          <a:ext cx="1634030" cy="1089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Paper Promotion</a:t>
          </a:r>
        </a:p>
      </dsp:txBody>
      <dsp:txXfrm>
        <a:off x="7372622" y="3858253"/>
        <a:ext cx="1634030" cy="1089353"/>
      </dsp:txXfrm>
    </dsp:sp>
    <dsp:sp modelId="{A9049F2A-C8D3-B842-85B4-4D99509062B7}">
      <dsp:nvSpPr>
        <dsp:cNvPr id="0" name=""/>
        <dsp:cNvSpPr/>
      </dsp:nvSpPr>
      <dsp:spPr>
        <a:xfrm>
          <a:off x="9278991" y="3860976"/>
          <a:ext cx="1089353" cy="1089353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9824D-C22A-774B-A33C-2E0DE478790B}">
      <dsp:nvSpPr>
        <dsp:cNvPr id="0" name=""/>
        <dsp:cNvSpPr/>
      </dsp:nvSpPr>
      <dsp:spPr>
        <a:xfrm>
          <a:off x="10368345" y="3858253"/>
          <a:ext cx="1634030" cy="1089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Reputation Building</a:t>
          </a:r>
        </a:p>
      </dsp:txBody>
      <dsp:txXfrm>
        <a:off x="10368345" y="3858253"/>
        <a:ext cx="1634030" cy="10893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71363-51B4-E24B-87B7-1BAF32EC42D1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1FF88-D72E-284A-AAF1-92668C5E7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44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27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43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0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7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14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69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2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65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62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12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94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88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40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172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655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19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73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71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26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98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23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19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65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64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1FF88-D72E-284A-AAF1-92668C5E7A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19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B8F55-D648-9649-9501-D64066509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CAB760-A937-284E-B5C5-FA3A51359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D6602-CEAF-8142-AF7A-4DCFD91C6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AD81-D6D2-934C-9F46-BEAB7781AD35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BB4A5-95DA-C545-807F-D2EE7CF85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44677-C2A5-9247-A401-E60374328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7D73-D3BC-E84C-9B1F-4E1544C91C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EE7402-AA66-1C4A-BE47-1B51337796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9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  <a:alpha val="43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07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3228-179E-AD47-8836-8268DB537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5E0047-1B11-8C48-B0DB-083977590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C9EB9-C6DE-E649-910F-C35A5EBD4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AD81-D6D2-934C-9F46-BEAB7781AD35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12A4E-2B0D-A84B-846E-E22ED8A9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404A8-6236-0842-A993-C73D1C4B6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7D73-D3BC-E84C-9B1F-4E1544C91C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743E7B-D106-554E-9B46-9C0AE6E26F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9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  <a:alpha val="43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694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0E9638-2BC6-1F48-92B0-B4565DF00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A65D85-F73E-4442-81A3-B1B2F0EF4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F7CA4-555F-2548-863E-8A291B1D2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AD81-D6D2-934C-9F46-BEAB7781AD35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7DAE2-BE9C-9844-BA9B-5ADCD3F6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D8401-EB31-AA4D-981F-35FA50827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7D73-D3BC-E84C-9B1F-4E1544C91C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3AF175-975A-1740-BFC3-5E5E6E77F2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9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  <a:alpha val="43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633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4C6CB-FBD4-1F48-8805-BEFE231A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8DE7A-F080-2944-9058-5F0A81EF7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9B5EE-3DC5-A244-BA35-F0E1E7400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AD81-D6D2-934C-9F46-BEAB7781AD35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7879D-4611-E147-9A64-D05F8F6D6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BFD6D-B068-9647-BF9C-BBB0C8B0D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7D73-D3BC-E84C-9B1F-4E1544C91C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46F5C4-2D87-0B4D-AE88-41278FD5D3E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9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  <a:alpha val="43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853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DAAAD-8A41-CE4D-A694-8A8691C55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9C242-B644-4E4B-B954-8B89F6773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D2F8B-8066-B246-97AD-90ACD51B8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AD81-D6D2-934C-9F46-BEAB7781AD35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B8F1D-84D4-3B44-B94E-AE9C99481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D0675-F664-B24E-BF7A-FE8951C8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7D73-D3BC-E84C-9B1F-4E1544C91C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BF751F-EFF7-1149-9314-DFD5AD902DC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9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  <a:alpha val="43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798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79B14-D53B-5543-9CE0-FAEBC6793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8F69D-7564-684A-A178-A4B6EE315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7005BD-E618-0A4C-A17F-B244AB5C9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F564C-6AFD-4844-A7EC-04661C2D5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AD81-D6D2-934C-9F46-BEAB7781AD35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C31C3-E4A6-E54A-A941-E2F79EB5E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621080-6269-5342-A651-B8DBDEAC2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7D73-D3BC-E84C-9B1F-4E1544C91C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3A8D71-6D06-224C-8CBC-CD79280915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9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  <a:alpha val="43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43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C1AD5-8578-4A45-A80D-F8E5BA6C8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B3ABF-D572-2245-B984-25A5F2B6C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DB850-7DD0-8844-9786-0BB985674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B056D-389F-AD4C-A9FC-DB8127AC5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20A975-D277-D347-8E2E-C663DFDC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42AF1A-F938-1941-8461-172973119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AD81-D6D2-934C-9F46-BEAB7781AD35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8A259-02B6-914B-ADA7-152A55EB7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F65AEE-15C5-6546-B881-A3EBFBC1E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7D73-D3BC-E84C-9B1F-4E1544C91C1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CCB639-8468-9143-99A6-94661FCDA1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9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  <a:alpha val="43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962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E800C-4AFD-0C47-B292-FF2D11870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3F3E65-E284-2A40-821C-33EB1000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AD81-D6D2-934C-9F46-BEAB7781AD35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DA4F50-2C43-5D4B-8565-6C63F6039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2E910-A3E3-2147-AF1E-7A3F5EC0A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7D73-D3BC-E84C-9B1F-4E1544C91C1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531171-8A46-2142-8553-F2976909AF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9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  <a:alpha val="43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527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E2C72A-35EB-A449-886E-85EE0A28D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AD81-D6D2-934C-9F46-BEAB7781AD35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1D93DA-79A7-9F48-A4A2-942165750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BF6CA-78E5-AE46-A2AD-43ECFFCC1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7D73-D3BC-E84C-9B1F-4E1544C91C1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F728C-C839-7E49-AE1D-82C49B32F3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9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  <a:alpha val="43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776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02045-9F81-D846-B020-6B3E1EA07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9DABE-BFFB-1347-A6CD-6ED5058D0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0D202D-0BB1-C941-AE1B-291D19F9E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0C078-8C6D-2E46-9E99-9711789BA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AD81-D6D2-934C-9F46-BEAB7781AD35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00117-31E5-D740-978F-F52AC94E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6F9C6-E3C3-1A4F-BE28-B390C6F88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7D73-D3BC-E84C-9B1F-4E1544C91C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6DB404-429A-3643-8634-7B7A9B640E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9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  <a:alpha val="43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69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4BFF9-1763-D448-94F6-4BC925DFF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8347DB-0E87-9C47-A843-B9EBE2DA7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1AF97-F881-3344-BD71-A276241E2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0316C-599B-554B-BD41-6FD04C9C9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AD81-D6D2-934C-9F46-BEAB7781AD35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98316-BED7-B140-A772-7B55CF368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F31BD-1B89-1142-BB51-18EB7A7B8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67D73-D3BC-E84C-9B1F-4E1544C91C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1876B9-E616-D648-AB34-F9CC782D94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9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  <a:alpha val="43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577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61D269-721B-834E-94D6-F1302C1D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8C3E4-D4F8-3D43-B86B-C47BBCECA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8A578-13E0-1640-89B2-888C0F1F95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7AD81-D6D2-934C-9F46-BEAB7781AD35}" type="datetimeFigureOut">
              <a:rPr lang="en-US" smtClean="0"/>
              <a:t>10/29/21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97985-651C-1D43-A26E-0323DA6B9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E8DC2-4E85-834A-B71B-04B088D970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67D73-D3BC-E84C-9B1F-4E1544C91C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34EEE3-E5C4-7146-9697-E5CE8002506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9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  <a:alpha val="43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4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40.tiff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4" Type="http://schemas.openxmlformats.org/officeDocument/2006/relationships/image" Target="../media/image41.tiff"/><Relationship Id="rId9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jpeg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2DE25D-DF6D-4743-BF6C-3BE49E8515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A7D0BC-26D7-1E45-BA84-86C076CECDB1}"/>
              </a:ext>
            </a:extLst>
          </p:cNvPr>
          <p:cNvSpPr txBox="1"/>
          <p:nvPr/>
        </p:nvSpPr>
        <p:spPr>
          <a:xfrm>
            <a:off x="9252060" y="266682"/>
            <a:ext cx="130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Platform</a:t>
            </a:r>
          </a:p>
          <a:p>
            <a:pPr algn="r">
              <a:lnSpc>
                <a:spcPts val="168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of Insights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2D4731-5C7F-CB40-A03D-762D00F41024}"/>
              </a:ext>
            </a:extLst>
          </p:cNvPr>
          <p:cNvSpPr txBox="1"/>
          <p:nvPr/>
        </p:nvSpPr>
        <p:spPr>
          <a:xfrm>
            <a:off x="9158442" y="772740"/>
            <a:ext cx="27590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Schmitt </a:t>
            </a:r>
            <a:r>
              <a:rPr lang="en-CA" sz="1050" dirty="0">
                <a:solidFill>
                  <a:schemeClr val="bg1">
                    <a:lumMod val="50000"/>
                  </a:schemeClr>
                </a:solidFill>
              </a:rPr>
              <a:t>|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Cotte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050" dirty="0">
                <a:solidFill>
                  <a:schemeClr val="bg1">
                    <a:lumMod val="50000"/>
                  </a:schemeClr>
                </a:solidFill>
              </a:rPr>
              <a:t>|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Giesler </a:t>
            </a:r>
            <a:r>
              <a:rPr lang="en-CA" sz="1050" dirty="0">
                <a:solidFill>
                  <a:schemeClr val="bg1">
                    <a:lumMod val="50000"/>
                  </a:schemeClr>
                </a:solidFill>
              </a:rPr>
              <a:t>|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Stephen </a:t>
            </a:r>
            <a:r>
              <a:rPr lang="en-CA" sz="1050" dirty="0">
                <a:solidFill>
                  <a:schemeClr val="bg1">
                    <a:lumMod val="50000"/>
                  </a:schemeClr>
                </a:solidFill>
              </a:rPr>
              <a:t>|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</a:t>
            </a:r>
          </a:p>
        </p:txBody>
      </p:sp>
      <p:pic>
        <p:nvPicPr>
          <p:cNvPr id="9" name="Picture 8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31D12C35-9C8A-E646-BBE0-5B4325B5B6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15814" cy="407193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45021E0-25E5-0C41-95A0-6CC60A6149BC}"/>
              </a:ext>
            </a:extLst>
          </p:cNvPr>
          <p:cNvSpPr txBox="1">
            <a:spLocks/>
          </p:cNvSpPr>
          <p:nvPr/>
        </p:nvSpPr>
        <p:spPr>
          <a:xfrm>
            <a:off x="-395695" y="3794996"/>
            <a:ext cx="12313226" cy="28085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2021</a:t>
            </a:r>
            <a:br>
              <a:rPr lang="en-US" sz="6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AE/ERB Meeting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9D4157-D725-6E4C-9EBD-BAC1076B4F8C}"/>
              </a:ext>
            </a:extLst>
          </p:cNvPr>
          <p:cNvSpPr txBox="1"/>
          <p:nvPr/>
        </p:nvSpPr>
        <p:spPr>
          <a:xfrm>
            <a:off x="287169" y="4625928"/>
            <a:ext cx="24625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Bernd Schmitt</a:t>
            </a:r>
          </a:p>
          <a:p>
            <a:pPr algn="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Cotte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Markus Giesler</a:t>
            </a:r>
          </a:p>
          <a:p>
            <a:pPr algn="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Andrew Stephen</a:t>
            </a:r>
          </a:p>
          <a:p>
            <a:pPr algn="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Stacy Wood</a:t>
            </a:r>
          </a:p>
        </p:txBody>
      </p:sp>
    </p:spTree>
    <p:extLst>
      <p:ext uri="{BB962C8B-B14F-4D97-AF65-F5344CB8AC3E}">
        <p14:creationId xmlns:p14="http://schemas.microsoft.com/office/powerpoint/2010/main" val="3882530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42B811-1986-D942-ADC4-33C6662A58E9}"/>
              </a:ext>
            </a:extLst>
          </p:cNvPr>
          <p:cNvSpPr txBox="1"/>
          <p:nvPr/>
        </p:nvSpPr>
        <p:spPr>
          <a:xfrm>
            <a:off x="173975" y="2816561"/>
            <a:ext cx="53296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b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38B47A-A717-3E40-B479-C8C97D530DD9}"/>
              </a:ext>
            </a:extLst>
          </p:cNvPr>
          <p:cNvCxnSpPr>
            <a:cxnSpLocks/>
          </p:cNvCxnSpPr>
          <p:nvPr/>
        </p:nvCxnSpPr>
        <p:spPr>
          <a:xfrm flipH="1">
            <a:off x="5736697" y="1639457"/>
            <a:ext cx="18661" cy="462938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7C64E4-56DD-8D45-8AF0-E5A607152E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5E4147-78AB-814D-A3DB-DB9797122D07}"/>
              </a:ext>
            </a:extLst>
          </p:cNvPr>
          <p:cNvSpPr/>
          <p:nvPr/>
        </p:nvSpPr>
        <p:spPr>
          <a:xfrm>
            <a:off x="6132513" y="2003232"/>
            <a:ext cx="6096000" cy="39018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Reviews: 6 or more </a:t>
            </a:r>
          </a:p>
          <a:p>
            <a:pPr>
              <a:lnSpc>
                <a:spcPct val="150000"/>
              </a:lnSpc>
            </a:pPr>
            <a:endParaRPr lang="en-CA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score: Above  4 (out of 5)</a:t>
            </a:r>
          </a:p>
          <a:p>
            <a:pPr>
              <a:lnSpc>
                <a:spcPct val="150000"/>
              </a:lnSpc>
            </a:pPr>
            <a:endParaRPr lang="en-CA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Turnaround: Less than 28 days</a:t>
            </a:r>
          </a:p>
          <a:p>
            <a:pPr>
              <a:lnSpc>
                <a:spcPct val="150000"/>
              </a:lnSpc>
            </a:pPr>
            <a:endParaRPr lang="en-CA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 2020 winner (share the love!)  </a:t>
            </a:r>
            <a:endParaRPr lang="en-CA" sz="2400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556D06-0504-7F44-B27C-F4C60CE71AA3}"/>
              </a:ext>
            </a:extLst>
          </p:cNvPr>
          <p:cNvSpPr txBox="1">
            <a:spLocks/>
          </p:cNvSpPr>
          <p:nvPr/>
        </p:nvSpPr>
        <p:spPr>
          <a:xfrm>
            <a:off x="0" y="-1226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Outstanding Reviewer Awards</a:t>
            </a:r>
          </a:p>
        </p:txBody>
      </p:sp>
    </p:spTree>
    <p:extLst>
      <p:ext uri="{BB962C8B-B14F-4D97-AF65-F5344CB8AC3E}">
        <p14:creationId xmlns:p14="http://schemas.microsoft.com/office/powerpoint/2010/main" val="772062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05826C-F90A-5C46-810D-ADA78DFDCE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C292EB-2A16-414F-8751-A8364DA7A260}"/>
              </a:ext>
            </a:extLst>
          </p:cNvPr>
          <p:cNvSpPr/>
          <p:nvPr/>
        </p:nvSpPr>
        <p:spPr>
          <a:xfrm>
            <a:off x="6096000" y="1731578"/>
            <a:ext cx="864080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Pankaj Aggarwal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Toronto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Eduardo B. Andrade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Fundação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Getulio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Vargas/EBAPE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Andrea Bonezzi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New York University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Aaron R. Brough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Utah State University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Darren W. Dahl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British Columbia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Derick F. Davis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Virginia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Eileen Fischer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York University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Joseph K. Goodman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Ohio State University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Henrik Hagtvedt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Boston College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Cait Lamberton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Pennsylvania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 Packard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York University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Mario Pandelaere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Virginia Tech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Jeffrey R. Parker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Illinois at Chicago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Daiane Scaraboto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Melbourne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Abigail Sussman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Chicago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Felipe Thomaz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Oxford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Yajin Wang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Maryland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 Page Winterich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Pennsylvania State University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D40BC49-B34D-004A-9AF4-E12BD115A7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AECA280-8F7E-294D-AB34-63350CFE9D36}"/>
              </a:ext>
            </a:extLst>
          </p:cNvPr>
          <p:cNvSpPr txBox="1">
            <a:spLocks/>
          </p:cNvSpPr>
          <p:nvPr/>
        </p:nvSpPr>
        <p:spPr>
          <a:xfrm>
            <a:off x="0" y="-1226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Outstanding Reviewer Awards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C506A8-7ED2-A846-B161-04E5B0BE3B56}"/>
              </a:ext>
            </a:extLst>
          </p:cNvPr>
          <p:cNvSpPr txBox="1"/>
          <p:nvPr/>
        </p:nvSpPr>
        <p:spPr>
          <a:xfrm>
            <a:off x="173975" y="3481577"/>
            <a:ext cx="5329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Winners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48ADA9-3EF0-FD42-A5C9-05AC1D46DB96}"/>
              </a:ext>
            </a:extLst>
          </p:cNvPr>
          <p:cNvCxnSpPr>
            <a:cxnSpLocks/>
          </p:cNvCxnSpPr>
          <p:nvPr/>
        </p:nvCxnSpPr>
        <p:spPr>
          <a:xfrm flipH="1">
            <a:off x="5736697" y="1639457"/>
            <a:ext cx="18661" cy="462938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71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04AF8-4AFC-CA4B-ACED-93256336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765" y="2863502"/>
            <a:ext cx="10515600" cy="1158148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Metrics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F6421C-C157-5F47-A1B1-E240E4077F78}"/>
              </a:ext>
            </a:extLst>
          </p:cNvPr>
          <p:cNvSpPr txBox="1">
            <a:spLocks/>
          </p:cNvSpPr>
          <p:nvPr/>
        </p:nvSpPr>
        <p:spPr>
          <a:xfrm>
            <a:off x="3185941" y="1268024"/>
            <a:ext cx="2055500" cy="8064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Timeliness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Speed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CDBFFD-3A7A-8E44-8E17-8784EDF0C3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42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BDDD1F-3A3A-6042-A9B2-A6FC153B9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1379" y="1711039"/>
            <a:ext cx="7749242" cy="3826066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BA9768-9037-2F4F-AC32-3C6D40187C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984B01B-6EBC-3E49-A4E4-0F569A4A7147}"/>
              </a:ext>
            </a:extLst>
          </p:cNvPr>
          <p:cNvSpPr txBox="1">
            <a:spLocks/>
          </p:cNvSpPr>
          <p:nvPr/>
        </p:nvSpPr>
        <p:spPr>
          <a:xfrm>
            <a:off x="0" y="-1226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Impact Factor: 6.99</a:t>
            </a:r>
          </a:p>
        </p:txBody>
      </p:sp>
    </p:spTree>
    <p:extLst>
      <p:ext uri="{BB962C8B-B14F-4D97-AF65-F5344CB8AC3E}">
        <p14:creationId xmlns:p14="http://schemas.microsoft.com/office/powerpoint/2010/main" val="2260304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A94CD7-7A2B-DC40-AF91-14F4E7F940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FBC647F-5B70-3E41-A3F3-2F3FAEB39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534324"/>
              </p:ext>
            </p:extLst>
          </p:nvPr>
        </p:nvGraphicFramePr>
        <p:xfrm>
          <a:off x="420688" y="952500"/>
          <a:ext cx="11364912" cy="555088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08154">
                  <a:extLst>
                    <a:ext uri="{9D8B030D-6E8A-4147-A177-3AD203B41FA5}">
                      <a16:colId xmlns:a16="http://schemas.microsoft.com/office/drawing/2014/main" val="2759521412"/>
                    </a:ext>
                  </a:extLst>
                </a:gridCol>
                <a:gridCol w="822333">
                  <a:extLst>
                    <a:ext uri="{9D8B030D-6E8A-4147-A177-3AD203B41FA5}">
                      <a16:colId xmlns:a16="http://schemas.microsoft.com/office/drawing/2014/main" val="90320717"/>
                    </a:ext>
                  </a:extLst>
                </a:gridCol>
                <a:gridCol w="964115">
                  <a:extLst>
                    <a:ext uri="{9D8B030D-6E8A-4147-A177-3AD203B41FA5}">
                      <a16:colId xmlns:a16="http://schemas.microsoft.com/office/drawing/2014/main" val="546417594"/>
                    </a:ext>
                  </a:extLst>
                </a:gridCol>
                <a:gridCol w="1035006">
                  <a:extLst>
                    <a:ext uri="{9D8B030D-6E8A-4147-A177-3AD203B41FA5}">
                      <a16:colId xmlns:a16="http://schemas.microsoft.com/office/drawing/2014/main" val="615023564"/>
                    </a:ext>
                  </a:extLst>
                </a:gridCol>
                <a:gridCol w="5841152">
                  <a:extLst>
                    <a:ext uri="{9D8B030D-6E8A-4147-A177-3AD203B41FA5}">
                      <a16:colId xmlns:a16="http://schemas.microsoft.com/office/drawing/2014/main" val="4098973708"/>
                    </a:ext>
                  </a:extLst>
                </a:gridCol>
                <a:gridCol w="1894152">
                  <a:extLst>
                    <a:ext uri="{9D8B030D-6E8A-4147-A177-3AD203B41FA5}">
                      <a16:colId xmlns:a16="http://schemas.microsoft.com/office/drawing/2014/main" val="496198305"/>
                    </a:ext>
                  </a:extLst>
                </a:gridCol>
              </a:tblGrid>
              <a:tr h="8128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Rank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 Rank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 Rank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 Rank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Impact Factor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581261"/>
                  </a:ext>
                </a:extLst>
              </a:tr>
              <a:tr h="39675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Administrative Science Quarterly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8460922"/>
                  </a:ext>
                </a:extLst>
              </a:tr>
              <a:tr h="39675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 of Marketing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9.462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3301876"/>
                  </a:ext>
                </a:extLst>
              </a:tr>
              <a:tr h="39675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 of the Academy of Marketing Science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9975851"/>
                  </a:ext>
                </a:extLst>
              </a:tr>
              <a:tr h="39675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 of Personality and Social Psychology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0032440"/>
                  </a:ext>
                </a:extLst>
              </a:tr>
              <a:tr h="39675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Psychological Science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2337212"/>
                  </a:ext>
                </a:extLst>
              </a:tr>
              <a:tr h="3737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 of Consumer Research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5645185"/>
                  </a:ext>
                </a:extLst>
              </a:tr>
              <a:tr h="39675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 of Retailing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9987580"/>
                  </a:ext>
                </a:extLst>
              </a:tr>
              <a:tr h="39675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 of Marketing Research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8639366"/>
                  </a:ext>
                </a:extLst>
              </a:tr>
              <a:tr h="39675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Journal of Research in Marketing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4705995"/>
                  </a:ext>
                </a:extLst>
              </a:tr>
              <a:tr h="39675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 of Public Policy &amp; Marketing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2451858"/>
                  </a:ext>
                </a:extLst>
              </a:tr>
              <a:tr h="39675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Marketing Science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3211555"/>
                  </a:ext>
                </a:extLst>
              </a:tr>
              <a:tr h="39675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 of Consumer Psychology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6844994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3F022FBB-677E-9846-984E-F2571AB24EF7}"/>
              </a:ext>
            </a:extLst>
          </p:cNvPr>
          <p:cNvSpPr txBox="1">
            <a:spLocks/>
          </p:cNvSpPr>
          <p:nvPr/>
        </p:nvSpPr>
        <p:spPr>
          <a:xfrm>
            <a:off x="0" y="-1226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Factor Comparison</a:t>
            </a:r>
          </a:p>
        </p:txBody>
      </p:sp>
    </p:spTree>
    <p:extLst>
      <p:ext uri="{BB962C8B-B14F-4D97-AF65-F5344CB8AC3E}">
        <p14:creationId xmlns:p14="http://schemas.microsoft.com/office/powerpoint/2010/main" val="3585894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4AE8AD8-50C5-2348-99E2-257E5FC945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3DB8BEF8-1D85-134A-9B04-6EC4751C65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867411"/>
              </p:ext>
            </p:extLst>
          </p:nvPr>
        </p:nvGraphicFramePr>
        <p:xfrm>
          <a:off x="419100" y="960966"/>
          <a:ext cx="11366500" cy="56116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61933">
                  <a:extLst>
                    <a:ext uri="{9D8B030D-6E8A-4147-A177-3AD203B41FA5}">
                      <a16:colId xmlns:a16="http://schemas.microsoft.com/office/drawing/2014/main" val="3345124037"/>
                    </a:ext>
                  </a:extLst>
                </a:gridCol>
                <a:gridCol w="1102030">
                  <a:extLst>
                    <a:ext uri="{9D8B030D-6E8A-4147-A177-3AD203B41FA5}">
                      <a16:colId xmlns:a16="http://schemas.microsoft.com/office/drawing/2014/main" val="3845788376"/>
                    </a:ext>
                  </a:extLst>
                </a:gridCol>
                <a:gridCol w="1881981">
                  <a:extLst>
                    <a:ext uri="{9D8B030D-6E8A-4147-A177-3AD203B41FA5}">
                      <a16:colId xmlns:a16="http://schemas.microsoft.com/office/drawing/2014/main" val="1173705812"/>
                    </a:ext>
                  </a:extLst>
                </a:gridCol>
                <a:gridCol w="1881981">
                  <a:extLst>
                    <a:ext uri="{9D8B030D-6E8A-4147-A177-3AD203B41FA5}">
                      <a16:colId xmlns:a16="http://schemas.microsoft.com/office/drawing/2014/main" val="3198834889"/>
                    </a:ext>
                  </a:extLst>
                </a:gridCol>
                <a:gridCol w="1881981">
                  <a:extLst>
                    <a:ext uri="{9D8B030D-6E8A-4147-A177-3AD203B41FA5}">
                      <a16:colId xmlns:a16="http://schemas.microsoft.com/office/drawing/2014/main" val="3730040002"/>
                    </a:ext>
                  </a:extLst>
                </a:gridCol>
                <a:gridCol w="1956594">
                  <a:extLst>
                    <a:ext uri="{9D8B030D-6E8A-4147-A177-3AD203B41FA5}">
                      <a16:colId xmlns:a16="http://schemas.microsoft.com/office/drawing/2014/main" val="1809506159"/>
                    </a:ext>
                  </a:extLst>
                </a:gridCol>
              </a:tblGrid>
              <a:tr h="82602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Editors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Submissions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Revised Submissions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Submissions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Desk Reject Rate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608857"/>
                  </a:ext>
                </a:extLst>
              </a:tr>
              <a:tr h="478567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Inman/Schmitt Teams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7962622"/>
                  </a:ext>
                </a:extLst>
              </a:tr>
              <a:tr h="478567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Inman 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8300410"/>
                  </a:ext>
                </a:extLst>
              </a:tr>
              <a:tr h="478567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Inman 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0285240"/>
                  </a:ext>
                </a:extLst>
              </a:tr>
              <a:tr h="478567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Dahl/Inman Teams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0133981"/>
                  </a:ext>
                </a:extLst>
              </a:tr>
              <a:tr h="478567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Dahl 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1398452"/>
                  </a:ext>
                </a:extLst>
              </a:tr>
              <a:tr h="478567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Dahl 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906997"/>
                  </a:ext>
                </a:extLst>
              </a:tr>
              <a:tr h="478567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Dahl 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8694741"/>
                  </a:ext>
                </a:extLst>
              </a:tr>
              <a:tr h="478567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McGill/Dahl Teams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7959476"/>
                  </a:ext>
                </a:extLst>
              </a:tr>
              <a:tr h="478567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McGill 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6567746"/>
                  </a:ext>
                </a:extLst>
              </a:tr>
              <a:tr h="478567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McGill 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4918425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8A1A97B5-5F78-064E-91C2-14E9C25745BC}"/>
              </a:ext>
            </a:extLst>
          </p:cNvPr>
          <p:cNvSpPr txBox="1">
            <a:spLocks/>
          </p:cNvSpPr>
          <p:nvPr/>
        </p:nvSpPr>
        <p:spPr>
          <a:xfrm>
            <a:off x="0" y="-1226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Submissions</a:t>
            </a:r>
          </a:p>
        </p:txBody>
      </p:sp>
    </p:spTree>
    <p:extLst>
      <p:ext uri="{BB962C8B-B14F-4D97-AF65-F5344CB8AC3E}">
        <p14:creationId xmlns:p14="http://schemas.microsoft.com/office/powerpoint/2010/main" val="1027227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823652-976D-8843-8C74-2744D93F7D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8B5E1F6F-7E91-2946-BEAD-52D90AE4F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478307"/>
              </p:ext>
            </p:extLst>
          </p:nvPr>
        </p:nvGraphicFramePr>
        <p:xfrm>
          <a:off x="481693" y="1181100"/>
          <a:ext cx="11320163" cy="45212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95941">
                  <a:extLst>
                    <a:ext uri="{9D8B030D-6E8A-4147-A177-3AD203B41FA5}">
                      <a16:colId xmlns:a16="http://schemas.microsoft.com/office/drawing/2014/main" val="4229613364"/>
                    </a:ext>
                  </a:extLst>
                </a:gridCol>
                <a:gridCol w="1280526">
                  <a:extLst>
                    <a:ext uri="{9D8B030D-6E8A-4147-A177-3AD203B41FA5}">
                      <a16:colId xmlns:a16="http://schemas.microsoft.com/office/drawing/2014/main" val="66607754"/>
                    </a:ext>
                  </a:extLst>
                </a:gridCol>
                <a:gridCol w="1041107">
                  <a:extLst>
                    <a:ext uri="{9D8B030D-6E8A-4147-A177-3AD203B41FA5}">
                      <a16:colId xmlns:a16="http://schemas.microsoft.com/office/drawing/2014/main" val="704873077"/>
                    </a:ext>
                  </a:extLst>
                </a:gridCol>
                <a:gridCol w="940048">
                  <a:extLst>
                    <a:ext uri="{9D8B030D-6E8A-4147-A177-3AD203B41FA5}">
                      <a16:colId xmlns:a16="http://schemas.microsoft.com/office/drawing/2014/main" val="154426329"/>
                    </a:ext>
                  </a:extLst>
                </a:gridCol>
                <a:gridCol w="1068236">
                  <a:extLst>
                    <a:ext uri="{9D8B030D-6E8A-4147-A177-3AD203B41FA5}">
                      <a16:colId xmlns:a16="http://schemas.microsoft.com/office/drawing/2014/main" val="2937268481"/>
                    </a:ext>
                  </a:extLst>
                </a:gridCol>
                <a:gridCol w="1196424">
                  <a:extLst>
                    <a:ext uri="{9D8B030D-6E8A-4147-A177-3AD203B41FA5}">
                      <a16:colId xmlns:a16="http://schemas.microsoft.com/office/drawing/2014/main" val="3516057621"/>
                    </a:ext>
                  </a:extLst>
                </a:gridCol>
                <a:gridCol w="811860">
                  <a:extLst>
                    <a:ext uri="{9D8B030D-6E8A-4147-A177-3AD203B41FA5}">
                      <a16:colId xmlns:a16="http://schemas.microsoft.com/office/drawing/2014/main" val="659309005"/>
                    </a:ext>
                  </a:extLst>
                </a:gridCol>
                <a:gridCol w="1039749">
                  <a:extLst>
                    <a:ext uri="{9D8B030D-6E8A-4147-A177-3AD203B41FA5}">
                      <a16:colId xmlns:a16="http://schemas.microsoft.com/office/drawing/2014/main" val="1100898039"/>
                    </a:ext>
                  </a:extLst>
                </a:gridCol>
                <a:gridCol w="1446272">
                  <a:extLst>
                    <a:ext uri="{9D8B030D-6E8A-4147-A177-3AD203B41FA5}">
                      <a16:colId xmlns:a16="http://schemas.microsoft.com/office/drawing/2014/main" val="1149345760"/>
                    </a:ext>
                  </a:extLst>
                </a:gridCol>
              </a:tblGrid>
              <a:tr h="1601681">
                <a:tc>
                  <a:txBody>
                    <a:bodyPr/>
                    <a:lstStyle/>
                    <a:p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 Checks and Sends to EIC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EIC Assigns Editor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Editor Assigns AE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Editor Invites First Reviewer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Last Review Received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 Report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Editor Decision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Turnaround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878817"/>
                  </a:ext>
                </a:extLst>
              </a:tr>
              <a:tr h="72988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Papers</a:t>
                      </a:r>
                      <a:b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Sent for Review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3902568"/>
                  </a:ext>
                </a:extLst>
              </a:tr>
              <a:tr h="72988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Desk Rejects </a:t>
                      </a:r>
                      <a:b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(with AE Input)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2704063"/>
                  </a:ext>
                </a:extLst>
              </a:tr>
              <a:tr h="72988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Immediate </a:t>
                      </a:r>
                      <a:b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Desk Rejects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7848211"/>
                  </a:ext>
                </a:extLst>
              </a:tr>
              <a:tr h="72988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3830094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9DB3CE11-EE57-D543-97B5-434A1E7E7E68}"/>
              </a:ext>
            </a:extLst>
          </p:cNvPr>
          <p:cNvSpPr txBox="1">
            <a:spLocks/>
          </p:cNvSpPr>
          <p:nvPr/>
        </p:nvSpPr>
        <p:spPr>
          <a:xfrm>
            <a:off x="0" y="-1226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Time (Days)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279588-1B41-144E-99E2-8631F4A78145}"/>
              </a:ext>
            </a:extLst>
          </p:cNvPr>
          <p:cNvSpPr txBox="1"/>
          <p:nvPr/>
        </p:nvSpPr>
        <p:spPr>
          <a:xfrm>
            <a:off x="381000" y="5901956"/>
            <a:ext cx="4572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Average Reviewer Turnaround = 23.2 days</a:t>
            </a:r>
          </a:p>
        </p:txBody>
      </p:sp>
    </p:spTree>
    <p:extLst>
      <p:ext uri="{BB962C8B-B14F-4D97-AF65-F5344CB8AC3E}">
        <p14:creationId xmlns:p14="http://schemas.microsoft.com/office/powerpoint/2010/main" val="2661400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99D02-31A6-8F44-9BDF-08B3A2E91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4827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Timeliness at front and back end </a:t>
            </a:r>
          </a:p>
          <a:p>
            <a:pPr marL="0" indent="0">
              <a:buNone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Reminders</a:t>
            </a:r>
          </a:p>
          <a:p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rules and expectations (and no exceptions):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Paper: 60 pages (or less)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Revision notes: 15 pages (or less)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One year for revision</a:t>
            </a:r>
          </a:p>
          <a:p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823652-976D-8843-8C74-2744D93F7D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599E657-0F3C-5F4E-89D3-104B3D20F92C}"/>
              </a:ext>
            </a:extLst>
          </p:cNvPr>
          <p:cNvSpPr txBox="1">
            <a:spLocks/>
          </p:cNvSpPr>
          <p:nvPr/>
        </p:nvSpPr>
        <p:spPr>
          <a:xfrm>
            <a:off x="0" y="-1226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we ensure a timely process?</a:t>
            </a:r>
          </a:p>
        </p:txBody>
      </p:sp>
    </p:spTree>
    <p:extLst>
      <p:ext uri="{BB962C8B-B14F-4D97-AF65-F5344CB8AC3E}">
        <p14:creationId xmlns:p14="http://schemas.microsoft.com/office/powerpoint/2010/main" val="848523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04AF8-4AFC-CA4B-ACED-93256336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12758"/>
            <a:ext cx="10515600" cy="285273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Initiatives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48AF235-21B7-0943-9922-BA1F7F18ABBF}"/>
              </a:ext>
            </a:extLst>
          </p:cNvPr>
          <p:cNvGrpSpPr/>
          <p:nvPr/>
        </p:nvGrpSpPr>
        <p:grpSpPr>
          <a:xfrm>
            <a:off x="6511349" y="1645558"/>
            <a:ext cx="2227440" cy="2169067"/>
            <a:chOff x="6511349" y="1645558"/>
            <a:chExt cx="2227440" cy="2169067"/>
          </a:xfrm>
        </p:grpSpPr>
        <p:pic>
          <p:nvPicPr>
            <p:cNvPr id="11" name="Picture 10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02C08402-6780-1A48-9244-19FC65766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28157" y="1645558"/>
              <a:ext cx="2169067" cy="2169067"/>
            </a:xfrm>
            <a:prstGeom prst="rect">
              <a:avLst/>
            </a:prstGeom>
          </p:spPr>
        </p:pic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5AE71164-B06F-3C4F-9013-0BFA3817217E}"/>
                </a:ext>
              </a:extLst>
            </p:cNvPr>
            <p:cNvSpPr txBox="1">
              <a:spLocks/>
            </p:cNvSpPr>
            <p:nvPr/>
          </p:nvSpPr>
          <p:spPr>
            <a:xfrm>
              <a:off x="6511349" y="2328782"/>
              <a:ext cx="2227440" cy="79131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Journal </a:t>
              </a:r>
            </a:p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Content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D4F47A-EB05-3340-817C-E0A18AFADB71}"/>
              </a:ext>
            </a:extLst>
          </p:cNvPr>
          <p:cNvGrpSpPr/>
          <p:nvPr/>
        </p:nvGrpSpPr>
        <p:grpSpPr>
          <a:xfrm>
            <a:off x="9204254" y="4224644"/>
            <a:ext cx="2204764" cy="2204764"/>
            <a:chOff x="9328947" y="4224644"/>
            <a:chExt cx="2204764" cy="2204764"/>
          </a:xfrm>
        </p:grpSpPr>
        <p:pic>
          <p:nvPicPr>
            <p:cNvPr id="8" name="Picture 7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657F9D6-5FF5-2748-8868-473C9BEC3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28947" y="4224644"/>
              <a:ext cx="2204764" cy="2204764"/>
            </a:xfrm>
            <a:prstGeom prst="rect">
              <a:avLst/>
            </a:prstGeom>
          </p:spPr>
        </p:pic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44A20AD7-5EE0-E349-B105-48D6193AB7FC}"/>
                </a:ext>
              </a:extLst>
            </p:cNvPr>
            <p:cNvSpPr txBox="1">
              <a:spLocks/>
            </p:cNvSpPr>
            <p:nvPr/>
          </p:nvSpPr>
          <p:spPr>
            <a:xfrm>
              <a:off x="9412088" y="4978604"/>
              <a:ext cx="2066192" cy="8106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Website/ Community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59D33A-DC45-3246-BD3F-070815B2A98D}"/>
              </a:ext>
            </a:extLst>
          </p:cNvPr>
          <p:cNvGrpSpPr/>
          <p:nvPr/>
        </p:nvGrpSpPr>
        <p:grpSpPr>
          <a:xfrm>
            <a:off x="6532528" y="4224644"/>
            <a:ext cx="2227440" cy="2145188"/>
            <a:chOff x="6532528" y="4224644"/>
            <a:chExt cx="2227440" cy="214518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96B97D0-2AA0-3A4C-947A-DA40BB067641}"/>
                </a:ext>
              </a:extLst>
            </p:cNvPr>
            <p:cNvSpPr/>
            <p:nvPr/>
          </p:nvSpPr>
          <p:spPr>
            <a:xfrm>
              <a:off x="6554795" y="4224644"/>
              <a:ext cx="2145188" cy="2145188"/>
            </a:xfrm>
            <a:prstGeom prst="ellipse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27F727A2-EEA2-054E-80EB-B093384F9E34}"/>
                </a:ext>
              </a:extLst>
            </p:cNvPr>
            <p:cNvSpPr txBox="1">
              <a:spLocks/>
            </p:cNvSpPr>
            <p:nvPr/>
          </p:nvSpPr>
          <p:spPr>
            <a:xfrm>
              <a:off x="6532528" y="4911789"/>
              <a:ext cx="2227440" cy="79131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Policies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6692F1-7575-7C4C-978F-974185044C66}"/>
              </a:ext>
            </a:extLst>
          </p:cNvPr>
          <p:cNvGrpSpPr/>
          <p:nvPr/>
        </p:nvGrpSpPr>
        <p:grpSpPr>
          <a:xfrm>
            <a:off x="9181576" y="1630651"/>
            <a:ext cx="2227440" cy="2191719"/>
            <a:chOff x="9181576" y="1547521"/>
            <a:chExt cx="2227440" cy="219171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B2174EC-FE17-BD4C-A919-BD7F146ADB6F}"/>
                </a:ext>
              </a:extLst>
            </p:cNvPr>
            <p:cNvSpPr/>
            <p:nvPr/>
          </p:nvSpPr>
          <p:spPr>
            <a:xfrm>
              <a:off x="9226492" y="1547521"/>
              <a:ext cx="2149034" cy="2191719"/>
            </a:xfrm>
            <a:prstGeom prst="ellipse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1474BF1C-CCEC-C348-82BA-5D6D99469ED1}"/>
                </a:ext>
              </a:extLst>
            </p:cNvPr>
            <p:cNvSpPr txBox="1">
              <a:spLocks/>
            </p:cNvSpPr>
            <p:nvPr/>
          </p:nvSpPr>
          <p:spPr>
            <a:xfrm>
              <a:off x="9181576" y="2320341"/>
              <a:ext cx="2227440" cy="79131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Diversity, </a:t>
              </a:r>
              <a:b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Equity, and Inclusion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5910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E40D944-51C8-D743-856C-62658D50F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5937" y="1929724"/>
            <a:ext cx="3253152" cy="32531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57B8193-50E5-FC4A-A086-456843C74EB1}"/>
              </a:ext>
            </a:extLst>
          </p:cNvPr>
          <p:cNvSpPr txBox="1">
            <a:spLocks/>
          </p:cNvSpPr>
          <p:nvPr/>
        </p:nvSpPr>
        <p:spPr>
          <a:xfrm>
            <a:off x="4312268" y="2965636"/>
            <a:ext cx="3615088" cy="11813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6CAE81-9561-0045-877C-DBD8D0EE44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7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93EC1B68-442E-AB4E-BE02-B62551313D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3295" y="1745505"/>
            <a:ext cx="7245410" cy="4437487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26893B-1DBF-7148-9A35-9D6E138F6F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7BBB9F3-C269-C747-92A0-43D8A181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73" y="419942"/>
            <a:ext cx="785076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 from us!</a:t>
            </a:r>
          </a:p>
        </p:txBody>
      </p:sp>
    </p:spTree>
    <p:extLst>
      <p:ext uri="{BB962C8B-B14F-4D97-AF65-F5344CB8AC3E}">
        <p14:creationId xmlns:p14="http://schemas.microsoft.com/office/powerpoint/2010/main" val="3863067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5DAD5-BF5F-BF44-B523-E43B92734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 Relevance and Contribution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5930A-CA1F-064C-B749-5E1F7C4E0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24" y="1737861"/>
            <a:ext cx="8258285" cy="2226621"/>
          </a:xfrm>
        </p:spPr>
        <p:txBody>
          <a:bodyPr>
            <a:normAutofit fontScale="92500" lnSpcReduction="10000"/>
          </a:bodyPr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Insights into consumers </a:t>
            </a:r>
            <a:b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consumption in the marketplace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227813-83FB-4E4C-95EC-0675CF96DEA3}"/>
              </a:ext>
            </a:extLst>
          </p:cNvPr>
          <p:cNvSpPr txBox="1"/>
          <p:nvPr/>
        </p:nvSpPr>
        <p:spPr>
          <a:xfrm>
            <a:off x="512624" y="4150644"/>
            <a:ext cx="112914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purpose of the statement is for you to show how the paper aligns with the mission of the journal by providing a clear and concise understanding of the primary consumer insights, the contribution of your manuscript beyond extant consumer research, and the relevance of your findings to appropriate non-academic audiences.”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8DD99E-81EA-AF41-8DDB-E7558C4F631B}"/>
              </a:ext>
            </a:extLst>
          </p:cNvPr>
          <p:cNvGrpSpPr/>
          <p:nvPr/>
        </p:nvGrpSpPr>
        <p:grpSpPr>
          <a:xfrm>
            <a:off x="9548924" y="263318"/>
            <a:ext cx="2227440" cy="2169067"/>
            <a:chOff x="6511349" y="1645558"/>
            <a:chExt cx="2227440" cy="2169067"/>
          </a:xfrm>
        </p:grpSpPr>
        <p:pic>
          <p:nvPicPr>
            <p:cNvPr id="10" name="Picture 9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52CCC78A-797E-4547-A649-32063E8B5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28157" y="1645558"/>
              <a:ext cx="2169067" cy="2169067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1E061001-D840-CC42-838B-4FF0596B962E}"/>
                </a:ext>
              </a:extLst>
            </p:cNvPr>
            <p:cNvSpPr txBox="1">
              <a:spLocks/>
            </p:cNvSpPr>
            <p:nvPr/>
          </p:nvSpPr>
          <p:spPr>
            <a:xfrm>
              <a:off x="6511349" y="2328782"/>
              <a:ext cx="2227440" cy="79131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Journal </a:t>
              </a:r>
            </a:p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487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7ECA0-3679-D846-8A3B-C7FA6A6AA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Papers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C52F2D-8E0A-3A4A-8A85-A43E001EB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9725"/>
            <a:ext cx="5936673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Conducted Workshops with AEs to define criteria of evaluation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authors about the type of paper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E31E32-A057-1447-951F-9F6E61ACE730}"/>
              </a:ext>
            </a:extLst>
          </p:cNvPr>
          <p:cNvGrpSpPr/>
          <p:nvPr/>
        </p:nvGrpSpPr>
        <p:grpSpPr>
          <a:xfrm>
            <a:off x="9548924" y="263318"/>
            <a:ext cx="2227440" cy="2169067"/>
            <a:chOff x="6511349" y="1645558"/>
            <a:chExt cx="2227440" cy="2169067"/>
          </a:xfrm>
        </p:grpSpPr>
        <p:pic>
          <p:nvPicPr>
            <p:cNvPr id="11" name="Picture 10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937D4D7F-5E94-4749-8F3F-DA6EAE28E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28157" y="1645558"/>
              <a:ext cx="2169067" cy="2169067"/>
            </a:xfrm>
            <a:prstGeom prst="rect">
              <a:avLst/>
            </a:prstGeom>
          </p:spPr>
        </p:pic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B120F7C4-D082-244C-B401-BD05F8C78E5F}"/>
                </a:ext>
              </a:extLst>
            </p:cNvPr>
            <p:cNvSpPr txBox="1">
              <a:spLocks/>
            </p:cNvSpPr>
            <p:nvPr/>
          </p:nvSpPr>
          <p:spPr>
            <a:xfrm>
              <a:off x="6511349" y="2328782"/>
              <a:ext cx="2227440" cy="79131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Journal </a:t>
              </a:r>
            </a:p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Content</a:t>
              </a:r>
            </a:p>
          </p:txBody>
        </p:sp>
      </p:grpSp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4433F132-AF96-B74A-992C-575F6A3BAC98}"/>
              </a:ext>
            </a:extLst>
          </p:cNvPr>
          <p:cNvGraphicFramePr>
            <a:graphicFrameLocks noGrp="1"/>
          </p:cNvGraphicFramePr>
          <p:nvPr/>
        </p:nvGraphicFramePr>
        <p:xfrm>
          <a:off x="1638300" y="3098800"/>
          <a:ext cx="8915400" cy="322918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363245">
                  <a:extLst>
                    <a:ext uri="{9D8B030D-6E8A-4147-A177-3AD203B41FA5}">
                      <a16:colId xmlns:a16="http://schemas.microsoft.com/office/drawing/2014/main" val="3370794599"/>
                    </a:ext>
                  </a:extLst>
                </a:gridCol>
                <a:gridCol w="1685255">
                  <a:extLst>
                    <a:ext uri="{9D8B030D-6E8A-4147-A177-3AD203B41FA5}">
                      <a16:colId xmlns:a16="http://schemas.microsoft.com/office/drawing/2014/main" val="3192178076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4094712756"/>
                    </a:ext>
                  </a:extLst>
                </a:gridCol>
              </a:tblGrid>
              <a:tr h="99545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Article Type</a:t>
                      </a:r>
                      <a:b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(authors may select one or two)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New Submissions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New Submissions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780753"/>
                  </a:ext>
                </a:extLst>
              </a:tr>
              <a:tr h="44674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Theory-based empirical paper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0916689"/>
                  </a:ext>
                </a:extLst>
              </a:tr>
              <a:tr h="44674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Substantive phenomena paper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0843735"/>
                  </a:ext>
                </a:extLst>
              </a:tr>
              <a:tr h="44674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(Multi-) methods empirical quant paper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522716"/>
                  </a:ext>
                </a:extLst>
              </a:tr>
              <a:tr h="44674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Conceptual paper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2031923"/>
                  </a:ext>
                </a:extLst>
              </a:tr>
              <a:tr h="44674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Consumer Culture Theory (CCT) paper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2451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1510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1D97-E20B-3E43-865A-1E87C527E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Curations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AD947-5053-7B47-B26C-7799E9A45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8759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Diversity, Equity, and Inclusion (DEI) in the Journal of Consumer Research: A Curation and Research Agenda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Zeynep </a:t>
            </a: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Arsel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Crockett, Maura l. Scott (led by June </a:t>
            </a: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Cotte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en-US" sz="23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Forthcoming: Multi-methods and empirical quant papers in the Journal of Consumer Research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de-DE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Simon Blanchard, Jacob Goldenberg, </a:t>
            </a:r>
            <a:r>
              <a:rPr lang="de-DE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Koen</a:t>
            </a:r>
            <a:r>
              <a:rPr lang="de-DE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Pauwels</a:t>
            </a:r>
            <a:r>
              <a:rPr lang="de-DE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David </a:t>
            </a:r>
            <a:r>
              <a:rPr lang="de-DE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Schweidel</a:t>
            </a:r>
            <a:r>
              <a:rPr lang="de-DE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  <a:r>
              <a:rPr lang="de-DE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Andrew Stephen)</a:t>
            </a:r>
            <a:endParaRPr lang="en-US" sz="23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3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more coming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one on healthcare (led by Stacy Wood), one on market systems (led by Markus </a:t>
            </a: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Giesler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one on TBD (by Bernd Schmitt) </a:t>
            </a:r>
          </a:p>
          <a:p>
            <a:endParaRPr lang="en-US" sz="23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B4B1D-7576-9F4A-934E-807D2BAE72EB}"/>
              </a:ext>
            </a:extLst>
          </p:cNvPr>
          <p:cNvGrpSpPr/>
          <p:nvPr/>
        </p:nvGrpSpPr>
        <p:grpSpPr>
          <a:xfrm>
            <a:off x="9548924" y="263318"/>
            <a:ext cx="2227440" cy="2169067"/>
            <a:chOff x="6511349" y="1645558"/>
            <a:chExt cx="2227440" cy="2169067"/>
          </a:xfrm>
        </p:grpSpPr>
        <p:pic>
          <p:nvPicPr>
            <p:cNvPr id="8" name="Picture 7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DDF45DD9-2508-724E-B384-C40C2E121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28157" y="1645558"/>
              <a:ext cx="2169067" cy="216906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65BED92A-A68E-D143-B94A-534EE7516F06}"/>
                </a:ext>
              </a:extLst>
            </p:cNvPr>
            <p:cNvSpPr txBox="1">
              <a:spLocks/>
            </p:cNvSpPr>
            <p:nvPr/>
          </p:nvSpPr>
          <p:spPr>
            <a:xfrm>
              <a:off x="6511349" y="2328782"/>
              <a:ext cx="2227440" cy="79131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Journal </a:t>
              </a:r>
            </a:p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8920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FF717-ECDA-5541-BF2D-0867DBC65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Anniversary Issue: </a:t>
            </a:r>
            <a:b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Years of JCR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9F0E0-7174-A94B-BE58-ADBDD5458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03622" cy="503237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Aft>
                <a:spcPts val="100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 date: June 2024</a:t>
            </a:r>
          </a:p>
          <a:p>
            <a:pPr marL="0" indent="0">
              <a:lnSpc>
                <a:spcPct val="110000"/>
              </a:lnSpc>
              <a:spcAft>
                <a:spcPts val="100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Special Anniversary Issue will pay tribute to the diverse and multi-disciplinary nature of consumer research</a:t>
            </a:r>
          </a:p>
          <a:p>
            <a:pPr marL="0" indent="0">
              <a:lnSpc>
                <a:spcPct val="110000"/>
              </a:lnSpc>
              <a:spcAft>
                <a:spcPts val="100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want it to be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both in scope and in size. </a:t>
            </a:r>
          </a:p>
          <a:p>
            <a:pPr marL="0" indent="0">
              <a:lnSpc>
                <a:spcPct val="110000"/>
              </a:lnSpc>
              <a:spcAft>
                <a:spcPts val="100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more than 20 pages. A Web Appendix of up to 25  pages. Submission time, March 1 - May 31, 2022.  NO EXCEPTIONS! </a:t>
            </a:r>
          </a:p>
          <a:p>
            <a:pPr marL="0" indent="0">
              <a:lnSpc>
                <a:spcPct val="110000"/>
              </a:lnSpc>
              <a:spcAft>
                <a:spcPts val="1000"/>
              </a:spcAft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Papers will be accepted in 2023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736F43-B0CF-2E4E-8698-1FE7EC00545C}"/>
              </a:ext>
            </a:extLst>
          </p:cNvPr>
          <p:cNvGrpSpPr/>
          <p:nvPr/>
        </p:nvGrpSpPr>
        <p:grpSpPr>
          <a:xfrm>
            <a:off x="9548924" y="263318"/>
            <a:ext cx="2227440" cy="2169067"/>
            <a:chOff x="6511349" y="1645558"/>
            <a:chExt cx="2227440" cy="2169067"/>
          </a:xfrm>
        </p:grpSpPr>
        <p:pic>
          <p:nvPicPr>
            <p:cNvPr id="8" name="Picture 7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1A903CD3-E5DC-AE44-B083-6C032D9A0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28157" y="1645558"/>
              <a:ext cx="2169067" cy="216906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7A16DA03-22A5-8C46-9CEE-30D25507F692}"/>
                </a:ext>
              </a:extLst>
            </p:cNvPr>
            <p:cNvSpPr txBox="1">
              <a:spLocks/>
            </p:cNvSpPr>
            <p:nvPr/>
          </p:nvSpPr>
          <p:spPr>
            <a:xfrm>
              <a:off x="6511349" y="2328782"/>
              <a:ext cx="2227440" cy="79131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Journal </a:t>
              </a:r>
            </a:p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0619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104C797D-B08D-8E40-9C53-C6A96581A24D}"/>
              </a:ext>
            </a:extLst>
          </p:cNvPr>
          <p:cNvSpPr/>
          <p:nvPr/>
        </p:nvSpPr>
        <p:spPr>
          <a:xfrm>
            <a:off x="3180154" y="1718061"/>
            <a:ext cx="3353557" cy="3420167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44E5C7-A9D4-6742-80BE-E8CBB5D3EB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E66FEA-055E-AF4D-A850-2AE7E57EE55E}"/>
              </a:ext>
            </a:extLst>
          </p:cNvPr>
          <p:cNvSpPr txBox="1"/>
          <p:nvPr/>
        </p:nvSpPr>
        <p:spPr>
          <a:xfrm>
            <a:off x="2065151" y="5724491"/>
            <a:ext cx="8118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good news/interesting news/bad news sort of story…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614F638-E779-C144-AC8E-B5E1B1F56571}"/>
              </a:ext>
            </a:extLst>
          </p:cNvPr>
          <p:cNvSpPr txBox="1">
            <a:spLocks/>
          </p:cNvSpPr>
          <p:nvPr/>
        </p:nvSpPr>
        <p:spPr>
          <a:xfrm>
            <a:off x="3029568" y="2851336"/>
            <a:ext cx="3615088" cy="11813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Diversity, Equity, and Inclusion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39A4DF3-5DB7-954F-BFC0-4F3FB94674BB}"/>
              </a:ext>
            </a:extLst>
          </p:cNvPr>
          <p:cNvGrpSpPr/>
          <p:nvPr/>
        </p:nvGrpSpPr>
        <p:grpSpPr>
          <a:xfrm>
            <a:off x="9407138" y="2340433"/>
            <a:ext cx="2204764" cy="2204764"/>
            <a:chOff x="9328947" y="4224644"/>
            <a:chExt cx="2204764" cy="2204764"/>
          </a:xfrm>
        </p:grpSpPr>
        <p:pic>
          <p:nvPicPr>
            <p:cNvPr id="7" name="Picture 6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35932411-7793-9F46-A5A9-9241B1E2A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8947" y="4224644"/>
              <a:ext cx="2204764" cy="2204764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59B48C6D-7146-4B43-9052-7299A4866FDE}"/>
                </a:ext>
              </a:extLst>
            </p:cNvPr>
            <p:cNvSpPr txBox="1">
              <a:spLocks/>
            </p:cNvSpPr>
            <p:nvPr/>
          </p:nvSpPr>
          <p:spPr>
            <a:xfrm>
              <a:off x="9412088" y="4978604"/>
              <a:ext cx="2066192" cy="8106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Website/ Community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8DF773-8870-3F42-9C2B-F105D9AE7CE6}"/>
              </a:ext>
            </a:extLst>
          </p:cNvPr>
          <p:cNvGrpSpPr/>
          <p:nvPr/>
        </p:nvGrpSpPr>
        <p:grpSpPr>
          <a:xfrm>
            <a:off x="6867727" y="2349209"/>
            <a:ext cx="2227440" cy="2145188"/>
            <a:chOff x="6532528" y="4224644"/>
            <a:chExt cx="2227440" cy="214518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369CD19-BF76-4542-A9E7-B91160A27D15}"/>
                </a:ext>
              </a:extLst>
            </p:cNvPr>
            <p:cNvSpPr/>
            <p:nvPr/>
          </p:nvSpPr>
          <p:spPr>
            <a:xfrm>
              <a:off x="6554795" y="4224644"/>
              <a:ext cx="2145188" cy="2145188"/>
            </a:xfrm>
            <a:prstGeom prst="ellipse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E99BB2EE-D939-4D4F-9F7E-501B7D39109A}"/>
                </a:ext>
              </a:extLst>
            </p:cNvPr>
            <p:cNvSpPr txBox="1">
              <a:spLocks/>
            </p:cNvSpPr>
            <p:nvPr/>
          </p:nvSpPr>
          <p:spPr>
            <a:xfrm>
              <a:off x="6532528" y="4911789"/>
              <a:ext cx="2227440" cy="79131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Policies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B19CC2-AFC2-7846-8FFA-DAC5A511167C}"/>
              </a:ext>
            </a:extLst>
          </p:cNvPr>
          <p:cNvGrpSpPr/>
          <p:nvPr/>
        </p:nvGrpSpPr>
        <p:grpSpPr>
          <a:xfrm>
            <a:off x="511087" y="2342007"/>
            <a:ext cx="2227440" cy="2169067"/>
            <a:chOff x="6511349" y="1645558"/>
            <a:chExt cx="2227440" cy="2169067"/>
          </a:xfrm>
        </p:grpSpPr>
        <p:pic>
          <p:nvPicPr>
            <p:cNvPr id="19" name="Picture 18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13F7971C-8B13-6C4C-A779-D91B4D31A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28157" y="1645558"/>
              <a:ext cx="2169067" cy="2169067"/>
            </a:xfrm>
            <a:prstGeom prst="rect">
              <a:avLst/>
            </a:prstGeom>
          </p:spPr>
        </p:pic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2F905691-B4CC-0F43-A938-8EA0AE6F44D1}"/>
                </a:ext>
              </a:extLst>
            </p:cNvPr>
            <p:cNvSpPr txBox="1">
              <a:spLocks/>
            </p:cNvSpPr>
            <p:nvPr/>
          </p:nvSpPr>
          <p:spPr>
            <a:xfrm>
              <a:off x="6511349" y="2328782"/>
              <a:ext cx="2227440" cy="79131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Journal </a:t>
              </a:r>
            </a:p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6825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42B811-1986-D942-ADC4-33C6662A58E9}"/>
              </a:ext>
            </a:extLst>
          </p:cNvPr>
          <p:cNvSpPr txBox="1"/>
          <p:nvPr/>
        </p:nvSpPr>
        <p:spPr>
          <a:xfrm>
            <a:off x="173975" y="3440020"/>
            <a:ext cx="53296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news:</a:t>
            </a:r>
          </a:p>
          <a:p>
            <a:pPr algn="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Diversifying </a:t>
            </a:r>
            <a:r>
              <a:rPr lang="en-US" sz="4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38B47A-A717-3E40-B479-C8C97D530DD9}"/>
              </a:ext>
            </a:extLst>
          </p:cNvPr>
          <p:cNvCxnSpPr>
            <a:cxnSpLocks/>
          </p:cNvCxnSpPr>
          <p:nvPr/>
        </p:nvCxnSpPr>
        <p:spPr>
          <a:xfrm flipH="1">
            <a:off x="5736697" y="1639457"/>
            <a:ext cx="18661" cy="462938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85E4147-78AB-814D-A3DB-DB9797122D07}"/>
              </a:ext>
            </a:extLst>
          </p:cNvPr>
          <p:cNvSpPr/>
          <p:nvPr/>
        </p:nvSpPr>
        <p:spPr>
          <a:xfrm>
            <a:off x="5931088" y="2540007"/>
            <a:ext cx="6260912" cy="383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Editors: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increase in non-white scholars (24.4% to 31.9%)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slight decrease in female scholars (37.5% to 36.2%)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in non-North American scholars (17.5% to 25.5%)</a:t>
            </a:r>
          </a:p>
          <a:p>
            <a:endParaRPr lang="en-CA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CA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Editorial Review Board: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in non-white scholars (19.9% to 22.5%)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increase in female scholars (45.3% to 46.2%)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in non-North American scholars (14.4% to 15.9%)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FE25C8-2D0D-504A-866F-90FF2D537D4D}"/>
              </a:ext>
            </a:extLst>
          </p:cNvPr>
          <p:cNvGrpSpPr/>
          <p:nvPr/>
        </p:nvGrpSpPr>
        <p:grpSpPr>
          <a:xfrm>
            <a:off x="9541997" y="263318"/>
            <a:ext cx="2227440" cy="2191719"/>
            <a:chOff x="9181576" y="1547521"/>
            <a:chExt cx="2227440" cy="219171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BAF9089-7450-EF42-9459-1F1D7A69213B}"/>
                </a:ext>
              </a:extLst>
            </p:cNvPr>
            <p:cNvSpPr/>
            <p:nvPr/>
          </p:nvSpPr>
          <p:spPr>
            <a:xfrm>
              <a:off x="9226492" y="1547521"/>
              <a:ext cx="2149034" cy="2191719"/>
            </a:xfrm>
            <a:prstGeom prst="ellipse">
              <a:avLst/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1BEBDA6A-83FE-9847-8D9A-496B1DDFDCFD}"/>
                </a:ext>
              </a:extLst>
            </p:cNvPr>
            <p:cNvSpPr txBox="1">
              <a:spLocks/>
            </p:cNvSpPr>
            <p:nvPr/>
          </p:nvSpPr>
          <p:spPr>
            <a:xfrm>
              <a:off x="9181576" y="2320341"/>
              <a:ext cx="2227440" cy="79131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Diversity, </a:t>
              </a:r>
              <a:b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Equity, and Inclusion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7964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61EFC-4918-1F4A-8381-64325859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733" y="489819"/>
            <a:ext cx="10719955" cy="1325563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News: </a:t>
            </a:r>
            <a:b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Metrics for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JCR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03DF7-3066-3F49-82A3-46A1DCD26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21" y="1981638"/>
            <a:ext cx="11593902" cy="4802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of </a:t>
            </a:r>
            <a:r>
              <a:rPr lang="en-US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JCR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authorship 2018-2021 by University</a:t>
            </a:r>
            <a:b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Jacqueline Pan, PhD Student, Columbia, supervised by Michel Pham</a:t>
            </a:r>
          </a:p>
          <a:p>
            <a:pPr marL="0" indent="0"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AUTHORS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52% of </a:t>
            </a: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authors are female, 33% are non-white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8% of authors are students, 28% assistants, 28% associates, 36% full professor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marL="0" indent="0"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AUTHORS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57% of </a:t>
            </a: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first authors are female, 36% are non-white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 of authors are students, 50% assistants, 23% associates, 14% full professors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these are the published papers…</a:t>
            </a:r>
          </a:p>
          <a:p>
            <a:pPr marL="0" indent="0">
              <a:buNone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C1743F-5A1F-E341-9B24-915F5802A6F8}"/>
              </a:ext>
            </a:extLst>
          </p:cNvPr>
          <p:cNvGrpSpPr/>
          <p:nvPr/>
        </p:nvGrpSpPr>
        <p:grpSpPr>
          <a:xfrm>
            <a:off x="9541997" y="263318"/>
            <a:ext cx="2227440" cy="2191719"/>
            <a:chOff x="9181576" y="1547521"/>
            <a:chExt cx="2227440" cy="219171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E516374-B572-B444-8FDE-BBF807ACC544}"/>
                </a:ext>
              </a:extLst>
            </p:cNvPr>
            <p:cNvSpPr/>
            <p:nvPr/>
          </p:nvSpPr>
          <p:spPr>
            <a:xfrm>
              <a:off x="9226492" y="1547521"/>
              <a:ext cx="2149034" cy="2191719"/>
            </a:xfrm>
            <a:prstGeom prst="ellipse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805976A5-33AC-8A40-8D59-248818413204}"/>
                </a:ext>
              </a:extLst>
            </p:cNvPr>
            <p:cNvSpPr txBox="1">
              <a:spLocks/>
            </p:cNvSpPr>
            <p:nvPr/>
          </p:nvSpPr>
          <p:spPr>
            <a:xfrm>
              <a:off x="9181576" y="2320341"/>
              <a:ext cx="2227440" cy="79131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Diversity, </a:t>
              </a:r>
              <a:b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Equity, and Inclusion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5698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5C4AB-ADF6-9345-A0D1-2F1329177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4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 News: </a:t>
            </a:r>
            <a:b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Submitting Author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24166-E056-DA46-B334-C82E72379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26" y="2009346"/>
            <a:ext cx="11421374" cy="4802187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thing we do know is country of all submitting authors. 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of submitting authors are from the US, with P.R. China (7%), 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(6%), and Canada (4.5%) next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Attempt to use confidential self-identification using a third-party company of submitting/accepted author teams so we could get DEI baseline, especially for any possible gaps between submitted and accepted metrics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rates were disappointingly low (29% of accepted papers, only 5% of submitted papers) – data not useable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this method isn’t working. And OUP doesn’t want to collect these data in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ScholarOne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Some other publishers do this, so we will keep working with them, we’ll keep trying!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A428D4-5B41-1F4D-BA31-F057D1F3B6C5}"/>
              </a:ext>
            </a:extLst>
          </p:cNvPr>
          <p:cNvGrpSpPr/>
          <p:nvPr/>
        </p:nvGrpSpPr>
        <p:grpSpPr>
          <a:xfrm>
            <a:off x="9541997" y="263318"/>
            <a:ext cx="2227440" cy="2191719"/>
            <a:chOff x="9181576" y="1547521"/>
            <a:chExt cx="2227440" cy="219171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AD4A20A-4781-3C41-8ADF-4F12AD988E55}"/>
                </a:ext>
              </a:extLst>
            </p:cNvPr>
            <p:cNvSpPr/>
            <p:nvPr/>
          </p:nvSpPr>
          <p:spPr>
            <a:xfrm>
              <a:off x="9226492" y="1547521"/>
              <a:ext cx="2149034" cy="2191719"/>
            </a:xfrm>
            <a:prstGeom prst="ellipse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EE855949-9885-C641-913C-37232A09D9FB}"/>
                </a:ext>
              </a:extLst>
            </p:cNvPr>
            <p:cNvSpPr txBox="1">
              <a:spLocks/>
            </p:cNvSpPr>
            <p:nvPr/>
          </p:nvSpPr>
          <p:spPr>
            <a:xfrm>
              <a:off x="9181576" y="2320341"/>
              <a:ext cx="2227440" cy="79131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Diversity, </a:t>
              </a:r>
              <a:b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Equity, and Inclusion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2187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42B811-1986-D942-ADC4-33C6662A58E9}"/>
              </a:ext>
            </a:extLst>
          </p:cNvPr>
          <p:cNvSpPr txBox="1"/>
          <p:nvPr/>
        </p:nvSpPr>
        <p:spPr>
          <a:xfrm>
            <a:off x="173975" y="3909920"/>
            <a:ext cx="53296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Interesting News:</a:t>
            </a:r>
          </a:p>
          <a:p>
            <a:pPr algn="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Diversifying </a:t>
            </a:r>
            <a:r>
              <a:rPr lang="en-US" sz="4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38B47A-A717-3E40-B479-C8C97D530DD9}"/>
              </a:ext>
            </a:extLst>
          </p:cNvPr>
          <p:cNvCxnSpPr>
            <a:cxnSpLocks/>
          </p:cNvCxnSpPr>
          <p:nvPr/>
        </p:nvCxnSpPr>
        <p:spPr>
          <a:xfrm flipH="1">
            <a:off x="5736697" y="1639457"/>
            <a:ext cx="18661" cy="462938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85E4147-78AB-814D-A3DB-DB9797122D07}"/>
              </a:ext>
            </a:extLst>
          </p:cNvPr>
          <p:cNvSpPr/>
          <p:nvPr/>
        </p:nvSpPr>
        <p:spPr>
          <a:xfrm>
            <a:off x="5931088" y="3191165"/>
            <a:ext cx="62609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recent “Studying Race in Marketing” knowledge forum at ACR, Marcel Rosa-Salas, Broderick Turner, and Esther </a:t>
            </a:r>
            <a:r>
              <a:rPr lang="en-CA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Uduehi</a:t>
            </a:r>
            <a:r>
              <a:rPr lang="en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reported on an analysis they did of </a:t>
            </a:r>
            <a:r>
              <a:rPr lang="en-CA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JCR</a:t>
            </a:r>
            <a:r>
              <a:rPr lang="en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articles from 2018-present.</a:t>
            </a:r>
          </a:p>
          <a:p>
            <a:endParaRPr lang="en-CA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analyzed </a:t>
            </a:r>
            <a:r>
              <a:rPr lang="en-CA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JCR</a:t>
            </a:r>
            <a:r>
              <a:rPr lang="en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articles from 2018 to see what percentage of papers report gender, race, income, age. Only 8% (11/155 papers) reported race. Only 26% reported income, and over 95% reported age and gender.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C99893-A884-F940-80F6-07394654E320}"/>
              </a:ext>
            </a:extLst>
          </p:cNvPr>
          <p:cNvGrpSpPr/>
          <p:nvPr/>
        </p:nvGrpSpPr>
        <p:grpSpPr>
          <a:xfrm>
            <a:off x="9541997" y="263318"/>
            <a:ext cx="2227440" cy="2191719"/>
            <a:chOff x="9181576" y="1547521"/>
            <a:chExt cx="2227440" cy="219171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CAD663-B982-9D42-ADC0-26D8623156EE}"/>
                </a:ext>
              </a:extLst>
            </p:cNvPr>
            <p:cNvSpPr/>
            <p:nvPr/>
          </p:nvSpPr>
          <p:spPr>
            <a:xfrm>
              <a:off x="9226492" y="1547521"/>
              <a:ext cx="2149034" cy="2191719"/>
            </a:xfrm>
            <a:prstGeom prst="ellipse">
              <a:avLst/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A310589C-123D-294B-8CF0-EE219BFFF002}"/>
                </a:ext>
              </a:extLst>
            </p:cNvPr>
            <p:cNvSpPr txBox="1">
              <a:spLocks/>
            </p:cNvSpPr>
            <p:nvPr/>
          </p:nvSpPr>
          <p:spPr>
            <a:xfrm>
              <a:off x="9181576" y="2320341"/>
              <a:ext cx="2227440" cy="79131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Diversity, </a:t>
              </a:r>
              <a:b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Equity, and Inclusion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6099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42B811-1986-D942-ADC4-33C6662A58E9}"/>
              </a:ext>
            </a:extLst>
          </p:cNvPr>
          <p:cNvSpPr txBox="1"/>
          <p:nvPr/>
        </p:nvSpPr>
        <p:spPr>
          <a:xfrm>
            <a:off x="173975" y="3592420"/>
            <a:ext cx="53296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Good News:</a:t>
            </a:r>
          </a:p>
          <a:p>
            <a:pPr algn="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 Curation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38B47A-A717-3E40-B479-C8C97D530DD9}"/>
              </a:ext>
            </a:extLst>
          </p:cNvPr>
          <p:cNvCxnSpPr>
            <a:cxnSpLocks/>
          </p:cNvCxnSpPr>
          <p:nvPr/>
        </p:nvCxnSpPr>
        <p:spPr>
          <a:xfrm flipH="1">
            <a:off x="5736697" y="1791857"/>
            <a:ext cx="18661" cy="462938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85E4147-78AB-814D-A3DB-DB9797122D07}"/>
              </a:ext>
            </a:extLst>
          </p:cNvPr>
          <p:cNvSpPr/>
          <p:nvPr/>
        </p:nvSpPr>
        <p:spPr>
          <a:xfrm>
            <a:off x="5931088" y="2712586"/>
            <a:ext cx="626091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Diversity, Equity, and Inclusion (DEI) in the 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of Consumer Research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Curation and Research Agenda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Zeynep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Arsel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Crockett, Maura l. Scott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endParaRPr lang="en-CA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r>
              <a:rPr lang="en-CA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Well-received:</a:t>
            </a:r>
          </a:p>
          <a:p>
            <a:endParaRPr lang="en-CA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Altmetric data shows that this curation is in the top 25% of all research outputs scored by Altmetric</a:t>
            </a:r>
          </a:p>
          <a:p>
            <a:endParaRPr lang="en-CA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Altmetric Attention score of 20 is high compared to outputs of the same age (91st percentile)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F7A999-5782-AE4E-B4E5-23012C5E4A5E}"/>
              </a:ext>
            </a:extLst>
          </p:cNvPr>
          <p:cNvGrpSpPr/>
          <p:nvPr/>
        </p:nvGrpSpPr>
        <p:grpSpPr>
          <a:xfrm>
            <a:off x="9541997" y="263318"/>
            <a:ext cx="2227440" cy="2191719"/>
            <a:chOff x="9181576" y="1547521"/>
            <a:chExt cx="2227440" cy="219171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F14A335-605B-BE4A-9EB3-C95B2EAFCBA2}"/>
                </a:ext>
              </a:extLst>
            </p:cNvPr>
            <p:cNvSpPr/>
            <p:nvPr/>
          </p:nvSpPr>
          <p:spPr>
            <a:xfrm>
              <a:off x="9226492" y="1547521"/>
              <a:ext cx="2149034" cy="2191719"/>
            </a:xfrm>
            <a:prstGeom prst="ellipse">
              <a:avLst/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29C8370A-5523-134B-9EC0-AFBEA61F38AE}"/>
                </a:ext>
              </a:extLst>
            </p:cNvPr>
            <p:cNvSpPr txBox="1">
              <a:spLocks/>
            </p:cNvSpPr>
            <p:nvPr/>
          </p:nvSpPr>
          <p:spPr>
            <a:xfrm>
              <a:off x="9181576" y="2320341"/>
              <a:ext cx="2227440" cy="79131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Diversity, </a:t>
              </a:r>
              <a:b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Equity, and Inclusion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4997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04AF8-4AFC-CA4B-ACED-93256336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30" y="2016485"/>
            <a:ext cx="11353800" cy="2852737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Journal: </a:t>
            </a:r>
            <a:br>
              <a:rPr lang="en-US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and People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9EE128F-7B39-5346-9FD7-90F0092D1E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46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B5D85C33-4A77-B046-A182-43C6630F55C9}"/>
              </a:ext>
            </a:extLst>
          </p:cNvPr>
          <p:cNvSpPr/>
          <p:nvPr/>
        </p:nvSpPr>
        <p:spPr>
          <a:xfrm>
            <a:off x="5526544" y="1705360"/>
            <a:ext cx="3420167" cy="3420167"/>
          </a:xfrm>
          <a:prstGeom prst="ellips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6CAE81-9561-0045-877C-DBD8D0EE44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F6D39E0-B3EC-AF44-9417-8BB7AE4E84AA}"/>
              </a:ext>
            </a:extLst>
          </p:cNvPr>
          <p:cNvSpPr txBox="1">
            <a:spLocks/>
          </p:cNvSpPr>
          <p:nvPr/>
        </p:nvSpPr>
        <p:spPr>
          <a:xfrm>
            <a:off x="5442568" y="2838636"/>
            <a:ext cx="3615088" cy="11813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Policies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C91076-3791-D646-8A68-1EBFD62AE5C4}"/>
              </a:ext>
            </a:extLst>
          </p:cNvPr>
          <p:cNvGrpSpPr/>
          <p:nvPr/>
        </p:nvGrpSpPr>
        <p:grpSpPr>
          <a:xfrm>
            <a:off x="9318554" y="2320095"/>
            <a:ext cx="2204764" cy="2204764"/>
            <a:chOff x="9328947" y="4224644"/>
            <a:chExt cx="2204764" cy="2204764"/>
          </a:xfrm>
        </p:grpSpPr>
        <p:pic>
          <p:nvPicPr>
            <p:cNvPr id="7" name="Picture 6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02C847A-04A2-5B45-9FFA-28FF089A0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8947" y="4224644"/>
              <a:ext cx="2204764" cy="2204764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AB2E4758-4DB1-AE44-8043-247FC344CEDC}"/>
                </a:ext>
              </a:extLst>
            </p:cNvPr>
            <p:cNvSpPr txBox="1">
              <a:spLocks/>
            </p:cNvSpPr>
            <p:nvPr/>
          </p:nvSpPr>
          <p:spPr>
            <a:xfrm>
              <a:off x="9412088" y="4978604"/>
              <a:ext cx="2066192" cy="8106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Website/ Community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D8A9C12-3798-8244-A730-5D631B52D7EA}"/>
              </a:ext>
            </a:extLst>
          </p:cNvPr>
          <p:cNvGrpSpPr/>
          <p:nvPr/>
        </p:nvGrpSpPr>
        <p:grpSpPr>
          <a:xfrm>
            <a:off x="2966405" y="2333140"/>
            <a:ext cx="2227440" cy="2191719"/>
            <a:chOff x="9181576" y="1547521"/>
            <a:chExt cx="2227440" cy="219171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DC4B8BF-4B81-AD4E-99C3-173235404293}"/>
                </a:ext>
              </a:extLst>
            </p:cNvPr>
            <p:cNvSpPr/>
            <p:nvPr/>
          </p:nvSpPr>
          <p:spPr>
            <a:xfrm>
              <a:off x="9226492" y="1547521"/>
              <a:ext cx="2149034" cy="2191719"/>
            </a:xfrm>
            <a:prstGeom prst="ellipse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71C73EAD-268A-514A-8B0F-F243C9BA8BAF}"/>
                </a:ext>
              </a:extLst>
            </p:cNvPr>
            <p:cNvSpPr txBox="1">
              <a:spLocks/>
            </p:cNvSpPr>
            <p:nvPr/>
          </p:nvSpPr>
          <p:spPr>
            <a:xfrm>
              <a:off x="9181576" y="2320341"/>
              <a:ext cx="2227440" cy="79131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Diversity, </a:t>
              </a:r>
              <a:b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Equity, and Inclusion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9523F1-85BE-7A40-8012-B11EF1DBE16A}"/>
              </a:ext>
            </a:extLst>
          </p:cNvPr>
          <p:cNvGrpSpPr/>
          <p:nvPr/>
        </p:nvGrpSpPr>
        <p:grpSpPr>
          <a:xfrm>
            <a:off x="511087" y="2342007"/>
            <a:ext cx="2227440" cy="2169067"/>
            <a:chOff x="6511349" y="1645558"/>
            <a:chExt cx="2227440" cy="2169067"/>
          </a:xfrm>
        </p:grpSpPr>
        <p:pic>
          <p:nvPicPr>
            <p:cNvPr id="18" name="Picture 17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2D7C5D0C-A197-0741-AC8D-55DA9A46C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28157" y="1645558"/>
              <a:ext cx="2169067" cy="2169067"/>
            </a:xfrm>
            <a:prstGeom prst="rect">
              <a:avLst/>
            </a:prstGeom>
          </p:spPr>
        </p:pic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E08A230A-6B54-7749-ABED-4F1DC8FDA2AC}"/>
                </a:ext>
              </a:extLst>
            </p:cNvPr>
            <p:cNvSpPr txBox="1">
              <a:spLocks/>
            </p:cNvSpPr>
            <p:nvPr/>
          </p:nvSpPr>
          <p:spPr>
            <a:xfrm>
              <a:off x="6511349" y="2328782"/>
              <a:ext cx="2227440" cy="79131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Journal </a:t>
              </a:r>
            </a:p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2984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42B811-1986-D942-ADC4-33C6662A58E9}"/>
              </a:ext>
            </a:extLst>
          </p:cNvPr>
          <p:cNvSpPr txBox="1"/>
          <p:nvPr/>
        </p:nvSpPr>
        <p:spPr>
          <a:xfrm>
            <a:off x="173975" y="3884520"/>
            <a:ext cx="53296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evolving set </a:t>
            </a:r>
            <a:b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policies and procedures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38B47A-A717-3E40-B479-C8C97D530DD9}"/>
              </a:ext>
            </a:extLst>
          </p:cNvPr>
          <p:cNvCxnSpPr>
            <a:cxnSpLocks/>
          </p:cNvCxnSpPr>
          <p:nvPr/>
        </p:nvCxnSpPr>
        <p:spPr>
          <a:xfrm flipH="1">
            <a:off x="5736697" y="1639457"/>
            <a:ext cx="18661" cy="462938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85E4147-78AB-814D-A3DB-DB9797122D07}"/>
              </a:ext>
            </a:extLst>
          </p:cNvPr>
          <p:cNvSpPr/>
          <p:nvPr/>
        </p:nvSpPr>
        <p:spPr>
          <a:xfrm>
            <a:off x="5931088" y="3634513"/>
            <a:ext cx="58814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update to our data policies October 2020</a:t>
            </a:r>
          </a:p>
          <a:p>
            <a:endParaRPr lang="en-CA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change back then required data upon submission. Going well, but some confusion.</a:t>
            </a:r>
          </a:p>
          <a:p>
            <a:endParaRPr lang="en-CA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working with the </a:t>
            </a:r>
            <a:r>
              <a:rPr lang="en-CA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JCR</a:t>
            </a:r>
            <a:r>
              <a:rPr lang="en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Policy Board to make some </a:t>
            </a:r>
            <a:r>
              <a:rPr lang="en-CA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  <a:r>
              <a:rPr lang="en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changes to these policies to improve clarity for authors.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66137F-F7EE-6243-B25C-275C59F1D4DD}"/>
              </a:ext>
            </a:extLst>
          </p:cNvPr>
          <p:cNvGrpSpPr/>
          <p:nvPr/>
        </p:nvGrpSpPr>
        <p:grpSpPr>
          <a:xfrm>
            <a:off x="9555852" y="309849"/>
            <a:ext cx="2227440" cy="2145188"/>
            <a:chOff x="6532528" y="4224644"/>
            <a:chExt cx="2227440" cy="214518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D61A5A2-84EF-8E43-ABFD-C4FFD71231F6}"/>
                </a:ext>
              </a:extLst>
            </p:cNvPr>
            <p:cNvSpPr/>
            <p:nvPr/>
          </p:nvSpPr>
          <p:spPr>
            <a:xfrm>
              <a:off x="6554795" y="4224644"/>
              <a:ext cx="2145188" cy="2145188"/>
            </a:xfrm>
            <a:prstGeom prst="ellipse">
              <a:avLst/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AA27FC56-1437-2240-8B60-2F3F3FC59496}"/>
                </a:ext>
              </a:extLst>
            </p:cNvPr>
            <p:cNvSpPr txBox="1">
              <a:spLocks/>
            </p:cNvSpPr>
            <p:nvPr/>
          </p:nvSpPr>
          <p:spPr>
            <a:xfrm>
              <a:off x="6532528" y="4911789"/>
              <a:ext cx="2227440" cy="79131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Policies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5387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42B811-1986-D942-ADC4-33C6662A58E9}"/>
              </a:ext>
            </a:extLst>
          </p:cNvPr>
          <p:cNvSpPr txBox="1"/>
          <p:nvPr/>
        </p:nvSpPr>
        <p:spPr>
          <a:xfrm>
            <a:off x="173975" y="3922620"/>
            <a:ext cx="5329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38B47A-A717-3E40-B479-C8C97D530DD9}"/>
              </a:ext>
            </a:extLst>
          </p:cNvPr>
          <p:cNvCxnSpPr>
            <a:cxnSpLocks/>
          </p:cNvCxnSpPr>
          <p:nvPr/>
        </p:nvCxnSpPr>
        <p:spPr>
          <a:xfrm flipH="1">
            <a:off x="5736697" y="1639457"/>
            <a:ext cx="18661" cy="462938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85E4147-78AB-814D-A3DB-DB9797122D07}"/>
              </a:ext>
            </a:extLst>
          </p:cNvPr>
          <p:cNvSpPr/>
          <p:nvPr/>
        </p:nvSpPr>
        <p:spPr>
          <a:xfrm>
            <a:off x="5931088" y="2567716"/>
            <a:ext cx="6260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Authors provide a URL to dataset(s) upon submission. </a:t>
            </a:r>
            <a:r>
              <a:rPr lang="en-CA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Ideally to recognised repository (OSF, </a:t>
            </a:r>
            <a:r>
              <a:rPr lang="en-CA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ResearchBox</a:t>
            </a:r>
            <a:r>
              <a:rPr lang="en-CA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CA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not just Dropbox folder</a:t>
            </a:r>
            <a:r>
              <a:rPr lang="en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CA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editor and AE have direct access to the URL. </a:t>
            </a:r>
            <a:r>
              <a:rPr lang="en-CA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Reviewers can request access at any time – just ask the editor</a:t>
            </a:r>
            <a:r>
              <a:rPr lang="en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CA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provided under the policy remains property of the authors and editor; AE and reviewers can’t use the data (or materials) for any purpose other than </a:t>
            </a:r>
            <a:r>
              <a:rPr lang="en-CA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  <a:r>
              <a:rPr lang="en-C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peer review.</a:t>
            </a:r>
            <a:endParaRPr lang="en-CA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736917-80B6-AA45-A6D8-907C16E2D2B3}"/>
              </a:ext>
            </a:extLst>
          </p:cNvPr>
          <p:cNvGrpSpPr/>
          <p:nvPr/>
        </p:nvGrpSpPr>
        <p:grpSpPr>
          <a:xfrm>
            <a:off x="9555852" y="309849"/>
            <a:ext cx="2227440" cy="2145188"/>
            <a:chOff x="6532528" y="4224644"/>
            <a:chExt cx="2227440" cy="214518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91C57EC-AE2D-604C-B82A-BAD0E2709BCC}"/>
                </a:ext>
              </a:extLst>
            </p:cNvPr>
            <p:cNvSpPr/>
            <p:nvPr/>
          </p:nvSpPr>
          <p:spPr>
            <a:xfrm>
              <a:off x="6554795" y="4224644"/>
              <a:ext cx="2145188" cy="2145188"/>
            </a:xfrm>
            <a:prstGeom prst="ellipse">
              <a:avLst/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D583228-BC75-714E-B5F2-9BE38B0EDE54}"/>
                </a:ext>
              </a:extLst>
            </p:cNvPr>
            <p:cNvSpPr txBox="1">
              <a:spLocks/>
            </p:cNvSpPr>
            <p:nvPr/>
          </p:nvSpPr>
          <p:spPr>
            <a:xfrm>
              <a:off x="6532528" y="4911789"/>
              <a:ext cx="2227440" cy="79131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Policies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984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26285AF-5C05-0749-8966-6AD6600A0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583" y="1705359"/>
            <a:ext cx="3420167" cy="3420167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6CAE81-9561-0045-877C-DBD8D0EE44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F6D39E0-B3EC-AF44-9417-8BB7AE4E84AA}"/>
              </a:ext>
            </a:extLst>
          </p:cNvPr>
          <p:cNvSpPr txBox="1">
            <a:spLocks/>
          </p:cNvSpPr>
          <p:nvPr/>
        </p:nvSpPr>
        <p:spPr>
          <a:xfrm>
            <a:off x="7982568" y="2838636"/>
            <a:ext cx="3615088" cy="11813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Website/</a:t>
            </a:r>
            <a:b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F0E4D8-267A-9F45-9506-5B2C40CAE201}"/>
              </a:ext>
            </a:extLst>
          </p:cNvPr>
          <p:cNvGrpSpPr/>
          <p:nvPr/>
        </p:nvGrpSpPr>
        <p:grpSpPr>
          <a:xfrm>
            <a:off x="5581468" y="2367251"/>
            <a:ext cx="2227440" cy="2145188"/>
            <a:chOff x="6532528" y="4224644"/>
            <a:chExt cx="2227440" cy="214518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5006C0E-5E94-F84E-A6E7-233E1DE57D09}"/>
                </a:ext>
              </a:extLst>
            </p:cNvPr>
            <p:cNvSpPr/>
            <p:nvPr/>
          </p:nvSpPr>
          <p:spPr>
            <a:xfrm>
              <a:off x="6554795" y="4224644"/>
              <a:ext cx="2145188" cy="2145188"/>
            </a:xfrm>
            <a:prstGeom prst="ellipse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7FE36773-AC57-C84B-906C-62F27E8EE97C}"/>
                </a:ext>
              </a:extLst>
            </p:cNvPr>
            <p:cNvSpPr txBox="1">
              <a:spLocks/>
            </p:cNvSpPr>
            <p:nvPr/>
          </p:nvSpPr>
          <p:spPr>
            <a:xfrm>
              <a:off x="6532528" y="4911789"/>
              <a:ext cx="2227440" cy="79131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Policies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CCC20AA-4863-ED43-8F82-7AA730686E55}"/>
              </a:ext>
            </a:extLst>
          </p:cNvPr>
          <p:cNvGrpSpPr/>
          <p:nvPr/>
        </p:nvGrpSpPr>
        <p:grpSpPr>
          <a:xfrm>
            <a:off x="2983976" y="2341851"/>
            <a:ext cx="2227440" cy="2191719"/>
            <a:chOff x="9181576" y="1547521"/>
            <a:chExt cx="2227440" cy="219171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0EC8A1C-0846-094E-875C-9A1F437EC57F}"/>
                </a:ext>
              </a:extLst>
            </p:cNvPr>
            <p:cNvSpPr/>
            <p:nvPr/>
          </p:nvSpPr>
          <p:spPr>
            <a:xfrm>
              <a:off x="9226492" y="1547521"/>
              <a:ext cx="2149034" cy="2191719"/>
            </a:xfrm>
            <a:prstGeom prst="ellipse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54ABE7D7-491A-A843-810C-ED9D369C1228}"/>
                </a:ext>
              </a:extLst>
            </p:cNvPr>
            <p:cNvSpPr txBox="1">
              <a:spLocks/>
            </p:cNvSpPr>
            <p:nvPr/>
          </p:nvSpPr>
          <p:spPr>
            <a:xfrm>
              <a:off x="9181576" y="2320341"/>
              <a:ext cx="2227440" cy="79131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Diversity, </a:t>
              </a:r>
              <a:b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Equity, and Inclusion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779526-D5FF-214F-9708-E74B4CBA750E}"/>
              </a:ext>
            </a:extLst>
          </p:cNvPr>
          <p:cNvGrpSpPr/>
          <p:nvPr/>
        </p:nvGrpSpPr>
        <p:grpSpPr>
          <a:xfrm>
            <a:off x="486703" y="2342007"/>
            <a:ext cx="2227440" cy="2169067"/>
            <a:chOff x="6511349" y="1645558"/>
            <a:chExt cx="2227440" cy="2169067"/>
          </a:xfrm>
        </p:grpSpPr>
        <p:pic>
          <p:nvPicPr>
            <p:cNvPr id="18" name="Picture 17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2F5E9DD5-E3C9-EA46-9692-79B4F549E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28157" y="1645558"/>
              <a:ext cx="2169067" cy="2169067"/>
            </a:xfrm>
            <a:prstGeom prst="rect">
              <a:avLst/>
            </a:prstGeom>
          </p:spPr>
        </p:pic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073A8EC1-3AA7-7A4E-A41B-0049B717B6B9}"/>
                </a:ext>
              </a:extLst>
            </p:cNvPr>
            <p:cNvSpPr txBox="1">
              <a:spLocks/>
            </p:cNvSpPr>
            <p:nvPr/>
          </p:nvSpPr>
          <p:spPr>
            <a:xfrm>
              <a:off x="6511349" y="2328782"/>
              <a:ext cx="2227440" cy="79131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Journal </a:t>
              </a:r>
            </a:p>
            <a:p>
              <a:pPr lvl="0"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7744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AC11C9C-49A9-424B-BEC2-5421EC04FD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5325452"/>
              </p:ext>
            </p:extLst>
          </p:nvPr>
        </p:nvGraphicFramePr>
        <p:xfrm>
          <a:off x="184484" y="-524878"/>
          <a:ext cx="12007516" cy="5342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BA192F9-4B58-924E-A817-81DBB84159E6}"/>
              </a:ext>
            </a:extLst>
          </p:cNvPr>
          <p:cNvSpPr txBox="1"/>
          <p:nvPr/>
        </p:nvSpPr>
        <p:spPr>
          <a:xfrm>
            <a:off x="254000" y="191559"/>
            <a:ext cx="3343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have we done this year?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4499D5-5F3F-9A43-9D40-200444CD046C}"/>
              </a:ext>
            </a:extLst>
          </p:cNvPr>
          <p:cNvSpPr txBox="1"/>
          <p:nvPr/>
        </p:nvSpPr>
        <p:spPr>
          <a:xfrm>
            <a:off x="4073441" y="4889149"/>
            <a:ext cx="1911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Teaching series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D5B848-A5B3-1F4A-855E-2B1841A8B016}"/>
              </a:ext>
            </a:extLst>
          </p:cNvPr>
          <p:cNvSpPr txBox="1"/>
          <p:nvPr/>
        </p:nvSpPr>
        <p:spPr>
          <a:xfrm>
            <a:off x="174048" y="4868584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Updated submission guides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70DDDF-8520-294F-868E-061EC98235B2}"/>
              </a:ext>
            </a:extLst>
          </p:cNvPr>
          <p:cNvSpPr txBox="1"/>
          <p:nvPr/>
        </p:nvSpPr>
        <p:spPr>
          <a:xfrm>
            <a:off x="3994604" y="5350811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Guest columnist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D750D-5EBB-B647-9FA5-1A94D07058D5}"/>
              </a:ext>
            </a:extLst>
          </p:cNvPr>
          <p:cNvSpPr txBox="1"/>
          <p:nvPr/>
        </p:nvSpPr>
        <p:spPr>
          <a:xfrm>
            <a:off x="9561767" y="4945467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Altmetric Integration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90BD04-A696-814B-941D-7FD57D1A52BB}"/>
              </a:ext>
            </a:extLst>
          </p:cNvPr>
          <p:cNvSpPr txBox="1"/>
          <p:nvPr/>
        </p:nvSpPr>
        <p:spPr>
          <a:xfrm>
            <a:off x="2907915" y="5800026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Essays from book authors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8FF9A9-FBB4-1F44-930D-A0739E79A3A4}"/>
              </a:ext>
            </a:extLst>
          </p:cNvPr>
          <p:cNvSpPr txBox="1"/>
          <p:nvPr/>
        </p:nvSpPr>
        <p:spPr>
          <a:xfrm>
            <a:off x="6572250" y="4921010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Author photo carousel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348345-B20B-6043-AE81-87FD0AFD33FB}"/>
              </a:ext>
            </a:extLst>
          </p:cNvPr>
          <p:cNvSpPr txBox="1"/>
          <p:nvPr/>
        </p:nvSpPr>
        <p:spPr>
          <a:xfrm>
            <a:off x="6572250" y="5364069"/>
            <a:ext cx="2514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JCR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Twitter &amp; editors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CA614F-BAE5-7548-90B1-15C549629B9C}"/>
              </a:ext>
            </a:extLst>
          </p:cNvPr>
          <p:cNvSpPr txBox="1"/>
          <p:nvPr/>
        </p:nvSpPr>
        <p:spPr>
          <a:xfrm>
            <a:off x="6572251" y="5832110"/>
            <a:ext cx="2468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 of OUP “Editor’s Choice”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 access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B15407-8EB7-8547-B2AF-BC9BB48C7915}"/>
              </a:ext>
            </a:extLst>
          </p:cNvPr>
          <p:cNvSpPr txBox="1"/>
          <p:nvPr/>
        </p:nvSpPr>
        <p:spPr>
          <a:xfrm>
            <a:off x="195592" y="5302358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Special topics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0871AF-F5B1-6649-BF37-29F7C93123A5}"/>
              </a:ext>
            </a:extLst>
          </p:cNvPr>
          <p:cNvSpPr txBox="1"/>
          <p:nvPr/>
        </p:nvSpPr>
        <p:spPr>
          <a:xfrm>
            <a:off x="9541076" y="5350484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Interdisciplinary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Field-Level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Info</a:t>
            </a:r>
          </a:p>
        </p:txBody>
      </p:sp>
    </p:spTree>
    <p:extLst>
      <p:ext uri="{BB962C8B-B14F-4D97-AF65-F5344CB8AC3E}">
        <p14:creationId xmlns:p14="http://schemas.microsoft.com/office/powerpoint/2010/main" val="1988955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04AF8-4AFC-CA4B-ACED-93256336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177107"/>
            <a:ext cx="5208253" cy="88047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 Interviews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A27BB1-F9D6-AC4D-BE88-AB86F7258D18}"/>
              </a:ext>
            </a:extLst>
          </p:cNvPr>
          <p:cNvGrpSpPr/>
          <p:nvPr/>
        </p:nvGrpSpPr>
        <p:grpSpPr>
          <a:xfrm>
            <a:off x="9578528" y="290271"/>
            <a:ext cx="2204764" cy="2204764"/>
            <a:chOff x="9328947" y="4224644"/>
            <a:chExt cx="2204764" cy="2204764"/>
          </a:xfrm>
        </p:grpSpPr>
        <p:pic>
          <p:nvPicPr>
            <p:cNvPr id="12" name="Picture 11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A3151365-91A0-2E4E-BFA1-C7A008250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8947" y="4224644"/>
              <a:ext cx="2204764" cy="2204764"/>
            </a:xfrm>
            <a:prstGeom prst="rect">
              <a:avLst/>
            </a:prstGeom>
          </p:spPr>
        </p:pic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A9C5438E-D213-4743-827A-87EBC630FE87}"/>
                </a:ext>
              </a:extLst>
            </p:cNvPr>
            <p:cNvSpPr txBox="1">
              <a:spLocks/>
            </p:cNvSpPr>
            <p:nvPr/>
          </p:nvSpPr>
          <p:spPr>
            <a:xfrm>
              <a:off x="9412088" y="4978604"/>
              <a:ext cx="2066192" cy="8106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Website/ Community</a:t>
              </a:r>
            </a:p>
          </p:txBody>
        </p:sp>
      </p:grpSp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A970B42-439C-694C-9CF7-989A253C21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4238" y="2133600"/>
            <a:ext cx="6285329" cy="33301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5BDCB9B-1DBF-014D-A49E-F5C7F5A36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034" y="4185166"/>
            <a:ext cx="1541462" cy="8167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80DB3BAB-6B84-4448-8426-BC1F6AC7C1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034" y="5685725"/>
            <a:ext cx="1541462" cy="7448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6139D87-3C14-0742-ACAE-62D9B8A681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6734" y="2827935"/>
            <a:ext cx="1528762" cy="80813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34166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04AF8-4AFC-CA4B-ACED-93256336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177107"/>
            <a:ext cx="5208253" cy="88047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Series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A27BB1-F9D6-AC4D-BE88-AB86F7258D18}"/>
              </a:ext>
            </a:extLst>
          </p:cNvPr>
          <p:cNvGrpSpPr/>
          <p:nvPr/>
        </p:nvGrpSpPr>
        <p:grpSpPr>
          <a:xfrm>
            <a:off x="9578528" y="290271"/>
            <a:ext cx="2204764" cy="2204764"/>
            <a:chOff x="9328947" y="4224644"/>
            <a:chExt cx="2204764" cy="2204764"/>
          </a:xfrm>
        </p:grpSpPr>
        <p:pic>
          <p:nvPicPr>
            <p:cNvPr id="12" name="Picture 11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A3151365-91A0-2E4E-BFA1-C7A008250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8947" y="4224644"/>
              <a:ext cx="2204764" cy="2204764"/>
            </a:xfrm>
            <a:prstGeom prst="rect">
              <a:avLst/>
            </a:prstGeom>
          </p:spPr>
        </p:pic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A9C5438E-D213-4743-827A-87EBC630FE87}"/>
                </a:ext>
              </a:extLst>
            </p:cNvPr>
            <p:cNvSpPr txBox="1">
              <a:spLocks/>
            </p:cNvSpPr>
            <p:nvPr/>
          </p:nvSpPr>
          <p:spPr>
            <a:xfrm>
              <a:off x="9412088" y="4978604"/>
              <a:ext cx="2066192" cy="8106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Website/ Community</a:t>
              </a:r>
            </a:p>
          </p:txBody>
        </p:sp>
      </p:grpSp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5605125-4E2E-A248-83C1-E825227D6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188" y="2133600"/>
            <a:ext cx="6299792" cy="33301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EAE5AB9-C20B-E74C-82A5-C84E5B7497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034" y="2840635"/>
            <a:ext cx="1541462" cy="8167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143A868-E551-F642-8796-8B20ED7F30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034" y="4185166"/>
            <a:ext cx="1541462" cy="8167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61115182-7901-2D44-AF3F-2736F728B4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034" y="5685725"/>
            <a:ext cx="1541462" cy="7448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9963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04AF8-4AFC-CA4B-ACED-93256336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177107"/>
            <a:ext cx="5208253" cy="88047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a Thought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A27BB1-F9D6-AC4D-BE88-AB86F7258D18}"/>
              </a:ext>
            </a:extLst>
          </p:cNvPr>
          <p:cNvGrpSpPr/>
          <p:nvPr/>
        </p:nvGrpSpPr>
        <p:grpSpPr>
          <a:xfrm>
            <a:off x="9578528" y="290271"/>
            <a:ext cx="2204764" cy="2204764"/>
            <a:chOff x="9328947" y="4224644"/>
            <a:chExt cx="2204764" cy="2204764"/>
          </a:xfrm>
        </p:grpSpPr>
        <p:pic>
          <p:nvPicPr>
            <p:cNvPr id="12" name="Picture 11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A3151365-91A0-2E4E-BFA1-C7A008250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8947" y="4224644"/>
              <a:ext cx="2204764" cy="2204764"/>
            </a:xfrm>
            <a:prstGeom prst="rect">
              <a:avLst/>
            </a:prstGeom>
          </p:spPr>
        </p:pic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A9C5438E-D213-4743-827A-87EBC630FE87}"/>
                </a:ext>
              </a:extLst>
            </p:cNvPr>
            <p:cNvSpPr txBox="1">
              <a:spLocks/>
            </p:cNvSpPr>
            <p:nvPr/>
          </p:nvSpPr>
          <p:spPr>
            <a:xfrm>
              <a:off x="9412088" y="4978604"/>
              <a:ext cx="2066192" cy="8106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Website/ Community</a:t>
              </a:r>
            </a:p>
          </p:txBody>
        </p:sp>
      </p:grpSp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BE234DC-4EA3-884E-A94D-B14FDF068D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188" y="2133600"/>
            <a:ext cx="6285329" cy="33301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0176A7D7-3738-674C-B737-4AF8BA6875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034" y="5685725"/>
            <a:ext cx="1541462" cy="7448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5BA5957-AB03-8C4F-9A4E-B81245CF2F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6734" y="4186835"/>
            <a:ext cx="1528762" cy="80813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13E361C-5BC9-0443-9370-5609BF42DF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034" y="2840635"/>
            <a:ext cx="1541462" cy="8167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461827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04AF8-4AFC-CA4B-ACED-93256336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177107"/>
            <a:ext cx="5208253" cy="88047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Editor’s Choice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A27BB1-F9D6-AC4D-BE88-AB86F7258D18}"/>
              </a:ext>
            </a:extLst>
          </p:cNvPr>
          <p:cNvGrpSpPr/>
          <p:nvPr/>
        </p:nvGrpSpPr>
        <p:grpSpPr>
          <a:xfrm>
            <a:off x="9578528" y="290271"/>
            <a:ext cx="2204764" cy="2204764"/>
            <a:chOff x="9328947" y="4224644"/>
            <a:chExt cx="2204764" cy="2204764"/>
          </a:xfrm>
        </p:grpSpPr>
        <p:pic>
          <p:nvPicPr>
            <p:cNvPr id="12" name="Picture 11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A3151365-91A0-2E4E-BFA1-C7A008250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8947" y="4224644"/>
              <a:ext cx="2204764" cy="2204764"/>
            </a:xfrm>
            <a:prstGeom prst="rect">
              <a:avLst/>
            </a:prstGeom>
          </p:spPr>
        </p:pic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A9C5438E-D213-4743-827A-87EBC630FE87}"/>
                </a:ext>
              </a:extLst>
            </p:cNvPr>
            <p:cNvSpPr txBox="1">
              <a:spLocks/>
            </p:cNvSpPr>
            <p:nvPr/>
          </p:nvSpPr>
          <p:spPr>
            <a:xfrm>
              <a:off x="9412088" y="4978604"/>
              <a:ext cx="2066192" cy="8106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Website/ Community</a:t>
              </a:r>
            </a:p>
          </p:txBody>
        </p:sp>
      </p:grp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E1366E1D-9897-A144-85ED-EF21C19BD5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188" y="2133600"/>
            <a:ext cx="6294515" cy="304142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BCFA7ED-A5DB-E04D-AA37-9C2495C749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034" y="5518666"/>
            <a:ext cx="1541462" cy="8167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C8D3317-A364-8C41-8FCC-4F104A41D7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6734" y="4174135"/>
            <a:ext cx="1528762" cy="80813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52B3FBB-FB1D-474B-9F4F-72869EE7EC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034" y="2840635"/>
            <a:ext cx="1541462" cy="8167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998967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807EEA3-4566-F441-8019-50AFC088D2D0}"/>
              </a:ext>
            </a:extLst>
          </p:cNvPr>
          <p:cNvGrpSpPr/>
          <p:nvPr/>
        </p:nvGrpSpPr>
        <p:grpSpPr>
          <a:xfrm>
            <a:off x="0" y="0"/>
            <a:ext cx="12192000" cy="6934200"/>
            <a:chOff x="0" y="0"/>
            <a:chExt cx="12192000" cy="6934200"/>
          </a:xfrm>
        </p:grpSpPr>
        <p:pic>
          <p:nvPicPr>
            <p:cNvPr id="7" name="Picture 6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F4DC171A-FF26-4944-9003-00A8D5942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19D983A-99C9-2844-8C02-167456F49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9984" y="3648456"/>
              <a:ext cx="3374746" cy="22037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7808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42B811-1986-D942-ADC4-33C6662A58E9}"/>
              </a:ext>
            </a:extLst>
          </p:cNvPr>
          <p:cNvSpPr txBox="1"/>
          <p:nvPr/>
        </p:nvSpPr>
        <p:spPr>
          <a:xfrm>
            <a:off x="173975" y="3440020"/>
            <a:ext cx="53296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4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JCR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Board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38B47A-A717-3E40-B479-C8C97D530DD9}"/>
              </a:ext>
            </a:extLst>
          </p:cNvPr>
          <p:cNvCxnSpPr>
            <a:cxnSpLocks/>
          </p:cNvCxnSpPr>
          <p:nvPr/>
        </p:nvCxnSpPr>
        <p:spPr>
          <a:xfrm flipH="1">
            <a:off x="5736697" y="1639457"/>
            <a:ext cx="18661" cy="462938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EF39B27-1A64-9342-A2B4-7CD87B767342}"/>
              </a:ext>
            </a:extLst>
          </p:cNvPr>
          <p:cNvSpPr txBox="1"/>
          <p:nvPr/>
        </p:nvSpPr>
        <p:spPr>
          <a:xfrm>
            <a:off x="1364" y="1041775"/>
            <a:ext cx="2859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b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People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E1727B5-5754-584E-9E37-EC636D398D0C}"/>
              </a:ext>
            </a:extLst>
          </p:cNvPr>
          <p:cNvSpPr/>
          <p:nvPr/>
        </p:nvSpPr>
        <p:spPr>
          <a:xfrm>
            <a:off x="2968427" y="1067293"/>
            <a:ext cx="896349" cy="896348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7C64E4-56DD-8D45-8AF0-E5A607152E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5E4147-78AB-814D-A3DB-DB9797122D07}"/>
              </a:ext>
            </a:extLst>
          </p:cNvPr>
          <p:cNvSpPr/>
          <p:nvPr/>
        </p:nvSpPr>
        <p:spPr>
          <a:xfrm>
            <a:off x="6368143" y="1646233"/>
            <a:ext cx="6096000" cy="46226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J. Meyer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Wilk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Geeta Menon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Amber Epp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Allison J. Pugh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Fred M. Feinberg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Carolyn Yoon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Donald R. Lehmann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Tina M. Lowrey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 Tuan Pham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Bernd </a:t>
            </a:r>
            <a:r>
              <a:rPr lang="en-CA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Wittenbrink</a:t>
            </a:r>
            <a:endParaRPr lang="en-CA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482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38B47A-A717-3E40-B479-C8C97D530DD9}"/>
              </a:ext>
            </a:extLst>
          </p:cNvPr>
          <p:cNvCxnSpPr>
            <a:cxnSpLocks/>
          </p:cNvCxnSpPr>
          <p:nvPr/>
        </p:nvCxnSpPr>
        <p:spPr>
          <a:xfrm flipH="1">
            <a:off x="4236429" y="2326535"/>
            <a:ext cx="9067" cy="418085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64B378-9FB5-824C-BD13-06FBCEB5BED1}"/>
              </a:ext>
            </a:extLst>
          </p:cNvPr>
          <p:cNvGrpSpPr/>
          <p:nvPr/>
        </p:nvGrpSpPr>
        <p:grpSpPr>
          <a:xfrm>
            <a:off x="9578528" y="290271"/>
            <a:ext cx="2204764" cy="2204764"/>
            <a:chOff x="9328947" y="4224644"/>
            <a:chExt cx="2204764" cy="2204764"/>
          </a:xfrm>
        </p:grpSpPr>
        <p:pic>
          <p:nvPicPr>
            <p:cNvPr id="17" name="Picture 16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B03A6C05-E8EA-804C-8B69-6C3FA9A76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8947" y="4224644"/>
              <a:ext cx="2204764" cy="2204764"/>
            </a:xfrm>
            <a:prstGeom prst="rect">
              <a:avLst/>
            </a:prstGeom>
          </p:spPr>
        </p:pic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62AAAB6B-2F9C-7142-A2B5-A30B7A64B438}"/>
                </a:ext>
              </a:extLst>
            </p:cNvPr>
            <p:cNvSpPr txBox="1">
              <a:spLocks/>
            </p:cNvSpPr>
            <p:nvPr/>
          </p:nvSpPr>
          <p:spPr>
            <a:xfrm>
              <a:off x="9412088" y="4978604"/>
              <a:ext cx="2066192" cy="8106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Website/ Community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D63D4CF-F26A-D640-9695-EF5F0EB124F6}"/>
              </a:ext>
            </a:extLst>
          </p:cNvPr>
          <p:cNvGrpSpPr/>
          <p:nvPr/>
        </p:nvGrpSpPr>
        <p:grpSpPr>
          <a:xfrm>
            <a:off x="371399" y="2059889"/>
            <a:ext cx="3587645" cy="2000600"/>
            <a:chOff x="426819" y="923807"/>
            <a:chExt cx="3587645" cy="20006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42B811-1986-D942-ADC4-33C6662A58E9}"/>
                </a:ext>
              </a:extLst>
            </p:cNvPr>
            <p:cNvSpPr txBox="1"/>
            <p:nvPr/>
          </p:nvSpPr>
          <p:spPr>
            <a:xfrm>
              <a:off x="426819" y="923807"/>
              <a:ext cx="358764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  <a:r>
                <a:rPr lang="en-US" sz="6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46AE807-114C-CC4A-BDAE-A55616C7FD14}"/>
                </a:ext>
              </a:extLst>
            </p:cNvPr>
            <p:cNvSpPr/>
            <p:nvPr/>
          </p:nvSpPr>
          <p:spPr>
            <a:xfrm>
              <a:off x="603467" y="2555075"/>
              <a:ext cx="30187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Percent page view increase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5133C6-2270-AC4D-9F4E-57BA14252AB4}"/>
              </a:ext>
            </a:extLst>
          </p:cNvPr>
          <p:cNvGrpSpPr/>
          <p:nvPr/>
        </p:nvGrpSpPr>
        <p:grpSpPr>
          <a:xfrm>
            <a:off x="511271" y="4220396"/>
            <a:ext cx="3092326" cy="2000600"/>
            <a:chOff x="603467" y="923807"/>
            <a:chExt cx="3092326" cy="20006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01661E-DD86-FB42-84AD-4141E8ADACE1}"/>
                </a:ext>
              </a:extLst>
            </p:cNvPr>
            <p:cNvSpPr txBox="1"/>
            <p:nvPr/>
          </p:nvSpPr>
          <p:spPr>
            <a:xfrm>
              <a:off x="603467" y="923807"/>
              <a:ext cx="309232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59</a:t>
              </a:r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792311A-9199-EE4E-A242-2EC4EF86DF5F}"/>
                </a:ext>
              </a:extLst>
            </p:cNvPr>
            <p:cNvSpPr/>
            <p:nvPr/>
          </p:nvSpPr>
          <p:spPr>
            <a:xfrm>
              <a:off x="853537" y="2555075"/>
              <a:ext cx="25186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Percent female visitors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4BCA82-96DE-D848-930F-F0773AE520E4}"/>
              </a:ext>
            </a:extLst>
          </p:cNvPr>
          <p:cNvGrpSpPr/>
          <p:nvPr/>
        </p:nvGrpSpPr>
        <p:grpSpPr>
          <a:xfrm>
            <a:off x="4795727" y="2059889"/>
            <a:ext cx="3572027" cy="2000600"/>
            <a:chOff x="409501" y="923807"/>
            <a:chExt cx="3572027" cy="200060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2A9CAB8-3DC2-8B4C-97C2-1D31177B5329}"/>
                </a:ext>
              </a:extLst>
            </p:cNvPr>
            <p:cNvSpPr txBox="1"/>
            <p:nvPr/>
          </p:nvSpPr>
          <p:spPr>
            <a:xfrm>
              <a:off x="409501" y="923807"/>
              <a:ext cx="357202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r>
                <a:rPr lang="en-US" sz="6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F7B85EB-4577-3C42-B667-B66CC0B9C318}"/>
                </a:ext>
              </a:extLst>
            </p:cNvPr>
            <p:cNvSpPr/>
            <p:nvPr/>
          </p:nvSpPr>
          <p:spPr>
            <a:xfrm>
              <a:off x="571413" y="2555075"/>
              <a:ext cx="30828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Article-based content pieces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C76D99-FD69-B448-A637-32B3C04E3C7A}"/>
              </a:ext>
            </a:extLst>
          </p:cNvPr>
          <p:cNvGrpSpPr/>
          <p:nvPr/>
        </p:nvGrpSpPr>
        <p:grpSpPr>
          <a:xfrm>
            <a:off x="8733498" y="4220396"/>
            <a:ext cx="3572027" cy="2000600"/>
            <a:chOff x="409501" y="923807"/>
            <a:chExt cx="3572027" cy="200060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AD3717-5B70-B942-BFEA-AFC2D327844D}"/>
                </a:ext>
              </a:extLst>
            </p:cNvPr>
            <p:cNvSpPr txBox="1"/>
            <p:nvPr/>
          </p:nvSpPr>
          <p:spPr>
            <a:xfrm>
              <a:off x="409501" y="923807"/>
              <a:ext cx="357202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</a:t>
              </a:r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502E4E6-EB15-D044-86C0-C9D188696CC4}"/>
                </a:ext>
              </a:extLst>
            </p:cNvPr>
            <p:cNvSpPr/>
            <p:nvPr/>
          </p:nvSpPr>
          <p:spPr>
            <a:xfrm>
              <a:off x="772243" y="2555075"/>
              <a:ext cx="26812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Percent Twitter sessions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C1C9D06-297B-DC47-9DCC-81D5C95E973D}"/>
              </a:ext>
            </a:extLst>
          </p:cNvPr>
          <p:cNvCxnSpPr>
            <a:cxnSpLocks/>
          </p:cNvCxnSpPr>
          <p:nvPr/>
        </p:nvCxnSpPr>
        <p:spPr>
          <a:xfrm flipH="1">
            <a:off x="511271" y="4315697"/>
            <a:ext cx="1108498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03859E07-ED60-8840-B807-F1CB964E6EDA}"/>
              </a:ext>
            </a:extLst>
          </p:cNvPr>
          <p:cNvSpPr txBox="1">
            <a:spLocks/>
          </p:cNvSpPr>
          <p:nvPr/>
        </p:nvSpPr>
        <p:spPr>
          <a:xfrm>
            <a:off x="353281" y="3169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 Performance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D2E3B58-EA91-B74E-8D5A-30C6704D9985}"/>
              </a:ext>
            </a:extLst>
          </p:cNvPr>
          <p:cNvGrpSpPr/>
          <p:nvPr/>
        </p:nvGrpSpPr>
        <p:grpSpPr>
          <a:xfrm>
            <a:off x="4685363" y="4220396"/>
            <a:ext cx="3572027" cy="2000600"/>
            <a:chOff x="409501" y="923807"/>
            <a:chExt cx="3572027" cy="200060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5F11987-EB5D-CA4B-98B9-C5205B9FFBE7}"/>
                </a:ext>
              </a:extLst>
            </p:cNvPr>
            <p:cNvSpPr txBox="1"/>
            <p:nvPr/>
          </p:nvSpPr>
          <p:spPr>
            <a:xfrm>
              <a:off x="409501" y="923807"/>
              <a:ext cx="357202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825EBCB-21DF-2F4E-807D-B29216BCA5EC}"/>
                </a:ext>
              </a:extLst>
            </p:cNvPr>
            <p:cNvSpPr/>
            <p:nvPr/>
          </p:nvSpPr>
          <p:spPr>
            <a:xfrm>
              <a:off x="808668" y="2555075"/>
              <a:ext cx="26084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Percent non-US visitors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A4C361C-C5EA-3745-81B2-115EC483EA61}"/>
              </a:ext>
            </a:extLst>
          </p:cNvPr>
          <p:cNvCxnSpPr>
            <a:cxnSpLocks/>
          </p:cNvCxnSpPr>
          <p:nvPr/>
        </p:nvCxnSpPr>
        <p:spPr>
          <a:xfrm flipH="1">
            <a:off x="8795517" y="2326535"/>
            <a:ext cx="9067" cy="418085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1446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A2B4C2E-4693-3E41-906A-FB1DB458F4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5527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904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11ACCBB-BF90-0744-B393-75CE76A11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561" y="2996723"/>
            <a:ext cx="4672853" cy="337958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8D78BFE-EECE-E945-8634-3667370BFDFD}"/>
              </a:ext>
            </a:extLst>
          </p:cNvPr>
          <p:cNvGrpSpPr/>
          <p:nvPr/>
        </p:nvGrpSpPr>
        <p:grpSpPr>
          <a:xfrm>
            <a:off x="320529" y="1853622"/>
            <a:ext cx="5844844" cy="4699578"/>
            <a:chOff x="451397" y="800678"/>
            <a:chExt cx="6362156" cy="53580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E5C5E89-835A-5B42-AB34-7431015A7FEB}"/>
                </a:ext>
              </a:extLst>
            </p:cNvPr>
            <p:cNvGrpSpPr/>
            <p:nvPr/>
          </p:nvGrpSpPr>
          <p:grpSpPr>
            <a:xfrm>
              <a:off x="451397" y="800678"/>
              <a:ext cx="6362156" cy="5358076"/>
              <a:chOff x="447722" y="800678"/>
              <a:chExt cx="8046030" cy="672805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EE0978C-F1A5-9B4F-A18C-04BDB4DB04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7759" y="4896894"/>
                <a:ext cx="8000757" cy="1231899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D1A0C13-49F1-EE40-9D82-F6E55BC09D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284" y="3506566"/>
                <a:ext cx="8000757" cy="1231898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CF8B75C-0A9A-D348-8CE2-CAA33EF4CD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7722" y="6296830"/>
                <a:ext cx="8000759" cy="123189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E877E2A-09A5-3A45-8E21-887D60B511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2996" y="800678"/>
                <a:ext cx="8000756" cy="1181099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709883-C6FA-9F4B-A7A7-6EE2A6C15E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3338" y="1879896"/>
              <a:ext cx="6326358" cy="9497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A608F3-6787-B048-9857-ACDC3A2792FE}"/>
              </a:ext>
            </a:extLst>
          </p:cNvPr>
          <p:cNvGrpSpPr/>
          <p:nvPr/>
        </p:nvGrpSpPr>
        <p:grpSpPr>
          <a:xfrm>
            <a:off x="9578528" y="290271"/>
            <a:ext cx="2204764" cy="2204764"/>
            <a:chOff x="9328947" y="4224644"/>
            <a:chExt cx="2204764" cy="2204764"/>
          </a:xfrm>
        </p:grpSpPr>
        <p:pic>
          <p:nvPicPr>
            <p:cNvPr id="13" name="Picture 1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A1B2B6F5-08AE-7546-808C-E9BC5EF78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8947" y="4224644"/>
              <a:ext cx="2204764" cy="2204764"/>
            </a:xfrm>
            <a:prstGeom prst="rect">
              <a:avLst/>
            </a:prstGeom>
          </p:spPr>
        </p:pic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574908A-B79F-814F-BCBA-B5B225D73312}"/>
                </a:ext>
              </a:extLst>
            </p:cNvPr>
            <p:cNvSpPr txBox="1">
              <a:spLocks/>
            </p:cNvSpPr>
            <p:nvPr/>
          </p:nvSpPr>
          <p:spPr>
            <a:xfrm>
              <a:off x="9412088" y="4978604"/>
              <a:ext cx="2066192" cy="8106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Website/ Community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A82ED5C5-5629-8B43-9703-3C90497DC22A}"/>
              </a:ext>
            </a:extLst>
          </p:cNvPr>
          <p:cNvSpPr txBox="1">
            <a:spLocks/>
          </p:cNvSpPr>
          <p:nvPr/>
        </p:nvSpPr>
        <p:spPr>
          <a:xfrm>
            <a:off x="307829" y="3341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Altmetric Performance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81CA41-C059-3E43-8E9B-4DBF68326E20}"/>
              </a:ext>
            </a:extLst>
          </p:cNvPr>
          <p:cNvSpPr/>
          <p:nvPr/>
        </p:nvSpPr>
        <p:spPr>
          <a:xfrm>
            <a:off x="7552464" y="4073583"/>
            <a:ext cx="31747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Annual OUP goal of median Altmetric score of 6.5 for 2021 content reached in Q1/2021.</a:t>
            </a:r>
            <a:r>
              <a:rPr lang="en-CA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206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4A787C-51E9-5B4A-9DB8-CF8595AE22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212D80-C3A3-AB49-8E4F-BEDE5816A199}"/>
              </a:ext>
            </a:extLst>
          </p:cNvPr>
          <p:cNvSpPr/>
          <p:nvPr/>
        </p:nvSpPr>
        <p:spPr>
          <a:xfrm>
            <a:off x="6353762" y="1662105"/>
            <a:ext cx="511483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Flag papers that don’t have clear consumer relevance in your opinion.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Quickly review when you get the paper to check that data links work &amp; the paper should go for review in your opinion.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Pay attention to category (e.g., distinguish between theory and sub/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phen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papers: for the latter, theory should be there but can be unproven but phenom data should be VERY compelling and “real”).</a:t>
            </a:r>
            <a:endParaRPr kumimoji="0" lang="en-US" sz="1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Don’t try to ‘average’ or ‘summarize’ reviewer opinions – take the most appropriate opinions and work from that.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69AFA3-411A-C441-82F0-E91AD1657728}"/>
              </a:ext>
            </a:extLst>
          </p:cNvPr>
          <p:cNvSpPr txBox="1"/>
          <p:nvPr/>
        </p:nvSpPr>
        <p:spPr>
          <a:xfrm>
            <a:off x="1364" y="1009121"/>
            <a:ext cx="2859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FAQ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3E9AD78-A464-C44F-94BE-239D96E83130}"/>
              </a:ext>
            </a:extLst>
          </p:cNvPr>
          <p:cNvSpPr/>
          <p:nvPr/>
        </p:nvSpPr>
        <p:spPr>
          <a:xfrm>
            <a:off x="3009489" y="1067293"/>
            <a:ext cx="896349" cy="896348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D25248-E24B-5F42-B2DC-13550D50CD20}"/>
              </a:ext>
            </a:extLst>
          </p:cNvPr>
          <p:cNvCxnSpPr>
            <a:cxnSpLocks/>
          </p:cNvCxnSpPr>
          <p:nvPr/>
        </p:nvCxnSpPr>
        <p:spPr>
          <a:xfrm flipH="1">
            <a:off x="6077339" y="1652020"/>
            <a:ext cx="18661" cy="462938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F83F57F-3AC5-A347-9831-834A14743AB5}"/>
              </a:ext>
            </a:extLst>
          </p:cNvPr>
          <p:cNvSpPr txBox="1"/>
          <p:nvPr/>
        </p:nvSpPr>
        <p:spPr>
          <a:xfrm>
            <a:off x="1012677" y="3243439"/>
            <a:ext cx="4806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can I do to be a better AE?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1B99739-DA8D-6647-AD3F-E4A9D7A9DA30}"/>
              </a:ext>
            </a:extLst>
          </p:cNvPr>
          <p:cNvSpPr/>
          <p:nvPr/>
        </p:nvSpPr>
        <p:spPr>
          <a:xfrm>
            <a:off x="3004803" y="1048854"/>
            <a:ext cx="909619" cy="909618"/>
          </a:xfrm>
          <a:prstGeom prst="ellipse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967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212D80-C3A3-AB49-8E4F-BEDE5816A199}"/>
              </a:ext>
            </a:extLst>
          </p:cNvPr>
          <p:cNvSpPr/>
          <p:nvPr/>
        </p:nvSpPr>
        <p:spPr>
          <a:xfrm>
            <a:off x="6353762" y="1981204"/>
            <a:ext cx="51148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Remember that all authors share data when paper is submitted to JCR; it is there if you have questions about 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 timely (if you aren’t already).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Pay attention to category (e.g., distinguish between theory and sub/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papers: for the latter, theory should be there but can be unproven but phenom data should be VERY compelling and “real”)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Weight “relevance/importance” heavily.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D25248-E24B-5F42-B2DC-13550D50CD20}"/>
              </a:ext>
            </a:extLst>
          </p:cNvPr>
          <p:cNvCxnSpPr>
            <a:cxnSpLocks/>
          </p:cNvCxnSpPr>
          <p:nvPr/>
        </p:nvCxnSpPr>
        <p:spPr>
          <a:xfrm flipH="1">
            <a:off x="6077339" y="1652020"/>
            <a:ext cx="18661" cy="462938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158FABB-6E3D-5A40-8BFF-882A539580A8}"/>
              </a:ext>
            </a:extLst>
          </p:cNvPr>
          <p:cNvSpPr txBox="1"/>
          <p:nvPr/>
        </p:nvSpPr>
        <p:spPr>
          <a:xfrm>
            <a:off x="360783" y="3243439"/>
            <a:ext cx="54587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can I do to be a better reviewer?</a:t>
            </a: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5855469-2774-CE41-BD1E-550922F8D2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12EEE1D-D518-7440-BE4F-DB83BBD16CD6}"/>
              </a:ext>
            </a:extLst>
          </p:cNvPr>
          <p:cNvSpPr txBox="1"/>
          <p:nvPr/>
        </p:nvSpPr>
        <p:spPr>
          <a:xfrm>
            <a:off x="1364" y="1009121"/>
            <a:ext cx="2859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FAQ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70F1594-FE5D-124D-8D92-80B898D49308}"/>
              </a:ext>
            </a:extLst>
          </p:cNvPr>
          <p:cNvSpPr/>
          <p:nvPr/>
        </p:nvSpPr>
        <p:spPr>
          <a:xfrm>
            <a:off x="3004803" y="1048854"/>
            <a:ext cx="909619" cy="909618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9145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93EC1B68-442E-AB4E-BE02-B62551313D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751" y="1658513"/>
            <a:ext cx="7245410" cy="44374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E4F85A-25D6-FB42-BDA4-D81079128EB7}"/>
              </a:ext>
            </a:extLst>
          </p:cNvPr>
          <p:cNvSpPr txBox="1"/>
          <p:nvPr/>
        </p:nvSpPr>
        <p:spPr>
          <a:xfrm>
            <a:off x="8014903" y="1597553"/>
            <a:ext cx="200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Bernd Schmitt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Columbia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5D1708-7EFB-9048-902A-3F9A4B32557E}"/>
              </a:ext>
            </a:extLst>
          </p:cNvPr>
          <p:cNvSpPr txBox="1"/>
          <p:nvPr/>
        </p:nvSpPr>
        <p:spPr>
          <a:xfrm>
            <a:off x="8014903" y="2351057"/>
            <a:ext cx="1902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Cotte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 University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400BA3-E5D9-394A-8AE1-12297B740F27}"/>
              </a:ext>
            </a:extLst>
          </p:cNvPr>
          <p:cNvSpPr txBox="1"/>
          <p:nvPr/>
        </p:nvSpPr>
        <p:spPr>
          <a:xfrm>
            <a:off x="8000511" y="3128511"/>
            <a:ext cx="1657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Markus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Giesler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York University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7161D6-0D2C-6C46-96D3-C6C7670AAB97}"/>
              </a:ext>
            </a:extLst>
          </p:cNvPr>
          <p:cNvSpPr txBox="1"/>
          <p:nvPr/>
        </p:nvSpPr>
        <p:spPr>
          <a:xfrm>
            <a:off x="8000511" y="3905965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Andrew Stephen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 University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26893B-1DBF-7148-9A35-9D6E138F6F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7BBB9F3-C269-C747-92A0-43D8A181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73" y="419942"/>
            <a:ext cx="785076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 again!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720D68-1A9D-9048-97B5-DE6B660FC48F}"/>
              </a:ext>
            </a:extLst>
          </p:cNvPr>
          <p:cNvSpPr txBox="1"/>
          <p:nvPr/>
        </p:nvSpPr>
        <p:spPr>
          <a:xfrm>
            <a:off x="8000511" y="4648730"/>
            <a:ext cx="1973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Stacy Wood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88778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42FE77-32CD-0447-A64C-1DD940D96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9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Editorial Leadership</a:t>
            </a:r>
          </a:p>
        </p:txBody>
      </p:sp>
      <p:pic>
        <p:nvPicPr>
          <p:cNvPr id="6" name="Picture 5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0578A163-3A0C-484F-AEF8-F210F47A7B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752" y="1575389"/>
            <a:ext cx="5017331" cy="3072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A74A6D-0854-7C4C-865D-E24CCDA18A76}"/>
              </a:ext>
            </a:extLst>
          </p:cNvPr>
          <p:cNvSpPr txBox="1"/>
          <p:nvPr/>
        </p:nvSpPr>
        <p:spPr>
          <a:xfrm>
            <a:off x="8658810" y="1539553"/>
            <a:ext cx="200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Bernd Schmitt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Columbia University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BC61E6-7FED-164D-B433-E3A036ECAFCE}"/>
              </a:ext>
            </a:extLst>
          </p:cNvPr>
          <p:cNvSpPr txBox="1"/>
          <p:nvPr/>
        </p:nvSpPr>
        <p:spPr>
          <a:xfrm>
            <a:off x="8658810" y="2293057"/>
            <a:ext cx="1902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Cotte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 University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6BA0FC-8722-6445-8F7B-6CB03B735A44}"/>
              </a:ext>
            </a:extLst>
          </p:cNvPr>
          <p:cNvSpPr txBox="1"/>
          <p:nvPr/>
        </p:nvSpPr>
        <p:spPr>
          <a:xfrm>
            <a:off x="8644418" y="2887633"/>
            <a:ext cx="1657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Markus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Giesler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York University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5C5783-53CF-B740-ACDD-58472A9A94F7}"/>
              </a:ext>
            </a:extLst>
          </p:cNvPr>
          <p:cNvSpPr txBox="1"/>
          <p:nvPr/>
        </p:nvSpPr>
        <p:spPr>
          <a:xfrm>
            <a:off x="8644418" y="3498834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Andrew Stephen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 University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E620CE-E804-0840-AF70-76C844B4559E}"/>
              </a:ext>
            </a:extLst>
          </p:cNvPr>
          <p:cNvSpPr txBox="1"/>
          <p:nvPr/>
        </p:nvSpPr>
        <p:spPr>
          <a:xfrm>
            <a:off x="8644418" y="4091972"/>
            <a:ext cx="1973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Stacy Wood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 State University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B7F568-4F10-0143-B35E-4B2034B996A0}"/>
              </a:ext>
            </a:extLst>
          </p:cNvPr>
          <p:cNvSpPr txBox="1"/>
          <p:nvPr/>
        </p:nvSpPr>
        <p:spPr>
          <a:xfrm>
            <a:off x="8661043" y="5310131"/>
            <a:ext cx="21932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Guest Editor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Lutz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Florida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6AB7CC-676A-CA45-A5D4-58F83C9A15C2}"/>
              </a:ext>
            </a:extLst>
          </p:cNvPr>
          <p:cNvSpPr txBox="1"/>
          <p:nvPr/>
        </p:nvSpPr>
        <p:spPr>
          <a:xfrm>
            <a:off x="6317396" y="1558764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Editor in Chief</a:t>
            </a: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4CF8C4-F789-8042-88F8-4D825E1C8FBC}"/>
              </a:ext>
            </a:extLst>
          </p:cNvPr>
          <p:cNvSpPr txBox="1"/>
          <p:nvPr/>
        </p:nvSpPr>
        <p:spPr>
          <a:xfrm>
            <a:off x="6317396" y="2293057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Editors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27C06D-D9EB-3045-8326-5FA73DB2ACDD}"/>
              </a:ext>
            </a:extLst>
          </p:cNvPr>
          <p:cNvGrpSpPr/>
          <p:nvPr/>
        </p:nvGrpSpPr>
        <p:grpSpPr>
          <a:xfrm>
            <a:off x="3833505" y="5310131"/>
            <a:ext cx="3372240" cy="993397"/>
            <a:chOff x="610752" y="5310131"/>
            <a:chExt cx="3372240" cy="9933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436CBB0-BD60-624D-BBBD-639F98B9A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752" y="5310131"/>
              <a:ext cx="993397" cy="99339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D1169E-B351-0B41-9BD0-9AA5211A2955}"/>
                </a:ext>
              </a:extLst>
            </p:cNvPr>
            <p:cNvSpPr txBox="1"/>
            <p:nvPr/>
          </p:nvSpPr>
          <p:spPr>
            <a:xfrm>
              <a:off x="1759306" y="5531066"/>
              <a:ext cx="22236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Andrew </a:t>
              </a:r>
              <a:r>
                <a:rPr lang="en-US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Edelblum</a:t>
              </a: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Social Media Manager</a:t>
              </a:r>
            </a:p>
          </p:txBody>
        </p:sp>
      </p:grpSp>
      <p:pic>
        <p:nvPicPr>
          <p:cNvPr id="1026" name="Picture 2" descr="Portrait Photo">
            <a:extLst>
              <a:ext uri="{FF2B5EF4-FFF2-40B4-BE49-F238E27FC236}">
                <a16:creationId xmlns:a16="http://schemas.microsoft.com/office/drawing/2014/main" id="{DCD02813-7EA7-9C4F-ADFA-196CC72F9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6517" y="5303474"/>
            <a:ext cx="1013778" cy="97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2409989-022F-FF4C-9327-76B9C6C8889D}"/>
              </a:ext>
            </a:extLst>
          </p:cNvPr>
          <p:cNvSpPr txBox="1"/>
          <p:nvPr/>
        </p:nvSpPr>
        <p:spPr>
          <a:xfrm>
            <a:off x="1759306" y="5531066"/>
            <a:ext cx="1677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Vlad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Dovijarov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Editor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018D45F-1834-4D41-B415-1CDF65D1E22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82" y="5325649"/>
            <a:ext cx="988367" cy="9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54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A0F3E6-BF9F-4AB4-90BA-857B55C328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455" y="4040677"/>
            <a:ext cx="1911775" cy="2357098"/>
          </a:xfrm>
          <a:prstGeom prst="rect">
            <a:avLst/>
          </a:prstGeom>
        </p:spPr>
      </p:pic>
      <p:pic>
        <p:nvPicPr>
          <p:cNvPr id="7" name="Picture 6" descr="A person smiling in front of a bush&#10;&#10;Description automatically generated with low confidence">
            <a:extLst>
              <a:ext uri="{FF2B5EF4-FFF2-40B4-BE49-F238E27FC236}">
                <a16:creationId xmlns:a16="http://schemas.microsoft.com/office/drawing/2014/main" id="{613E8AEF-4B9C-44CD-828F-007F8D289F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046" y="460225"/>
            <a:ext cx="1911775" cy="1727982"/>
          </a:xfrm>
          <a:prstGeom prst="rect">
            <a:avLst/>
          </a:prstGeom>
        </p:spPr>
      </p:pic>
      <p:pic>
        <p:nvPicPr>
          <p:cNvPr id="9" name="Picture 8" descr="A picture containing outdoor, person, road, street&#10;&#10;Description automatically generated">
            <a:extLst>
              <a:ext uri="{FF2B5EF4-FFF2-40B4-BE49-F238E27FC236}">
                <a16:creationId xmlns:a16="http://schemas.microsoft.com/office/drawing/2014/main" id="{47FFEDD0-2643-45A3-996F-7C102F1075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4630" y="4088670"/>
            <a:ext cx="1934915" cy="2357098"/>
          </a:xfrm>
          <a:prstGeom prst="rect">
            <a:avLst/>
          </a:prstGeom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4A1997DE-962D-45EF-90CF-EC43629AFC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8851" y="460225"/>
            <a:ext cx="1911775" cy="17279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FA1130-D4D9-4C9B-93C9-1E6E9BE19B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83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84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97A289-769A-074E-AEA8-22347CDD210A}"/>
              </a:ext>
            </a:extLst>
          </p:cNvPr>
          <p:cNvSpPr/>
          <p:nvPr/>
        </p:nvSpPr>
        <p:spPr>
          <a:xfrm>
            <a:off x="6273876" y="1309678"/>
            <a:ext cx="4572000" cy="504753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 Meyvis,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 University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Ashwani Monga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Rutgers University	 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Sarah Moore,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Alberta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Carey Morewedge,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Boston University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Theodore Noseworthy,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York University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 Novak,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Washington University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Nailya Ordabayeva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Boston College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Vanessa Patrick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Houston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Koen Pauwels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Northeastern University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Stefano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Puntoni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Erasmus University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Rebecca Ratner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Maryland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Rebecca Walker Reczek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Ohio State University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Schweidel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Emory University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Maura Scott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Florida State University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Jaideep Sengupta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HKUST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Stephen Spiller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UCLA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Manoj Thomas,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Cornell University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Carlos Torelli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Illinois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Oleg Urminsky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Chicago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 Wen Wan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Hong Kong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Klaus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Wertenbroch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INSEAD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Keith Wilcox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Texas A&amp;M University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Lawrence Williams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Colorado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3C6B26-0D0C-1C4A-B33F-0A81C6B7FF93}"/>
              </a:ext>
            </a:extLst>
          </p:cNvPr>
          <p:cNvSpPr/>
          <p:nvPr/>
        </p:nvSpPr>
        <p:spPr>
          <a:xfrm>
            <a:off x="731759" y="1309678"/>
            <a:ext cx="47557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Zeynep Arsel,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Concordia University 	 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Rajesh Bagchi,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Virginia Tech	 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Bertini,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Esade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Simon Blanchard,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Georgetown University</a:t>
            </a:r>
          </a:p>
          <a:p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Lisa Bolton, 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Pennsylvania State University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Simona Botti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London Business School 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Susan Broniarczyk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Texas at Austin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Julien Cayla,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Nanyang Technological University</a:t>
            </a:r>
          </a:p>
          <a:p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Haipeng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(Allan) Chen,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Kentucky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Crockett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South Carolina 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Dubois,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INSEAD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Giana Eckhardt,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King’s College London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Christoph Fuchs,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University of Munich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Andrew Gershoff,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Texas at Austin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Jacob Goldenberg,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IDC Herzliya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Donna Hoffman,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Washington University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Wayne Hoyer,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Univ. of Texas-Austin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Szu-chi Huang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Stanford University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Ashlee Humphreys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Northwestern University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 Keinan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Boston University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Aradhna Krishna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Michigan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Ellie Kyung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Pennsylvania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Leonard Lee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National University of Singapore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Brent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McFerran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Simon Fraser University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5932BB0-642A-1646-A0D7-B455E1E649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8E7268F-DD03-0E40-A4C9-3699E2C8B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2607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Associate Editors</a:t>
            </a:r>
          </a:p>
        </p:txBody>
      </p:sp>
    </p:spTree>
    <p:extLst>
      <p:ext uri="{BB962C8B-B14F-4D97-AF65-F5344CB8AC3E}">
        <p14:creationId xmlns:p14="http://schemas.microsoft.com/office/powerpoint/2010/main" val="3348902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61F997-ABF8-5843-A474-388A94A2D02C}"/>
              </a:ext>
            </a:extLst>
          </p:cNvPr>
          <p:cNvSpPr/>
          <p:nvPr/>
        </p:nvSpPr>
        <p:spPr>
          <a:xfrm>
            <a:off x="0" y="5070109"/>
            <a:ext cx="12192000" cy="1896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5700B7-6193-DB46-8E05-89C66BCA0B28}"/>
              </a:ext>
            </a:extLst>
          </p:cNvPr>
          <p:cNvSpPr/>
          <p:nvPr/>
        </p:nvSpPr>
        <p:spPr>
          <a:xfrm>
            <a:off x="0" y="8252"/>
            <a:ext cx="12192000" cy="1896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F0B3EB-FCEE-414E-BB4C-044785CD87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938FA4-5807-4142-99E8-FA0F53185B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4213"/>
            <a:ext cx="12212560" cy="49813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B08FB2-2E96-AB4C-A2DF-DD528C5B4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2607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Editorial Review Board Members</a:t>
            </a:r>
          </a:p>
        </p:txBody>
      </p:sp>
    </p:spTree>
    <p:extLst>
      <p:ext uri="{BB962C8B-B14F-4D97-AF65-F5344CB8AC3E}">
        <p14:creationId xmlns:p14="http://schemas.microsoft.com/office/powerpoint/2010/main" val="2174881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E9103D-A3E4-0C42-9F63-06CA4E432B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74" y="285343"/>
            <a:ext cx="1307675" cy="45424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75684AC-475C-5840-92C1-B09E5FBC715F}"/>
              </a:ext>
            </a:extLst>
          </p:cNvPr>
          <p:cNvSpPr txBox="1">
            <a:spLocks/>
          </p:cNvSpPr>
          <p:nvPr/>
        </p:nvSpPr>
        <p:spPr>
          <a:xfrm>
            <a:off x="0" y="-1226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AEs and ERB Members by Year</a:t>
            </a: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6159F3D2-FD24-5D4A-866E-17FEC49A36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809389"/>
              </p:ext>
            </p:extLst>
          </p:nvPr>
        </p:nvGraphicFramePr>
        <p:xfrm>
          <a:off x="2032000" y="1648460"/>
          <a:ext cx="8127999" cy="440520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5513250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559309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03922067"/>
                    </a:ext>
                  </a:extLst>
                </a:gridCol>
              </a:tblGrid>
              <a:tr h="74760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AEs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ERBs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037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83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922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657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254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792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91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20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37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6251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R_Vision_Schmitt_Team_NY_Pres_rerduced" id="{8273733E-6E33-0A45-B1AE-D570C68DDFB7}" vid="{03474646-B9C5-9B44-A29C-12C6B311EB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1710</TotalTime>
  <Words>2412</Words>
  <Application>Microsoft Macintosh PowerPoint</Application>
  <PresentationFormat>Widescreen</PresentationFormat>
  <Paragraphs>576</Paragraphs>
  <Slides>45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Helvetica</vt:lpstr>
      <vt:lpstr>Office Theme</vt:lpstr>
      <vt:lpstr>PowerPoint Presentation</vt:lpstr>
      <vt:lpstr>Thank you from us!</vt:lpstr>
      <vt:lpstr>Our Journal:  Structure and People</vt:lpstr>
      <vt:lpstr>PowerPoint Presentation</vt:lpstr>
      <vt:lpstr>Editorial Leadership</vt:lpstr>
      <vt:lpstr>PowerPoint Presentation</vt:lpstr>
      <vt:lpstr>Our Associate Editors</vt:lpstr>
      <vt:lpstr>Our Editorial Review Board Members</vt:lpstr>
      <vt:lpstr>PowerPoint Presentation</vt:lpstr>
      <vt:lpstr>PowerPoint Presentation</vt:lpstr>
      <vt:lpstr>PowerPoint Presentation</vt:lpstr>
      <vt:lpstr>Metrics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Initiatives</vt:lpstr>
      <vt:lpstr>PowerPoint Presentation</vt:lpstr>
      <vt:lpstr>Consumer Relevance and Contribution Statement</vt:lpstr>
      <vt:lpstr>Types of Papers</vt:lpstr>
      <vt:lpstr>Research Curations</vt:lpstr>
      <vt:lpstr>Special Anniversary Issue:  50 Years of JCR</vt:lpstr>
      <vt:lpstr>PowerPoint Presentation</vt:lpstr>
      <vt:lpstr>PowerPoint Presentation</vt:lpstr>
      <vt:lpstr>Good News:  Metrics for JCR articles</vt:lpstr>
      <vt:lpstr>Bad News:  Submitting Author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Author Interviews</vt:lpstr>
      <vt:lpstr>Teaching Series</vt:lpstr>
      <vt:lpstr>Just a Thought</vt:lpstr>
      <vt:lpstr>Editor’s Choice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again!</vt:lpstr>
    </vt:vector>
  </TitlesOfParts>
  <Manager/>
  <Company>Schulich School of Business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Giesler/Schmitt/Cotte/Wood/Stephen</dc:creator>
  <cp:keywords/>
  <dc:description/>
  <cp:lastModifiedBy>Markus Giesler</cp:lastModifiedBy>
  <cp:revision>318</cp:revision>
  <dcterms:created xsi:type="dcterms:W3CDTF">2020-11-20T15:00:29Z</dcterms:created>
  <dcterms:modified xsi:type="dcterms:W3CDTF">2021-10-29T15:52:41Z</dcterms:modified>
  <cp:category/>
</cp:coreProperties>
</file>