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376" r:id="rId2"/>
    <p:sldId id="338" r:id="rId3"/>
    <p:sldId id="377" r:id="rId4"/>
    <p:sldId id="370" r:id="rId5"/>
    <p:sldId id="412" r:id="rId6"/>
    <p:sldId id="321" r:id="rId7"/>
    <p:sldId id="4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3617"/>
  </p:normalViewPr>
  <p:slideViewPr>
    <p:cSldViewPr snapToGrid="0" snapToObjects="1">
      <p:cViewPr varScale="1">
        <p:scale>
          <a:sx n="70" d="100"/>
          <a:sy n="70" d="100"/>
        </p:scale>
        <p:origin x="7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D8318-3186-6548-9170-32C5CFEF451A}" type="datetimeFigureOut">
              <a:rPr lang="en-US" smtClean="0"/>
              <a:t>11/25/20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28CD-3EBA-994B-B0CA-0E7412A98384}" type="slidenum">
              <a:rPr lang="en-US" smtClean="0"/>
              <a:t>‹#›</a:t>
            </a:fld>
            <a:endParaRPr lang="en-US"/>
          </a:p>
        </p:txBody>
      </p:sp>
    </p:spTree>
    <p:extLst>
      <p:ext uri="{BB962C8B-B14F-4D97-AF65-F5344CB8AC3E}">
        <p14:creationId xmlns:p14="http://schemas.microsoft.com/office/powerpoint/2010/main" val="87017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1FF88-D72E-284A-AAF1-92668C5E7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6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alternative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1FF88-D72E-284A-AAF1-92668C5E7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13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1FF88-D72E-284A-AAF1-92668C5E7A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17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8F55-D648-9649-9501-D64066509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CAB760-A937-284E-B5C5-FA3A51359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D6602-CEAF-8142-AF7A-4DCFD91C63F3}"/>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5" name="Footer Placeholder 4">
            <a:extLst>
              <a:ext uri="{FF2B5EF4-FFF2-40B4-BE49-F238E27FC236}">
                <a16:creationId xmlns:a16="http://schemas.microsoft.com/office/drawing/2014/main" id="{183BB4A5-95DA-C545-807F-D2EE7CF85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4677-C2A5-9247-A401-E603743286CF}"/>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73EE7402-AA66-1C4A-BE47-1B5133779693}"/>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51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3228-179E-AD47-8836-8268DB537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E0047-1B11-8C48-B0DB-083977590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C9EB9-C6DE-E649-910F-C35A5EBD4776}"/>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5" name="Footer Placeholder 4">
            <a:extLst>
              <a:ext uri="{FF2B5EF4-FFF2-40B4-BE49-F238E27FC236}">
                <a16:creationId xmlns:a16="http://schemas.microsoft.com/office/drawing/2014/main" id="{54E12A4E-2B0D-A84B-846E-E22ED8A95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404A8-6236-0842-A993-C73D1C4B6B4F}"/>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C5743E7B-D106-554E-9B46-9C0AE6E26F3C}"/>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720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E9638-2BC6-1F48-92B0-B4565DF0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65D85-F73E-4442-81A3-B1B2F0EF4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F7CA4-555F-2548-863E-8A291B1D24F0}"/>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5" name="Footer Placeholder 4">
            <a:extLst>
              <a:ext uri="{FF2B5EF4-FFF2-40B4-BE49-F238E27FC236}">
                <a16:creationId xmlns:a16="http://schemas.microsoft.com/office/drawing/2014/main" id="{E6F7DAE2-BE9C-9844-BA9B-5ADCD3F61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D8401-EB31-AA4D-981F-35FA50827AD1}"/>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363AF175-975A-1740-BFC3-5E5E6E77F25A}"/>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054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C6CB-FBD4-1F48-8805-BEFE231A1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8DE7A-F080-2944-9058-5F0A81EF7F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9B5EE-3DC5-A244-BA35-F0E1E740004C}"/>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5" name="Footer Placeholder 4">
            <a:extLst>
              <a:ext uri="{FF2B5EF4-FFF2-40B4-BE49-F238E27FC236}">
                <a16:creationId xmlns:a16="http://schemas.microsoft.com/office/drawing/2014/main" id="{8A77879D-4611-E147-9A64-D05F8F6D6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BFD6D-B068-9647-BF9C-BBB0C8B0D463}"/>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EF46F5C4-2D87-0B4D-AE88-41278FD5D3ED}"/>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971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DAAAD-8A41-CE4D-A694-8A8691C55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09C242-B644-4E4B-B954-8B89F67732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D2F8B-8066-B246-97AD-90ACD51B856B}"/>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5" name="Footer Placeholder 4">
            <a:extLst>
              <a:ext uri="{FF2B5EF4-FFF2-40B4-BE49-F238E27FC236}">
                <a16:creationId xmlns:a16="http://schemas.microsoft.com/office/drawing/2014/main" id="{5BFB8F1D-84D4-3B44-B94E-AE9C99481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D0675-F664-B24E-BF7A-FE8951C84928}"/>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A4BF751F-EFF7-1149-9314-DFD5AD902DC3}"/>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9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9B14-D53B-5543-9CE0-FAEBC6793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8F69D-7564-684A-A178-A4B6EE315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7005BD-E618-0A4C-A17F-B244AB5C9D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F564C-6AFD-4844-A7EC-04661C2D5DD2}"/>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6" name="Footer Placeholder 5">
            <a:extLst>
              <a:ext uri="{FF2B5EF4-FFF2-40B4-BE49-F238E27FC236}">
                <a16:creationId xmlns:a16="http://schemas.microsoft.com/office/drawing/2014/main" id="{491C31C3-E4A6-E54A-A941-E2F79EB5E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21080-6269-5342-A651-B8DBDEAC2D46}"/>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823A8D71-6D06-224C-8CBC-CD79280915F4}"/>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887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1AD5-8578-4A45-A80D-F8E5BA6C8F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B3ABF-D572-2245-B984-25A5F2B6C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DB850-7DD0-8844-9786-0BB9856745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3B056D-389F-AD4C-A9FC-DB8127AC5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0A975-D277-D347-8E2E-C663DFDCD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42AF1A-F938-1941-8461-172973119BC5}"/>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8" name="Footer Placeholder 7">
            <a:extLst>
              <a:ext uri="{FF2B5EF4-FFF2-40B4-BE49-F238E27FC236}">
                <a16:creationId xmlns:a16="http://schemas.microsoft.com/office/drawing/2014/main" id="{DA88A259-02B6-914B-ADA7-152A55EB7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F65AEE-15C5-6546-B881-A3EBFBC1E043}"/>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10" name="Rectangle 9">
            <a:extLst>
              <a:ext uri="{FF2B5EF4-FFF2-40B4-BE49-F238E27FC236}">
                <a16:creationId xmlns:a16="http://schemas.microsoft.com/office/drawing/2014/main" id="{15CCB639-8468-9143-99A6-94661FCDA1A4}"/>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520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800C-4AFD-0C47-B292-FF2D118701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3F3E65-E284-2A40-821C-33EB1000EB46}"/>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4" name="Footer Placeholder 3">
            <a:extLst>
              <a:ext uri="{FF2B5EF4-FFF2-40B4-BE49-F238E27FC236}">
                <a16:creationId xmlns:a16="http://schemas.microsoft.com/office/drawing/2014/main" id="{B5DA4F50-2C43-5D4B-8565-6C63F60390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62E910-A3E3-2147-AF1E-7A3F5EC0AB7A}"/>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6" name="Rectangle 5">
            <a:extLst>
              <a:ext uri="{FF2B5EF4-FFF2-40B4-BE49-F238E27FC236}">
                <a16:creationId xmlns:a16="http://schemas.microsoft.com/office/drawing/2014/main" id="{52531171-8A46-2142-8553-F2976909AF55}"/>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4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2C72A-35EB-A449-886E-85EE0A28DC8D}"/>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3" name="Footer Placeholder 2">
            <a:extLst>
              <a:ext uri="{FF2B5EF4-FFF2-40B4-BE49-F238E27FC236}">
                <a16:creationId xmlns:a16="http://schemas.microsoft.com/office/drawing/2014/main" id="{E41D93DA-79A7-9F48-A4A2-942165750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BF6CA-78E5-AE46-A2AD-43ECFFCC1B6C}"/>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5" name="Rectangle 4">
            <a:extLst>
              <a:ext uri="{FF2B5EF4-FFF2-40B4-BE49-F238E27FC236}">
                <a16:creationId xmlns:a16="http://schemas.microsoft.com/office/drawing/2014/main" id="{A1EF728C-C839-7E49-AE1D-82C49B32F3C6}"/>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463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045-9F81-D846-B020-6B3E1EA07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A9DABE-BFFB-1347-A6CD-6ED5058D0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D202D-0BB1-C941-AE1B-291D19F9E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80C078-8C6D-2E46-9E99-9711789BAD3B}"/>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6" name="Footer Placeholder 5">
            <a:extLst>
              <a:ext uri="{FF2B5EF4-FFF2-40B4-BE49-F238E27FC236}">
                <a16:creationId xmlns:a16="http://schemas.microsoft.com/office/drawing/2014/main" id="{C5300117-31E5-D740-978F-F52AC94E6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6F9C6-E3C3-1A4F-BE28-B390C6F88B1C}"/>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CB6DB404-429A-3643-8634-7B7A9B640E6C}"/>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694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4BFF9-1763-D448-94F6-4BC925DFF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8347DB-0E87-9C47-A843-B9EBE2DA7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BF1AF97-F881-3344-BD71-A276241E2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0316C-599B-554B-BD41-6FD04C9C904B}"/>
              </a:ext>
            </a:extLst>
          </p:cNvPr>
          <p:cNvSpPr>
            <a:spLocks noGrp="1"/>
          </p:cNvSpPr>
          <p:nvPr>
            <p:ph type="dt" sz="half" idx="10"/>
          </p:nvPr>
        </p:nvSpPr>
        <p:spPr/>
        <p:txBody>
          <a:bodyPr/>
          <a:lstStyle/>
          <a:p>
            <a:fld id="{2EA7AD81-D6D2-934C-9F46-BEAB7781AD35}" type="datetimeFigureOut">
              <a:rPr lang="en-US" smtClean="0"/>
              <a:t>11/25/20</a:t>
            </a:fld>
            <a:endParaRPr lang="en-US"/>
          </a:p>
        </p:txBody>
      </p:sp>
      <p:sp>
        <p:nvSpPr>
          <p:cNvPr id="6" name="Footer Placeholder 5">
            <a:extLst>
              <a:ext uri="{FF2B5EF4-FFF2-40B4-BE49-F238E27FC236}">
                <a16:creationId xmlns:a16="http://schemas.microsoft.com/office/drawing/2014/main" id="{28898316-BED7-B140-A772-7B55CF368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F31BD-1B89-1142-BB51-18EB7A7B831A}"/>
              </a:ext>
            </a:extLst>
          </p:cNvPr>
          <p:cNvSpPr>
            <a:spLocks noGrp="1"/>
          </p:cNvSpPr>
          <p:nvPr>
            <p:ph type="sldNum" sz="quarter" idx="12"/>
          </p:nvPr>
        </p:nvSpPr>
        <p:spPr/>
        <p:txBody>
          <a:bodyPr/>
          <a:lstStyle/>
          <a:p>
            <a:fld id="{19267D73-D3BC-E84C-9B1F-4E1544C91C1D}" type="slidenum">
              <a:rPr lang="en-US" smtClean="0"/>
              <a:t>‹#›</a:t>
            </a:fld>
            <a:endParaRPr lang="en-US"/>
          </a:p>
        </p:txBody>
      </p:sp>
      <p:sp>
        <p:nvSpPr>
          <p:cNvPr id="8" name="Rectangle 7">
            <a:extLst>
              <a:ext uri="{FF2B5EF4-FFF2-40B4-BE49-F238E27FC236}">
                <a16:creationId xmlns:a16="http://schemas.microsoft.com/office/drawing/2014/main" id="{E51876B9-E616-D648-AB34-F9CC782D9479}"/>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01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1D269-721B-834E-94D6-F1302C1D4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F8C3E4-D4F8-3D43-B86B-C47BBCECA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8A578-13E0-1640-89B2-888C0F1F9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7AD81-D6D2-934C-9F46-BEAB7781AD35}" type="datetimeFigureOut">
              <a:rPr lang="en-US" smtClean="0"/>
              <a:t>11/25/20</a:t>
            </a:fld>
            <a:endParaRPr lang="en-US"/>
          </a:p>
        </p:txBody>
      </p:sp>
      <p:sp>
        <p:nvSpPr>
          <p:cNvPr id="5" name="Footer Placeholder 4">
            <a:extLst>
              <a:ext uri="{FF2B5EF4-FFF2-40B4-BE49-F238E27FC236}">
                <a16:creationId xmlns:a16="http://schemas.microsoft.com/office/drawing/2014/main" id="{73897985-651C-1D43-A26E-0323DA6B9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E8DC2-4E85-834A-B71B-04B088D970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67D73-D3BC-E84C-9B1F-4E1544C91C1D}" type="slidenum">
              <a:rPr lang="en-US" smtClean="0"/>
              <a:t>‹#›</a:t>
            </a:fld>
            <a:endParaRPr lang="en-US"/>
          </a:p>
        </p:txBody>
      </p:sp>
      <p:sp>
        <p:nvSpPr>
          <p:cNvPr id="7" name="Rectangle 6">
            <a:extLst>
              <a:ext uri="{FF2B5EF4-FFF2-40B4-BE49-F238E27FC236}">
                <a16:creationId xmlns:a16="http://schemas.microsoft.com/office/drawing/2014/main" id="{7334EEE3-E5C4-7146-9697-E5CE80025060}"/>
              </a:ext>
            </a:extLst>
          </p:cNvPr>
          <p:cNvSpPr/>
          <p:nvPr userDrawn="1"/>
        </p:nvSpPr>
        <p:spPr>
          <a:xfrm>
            <a:off x="0" y="0"/>
            <a:ext cx="12192000" cy="6858000"/>
          </a:xfrm>
          <a:prstGeom prst="rect">
            <a:avLst/>
          </a:prstGeom>
          <a:gradFill flip="none" rotWithShape="1">
            <a:gsLst>
              <a:gs pos="0">
                <a:schemeClr val="accent3">
                  <a:lumMod val="0"/>
                  <a:lumOff val="100000"/>
                </a:schemeClr>
              </a:gs>
              <a:gs pos="39000">
                <a:schemeClr val="accent3">
                  <a:lumMod val="0"/>
                  <a:lumOff val="100000"/>
                </a:schemeClr>
              </a:gs>
              <a:gs pos="100000">
                <a:schemeClr val="accent3">
                  <a:lumMod val="100000"/>
                  <a:alpha val="4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867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cademic.oup.com/jcr/article-abstract/36/6/950/1863412"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doi.org/10.1086/649906" TargetMode="External"/><Relationship Id="rId5" Type="http://schemas.openxmlformats.org/officeDocument/2006/relationships/hyperlink" Target="https://doi.org/10.1086/644749" TargetMode="External"/><Relationship Id="rId4" Type="http://schemas.openxmlformats.org/officeDocument/2006/relationships/hyperlink" Target="https://academic.oup.com/jcr/article-abstract/37/1/159/18183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FE32DE0-8CC6-8C43-A35B-C2B59B314CCB}"/>
              </a:ext>
            </a:extLst>
          </p:cNvPr>
          <p:cNvCxnSpPr/>
          <p:nvPr/>
        </p:nvCxnSpPr>
        <p:spPr>
          <a:xfrm>
            <a:off x="6096000" y="631370"/>
            <a:ext cx="0" cy="31133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C9B763EA-1401-374B-BD12-ECE564BF7B7D}"/>
              </a:ext>
            </a:extLst>
          </p:cNvPr>
          <p:cNvSpPr txBox="1">
            <a:spLocks/>
          </p:cNvSpPr>
          <p:nvPr/>
        </p:nvSpPr>
        <p:spPr>
          <a:xfrm>
            <a:off x="6279696" y="751113"/>
            <a:ext cx="5521431" cy="280851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j-ea"/>
                <a:cs typeface="Arial" panose="020B0604020202020204" pitchFamily="34" charset="0"/>
              </a:rPr>
              <a:t>Issues &amp; Insights</a:t>
            </a:r>
            <a:b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Teaching Series</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23" name="Picture 22" descr="A picture containing drawing&#10;&#10;Description automatically generated">
            <a:extLst>
              <a:ext uri="{FF2B5EF4-FFF2-40B4-BE49-F238E27FC236}">
                <a16:creationId xmlns:a16="http://schemas.microsoft.com/office/drawing/2014/main" id="{65413155-8748-F549-B648-C90F099B61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76" t="2690" r="859" b="1"/>
          <a:stretch/>
        </p:blipFill>
        <p:spPr>
          <a:xfrm>
            <a:off x="3051909" y="751112"/>
            <a:ext cx="2708030" cy="935339"/>
          </a:xfrm>
          <a:prstGeom prst="rect">
            <a:avLst/>
          </a:prstGeom>
        </p:spPr>
      </p:pic>
      <p:sp>
        <p:nvSpPr>
          <p:cNvPr id="3" name="TextBox 2">
            <a:extLst>
              <a:ext uri="{FF2B5EF4-FFF2-40B4-BE49-F238E27FC236}">
                <a16:creationId xmlns:a16="http://schemas.microsoft.com/office/drawing/2014/main" id="{733A458E-748F-E544-8DC3-D2785F4B5D22}"/>
              </a:ext>
            </a:extLst>
          </p:cNvPr>
          <p:cNvSpPr txBox="1"/>
          <p:nvPr/>
        </p:nvSpPr>
        <p:spPr>
          <a:xfrm>
            <a:off x="2325532" y="4389120"/>
            <a:ext cx="823751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COVID-19 as an Innovation Accelerator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Stacy Wood &amp;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Cait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Lamberton</a:t>
            </a:r>
          </a:p>
        </p:txBody>
      </p:sp>
    </p:spTree>
    <p:extLst>
      <p:ext uri="{BB962C8B-B14F-4D97-AF65-F5344CB8AC3E}">
        <p14:creationId xmlns:p14="http://schemas.microsoft.com/office/powerpoint/2010/main" val="172461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32" name="TextBox 31">
            <a:extLst>
              <a:ext uri="{FF2B5EF4-FFF2-40B4-BE49-F238E27FC236}">
                <a16:creationId xmlns:a16="http://schemas.microsoft.com/office/drawing/2014/main" id="{E537D0C5-30FA-7F45-A086-8D3BF14236B5}"/>
              </a:ext>
            </a:extLst>
          </p:cNvPr>
          <p:cNvSpPr txBox="1"/>
          <p:nvPr/>
        </p:nvSpPr>
        <p:spPr>
          <a:xfrm>
            <a:off x="1389888" y="2203031"/>
            <a:ext cx="858425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pandemic a good time for innovation?</a:t>
            </a:r>
          </a:p>
        </p:txBody>
      </p:sp>
      <p:sp>
        <p:nvSpPr>
          <p:cNvPr id="2" name="TextBox 1">
            <a:extLst>
              <a:ext uri="{FF2B5EF4-FFF2-40B4-BE49-F238E27FC236}">
                <a16:creationId xmlns:a16="http://schemas.microsoft.com/office/drawing/2014/main" id="{17AF441F-0FE6-B943-A8F6-05A2DBF3DEF9}"/>
              </a:ext>
            </a:extLst>
          </p:cNvPr>
          <p:cNvSpPr txBox="1"/>
          <p:nvPr/>
        </p:nvSpPr>
        <p:spPr>
          <a:xfrm>
            <a:off x="493776" y="4901184"/>
            <a:ext cx="8801512"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Required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Why a Crisis Frees Us of Our Old Mental Models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Cait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Lamberton &amp; Stacy Wood,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Medium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marker.medium.com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/why-a-crisis-frees-us-of-our-old-mental-models-3cc8919bb55b</a:t>
            </a:r>
          </a:p>
        </p:txBody>
      </p:sp>
    </p:spTree>
    <p:extLst>
      <p:ext uri="{BB962C8B-B14F-4D97-AF65-F5344CB8AC3E}">
        <p14:creationId xmlns:p14="http://schemas.microsoft.com/office/powerpoint/2010/main" val="3456124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grpSp>
        <p:nvGrpSpPr>
          <p:cNvPr id="2" name="Group 1">
            <a:extLst>
              <a:ext uri="{FF2B5EF4-FFF2-40B4-BE49-F238E27FC236}">
                <a16:creationId xmlns:a16="http://schemas.microsoft.com/office/drawing/2014/main" id="{F5F22135-D6F5-3446-BD03-48CB9D8D433C}"/>
              </a:ext>
            </a:extLst>
          </p:cNvPr>
          <p:cNvGrpSpPr/>
          <p:nvPr/>
        </p:nvGrpSpPr>
        <p:grpSpPr>
          <a:xfrm>
            <a:off x="7689850" y="2542032"/>
            <a:ext cx="3836277" cy="3890235"/>
            <a:chOff x="1947217" y="1372480"/>
            <a:chExt cx="4527921" cy="4538359"/>
          </a:xfrm>
        </p:grpSpPr>
        <p:sp>
          <p:nvSpPr>
            <p:cNvPr id="10" name="Oval 9">
              <a:extLst>
                <a:ext uri="{FF2B5EF4-FFF2-40B4-BE49-F238E27FC236}">
                  <a16:creationId xmlns:a16="http://schemas.microsoft.com/office/drawing/2014/main" id="{1C1C24D2-8B0F-FD4F-B2B2-207663689984}"/>
                </a:ext>
              </a:extLst>
            </p:cNvPr>
            <p:cNvSpPr/>
            <p:nvPr/>
          </p:nvSpPr>
          <p:spPr>
            <a:xfrm>
              <a:off x="1947217" y="1382920"/>
              <a:ext cx="4527921" cy="4527919"/>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672E21B-76DC-E44C-9E61-845FE9A25176}"/>
                </a:ext>
              </a:extLst>
            </p:cNvPr>
            <p:cNvSpPr/>
            <p:nvPr/>
          </p:nvSpPr>
          <p:spPr>
            <a:xfrm>
              <a:off x="1947217" y="1372480"/>
              <a:ext cx="4527921" cy="4527917"/>
            </a:xfrm>
            <a:prstGeom prst="ellipse">
              <a:avLst/>
            </a:prstGeom>
            <a:solidFill>
              <a:schemeClr val="tx1">
                <a:lumMod val="95000"/>
                <a:lumOff val="5000"/>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67EE00EC-979A-CE44-B9F0-5E2FAB5E83CE}"/>
                </a:ext>
              </a:extLst>
            </p:cNvPr>
            <p:cNvSpPr txBox="1">
              <a:spLocks/>
            </p:cNvSpPr>
            <p:nvPr/>
          </p:nvSpPr>
          <p:spPr>
            <a:xfrm>
              <a:off x="2486998" y="3568948"/>
              <a:ext cx="3356569" cy="7445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Examples of innovation during the 2020 pandemic</a:t>
              </a:r>
            </a:p>
          </p:txBody>
        </p:sp>
      </p:grpSp>
      <p:pic>
        <p:nvPicPr>
          <p:cNvPr id="6" name="Picture 5">
            <a:extLst>
              <a:ext uri="{FF2B5EF4-FFF2-40B4-BE49-F238E27FC236}">
                <a16:creationId xmlns:a16="http://schemas.microsoft.com/office/drawing/2014/main" id="{F0047D94-EE2A-7143-A0FB-2EE9EB4B5E0E}"/>
              </a:ext>
            </a:extLst>
          </p:cNvPr>
          <p:cNvPicPr>
            <a:picLocks noChangeAspect="1"/>
          </p:cNvPicPr>
          <p:nvPr/>
        </p:nvPicPr>
        <p:blipFill>
          <a:blip r:embed="rId5"/>
          <a:stretch>
            <a:fillRect/>
          </a:stretch>
        </p:blipFill>
        <p:spPr>
          <a:xfrm>
            <a:off x="786892" y="3577103"/>
            <a:ext cx="2933700" cy="2971800"/>
          </a:xfrm>
          <a:prstGeom prst="rect">
            <a:avLst/>
          </a:prstGeom>
        </p:spPr>
      </p:pic>
      <p:pic>
        <p:nvPicPr>
          <p:cNvPr id="8" name="Picture 7">
            <a:extLst>
              <a:ext uri="{FF2B5EF4-FFF2-40B4-BE49-F238E27FC236}">
                <a16:creationId xmlns:a16="http://schemas.microsoft.com/office/drawing/2014/main" id="{BFC24CFC-F230-9047-BCB8-192CDD87B96D}"/>
              </a:ext>
            </a:extLst>
          </p:cNvPr>
          <p:cNvPicPr>
            <a:picLocks noChangeAspect="1"/>
          </p:cNvPicPr>
          <p:nvPr/>
        </p:nvPicPr>
        <p:blipFill>
          <a:blip r:embed="rId6"/>
          <a:stretch>
            <a:fillRect/>
          </a:stretch>
        </p:blipFill>
        <p:spPr>
          <a:xfrm>
            <a:off x="1580531" y="316737"/>
            <a:ext cx="2717800" cy="2857500"/>
          </a:xfrm>
          <a:prstGeom prst="rect">
            <a:avLst/>
          </a:prstGeom>
        </p:spPr>
      </p:pic>
      <p:pic>
        <p:nvPicPr>
          <p:cNvPr id="16" name="Picture 15">
            <a:extLst>
              <a:ext uri="{FF2B5EF4-FFF2-40B4-BE49-F238E27FC236}">
                <a16:creationId xmlns:a16="http://schemas.microsoft.com/office/drawing/2014/main" id="{84DBF1C9-FBE5-9B4C-B825-5D9107EE4BA4}"/>
              </a:ext>
            </a:extLst>
          </p:cNvPr>
          <p:cNvPicPr>
            <a:picLocks noChangeAspect="1"/>
          </p:cNvPicPr>
          <p:nvPr/>
        </p:nvPicPr>
        <p:blipFill>
          <a:blip r:embed="rId7"/>
          <a:stretch>
            <a:fillRect/>
          </a:stretch>
        </p:blipFill>
        <p:spPr>
          <a:xfrm>
            <a:off x="4959479" y="227837"/>
            <a:ext cx="3187700" cy="2946400"/>
          </a:xfrm>
          <a:prstGeom prst="rect">
            <a:avLst/>
          </a:prstGeom>
        </p:spPr>
      </p:pic>
      <p:cxnSp>
        <p:nvCxnSpPr>
          <p:cNvPr id="18" name="Straight Connector 17">
            <a:extLst>
              <a:ext uri="{FF2B5EF4-FFF2-40B4-BE49-F238E27FC236}">
                <a16:creationId xmlns:a16="http://schemas.microsoft.com/office/drawing/2014/main" id="{DA19E863-3C30-094B-94FB-B0B097BDE420}"/>
              </a:ext>
            </a:extLst>
          </p:cNvPr>
          <p:cNvCxnSpPr>
            <a:stCxn id="16" idx="2"/>
          </p:cNvCxnSpPr>
          <p:nvPr/>
        </p:nvCxnSpPr>
        <p:spPr>
          <a:xfrm>
            <a:off x="6553329" y="3174237"/>
            <a:ext cx="1136521" cy="940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6CADB2-D53B-904B-852D-131610747255}"/>
              </a:ext>
            </a:extLst>
          </p:cNvPr>
          <p:cNvCxnSpPr>
            <a:endCxn id="3" idx="2"/>
          </p:cNvCxnSpPr>
          <p:nvPr/>
        </p:nvCxnSpPr>
        <p:spPr>
          <a:xfrm>
            <a:off x="4346321" y="3174237"/>
            <a:ext cx="3343529" cy="1308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F0BAB3-7253-6D43-975E-501C9F4E048C}"/>
              </a:ext>
            </a:extLst>
          </p:cNvPr>
          <p:cNvCxnSpPr>
            <a:stCxn id="6" idx="3"/>
          </p:cNvCxnSpPr>
          <p:nvPr/>
        </p:nvCxnSpPr>
        <p:spPr>
          <a:xfrm flipV="1">
            <a:off x="3720592" y="4976681"/>
            <a:ext cx="3951770" cy="863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7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14693"/>
          </a:xfrm>
          <a:prstGeom prst="rect">
            <a:avLst/>
          </a:prstGeom>
          <a:noFill/>
        </p:spPr>
        <p:txBody>
          <a:bodyPr wrap="square" rtlCol="0">
            <a:spAutoFit/>
          </a:bodyPr>
          <a:lstStyle/>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Teaching</a:t>
            </a:r>
          </a:p>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Series</a:t>
            </a:r>
          </a:p>
        </p:txBody>
      </p:sp>
      <p:sp>
        <p:nvSpPr>
          <p:cNvPr id="6" name="Rectangle 5">
            <a:extLst>
              <a:ext uri="{FF2B5EF4-FFF2-40B4-BE49-F238E27FC236}">
                <a16:creationId xmlns:a16="http://schemas.microsoft.com/office/drawing/2014/main" id="{31212D80-C3A3-AB49-8E4F-BEDE5816A199}"/>
              </a:ext>
            </a:extLst>
          </p:cNvPr>
          <p:cNvSpPr/>
          <p:nvPr/>
        </p:nvSpPr>
        <p:spPr>
          <a:xfrm>
            <a:off x="6472110" y="2394116"/>
            <a:ext cx="5114832"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 reading, what happens during crisis times that helps with these factors?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other crisis-time benefits for these factors, in your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169AFA3-411A-C441-82F0-E91AD1657728}"/>
              </a:ext>
            </a:extLst>
          </p:cNvPr>
          <p:cNvSpPr txBox="1"/>
          <p:nvPr/>
        </p:nvSpPr>
        <p:spPr>
          <a:xfrm>
            <a:off x="1364" y="1009121"/>
            <a:ext cx="2859176"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What does innovation need?</a:t>
            </a:r>
          </a:p>
        </p:txBody>
      </p:sp>
      <p:cxnSp>
        <p:nvCxnSpPr>
          <p:cNvPr id="30" name="Straight Connector 29">
            <a:extLst>
              <a:ext uri="{FF2B5EF4-FFF2-40B4-BE49-F238E27FC236}">
                <a16:creationId xmlns:a16="http://schemas.microsoft.com/office/drawing/2014/main" id="{04D25248-E24B-5F42-B2DC-13550D50CD20}"/>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6E969F-BB87-3444-9E5F-E9D42CBD8F0F}"/>
              </a:ext>
            </a:extLst>
          </p:cNvPr>
          <p:cNvSpPr txBox="1"/>
          <p:nvPr/>
        </p:nvSpPr>
        <p:spPr>
          <a:xfrm>
            <a:off x="9536898" y="755205"/>
            <a:ext cx="231185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COVID-19 as an Innovation Accelerator</a:t>
            </a:r>
          </a:p>
        </p:txBody>
      </p:sp>
      <p:sp>
        <p:nvSpPr>
          <p:cNvPr id="23" name="TextBox 22">
            <a:extLst>
              <a:ext uri="{FF2B5EF4-FFF2-40B4-BE49-F238E27FC236}">
                <a16:creationId xmlns:a16="http://schemas.microsoft.com/office/drawing/2014/main" id="{2F83F57F-3AC5-A347-9831-834A14743AB5}"/>
              </a:ext>
            </a:extLst>
          </p:cNvPr>
          <p:cNvSpPr txBox="1"/>
          <p:nvPr/>
        </p:nvSpPr>
        <p:spPr>
          <a:xfrm>
            <a:off x="1005827" y="2667859"/>
            <a:ext cx="4806900" cy="34778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Creativity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Problem-solving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Change-mindset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Time/concentration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Cooperation</a:t>
            </a:r>
          </a:p>
        </p:txBody>
      </p:sp>
    </p:spTree>
    <p:extLst>
      <p:ext uri="{BB962C8B-B14F-4D97-AF65-F5344CB8AC3E}">
        <p14:creationId xmlns:p14="http://schemas.microsoft.com/office/powerpoint/2010/main" val="261046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14693"/>
          </a:xfrm>
          <a:prstGeom prst="rect">
            <a:avLst/>
          </a:prstGeom>
          <a:noFill/>
        </p:spPr>
        <p:txBody>
          <a:bodyPr wrap="square" rtlCol="0">
            <a:spAutoFit/>
          </a:bodyPr>
          <a:lstStyle/>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Teaching</a:t>
            </a:r>
          </a:p>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Series</a:t>
            </a:r>
          </a:p>
        </p:txBody>
      </p:sp>
      <p:sp>
        <p:nvSpPr>
          <p:cNvPr id="6" name="Rectangle 5">
            <a:extLst>
              <a:ext uri="{FF2B5EF4-FFF2-40B4-BE49-F238E27FC236}">
                <a16:creationId xmlns:a16="http://schemas.microsoft.com/office/drawing/2014/main" id="{31212D80-C3A3-AB49-8E4F-BEDE5816A199}"/>
              </a:ext>
            </a:extLst>
          </p:cNvPr>
          <p:cNvSpPr/>
          <p:nvPr/>
        </p:nvSpPr>
        <p:spPr>
          <a:xfrm>
            <a:off x="6472110" y="2394116"/>
            <a:ext cx="5114832"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some things that you can think of that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hurt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these factors during crisis times, especially the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169AFA3-411A-C441-82F0-E91AD1657728}"/>
              </a:ext>
            </a:extLst>
          </p:cNvPr>
          <p:cNvSpPr txBox="1"/>
          <p:nvPr/>
        </p:nvSpPr>
        <p:spPr>
          <a:xfrm>
            <a:off x="1364" y="1009121"/>
            <a:ext cx="2859176"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Barriers</a:t>
            </a:r>
            <a:r>
              <a:rPr kumimoji="0" lang="en-US" sz="2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t> to innovation?</a:t>
            </a:r>
          </a:p>
        </p:txBody>
      </p:sp>
      <p:cxnSp>
        <p:nvCxnSpPr>
          <p:cNvPr id="30" name="Straight Connector 29">
            <a:extLst>
              <a:ext uri="{FF2B5EF4-FFF2-40B4-BE49-F238E27FC236}">
                <a16:creationId xmlns:a16="http://schemas.microsoft.com/office/drawing/2014/main" id="{04D25248-E24B-5F42-B2DC-13550D50CD20}"/>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6E969F-BB87-3444-9E5F-E9D42CBD8F0F}"/>
              </a:ext>
            </a:extLst>
          </p:cNvPr>
          <p:cNvSpPr txBox="1"/>
          <p:nvPr/>
        </p:nvSpPr>
        <p:spPr>
          <a:xfrm>
            <a:off x="9536898" y="755205"/>
            <a:ext cx="231185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COVID-19 as an Innovation Accelerator</a:t>
            </a:r>
          </a:p>
        </p:txBody>
      </p:sp>
      <p:sp>
        <p:nvSpPr>
          <p:cNvPr id="23" name="TextBox 22">
            <a:extLst>
              <a:ext uri="{FF2B5EF4-FFF2-40B4-BE49-F238E27FC236}">
                <a16:creationId xmlns:a16="http://schemas.microsoft.com/office/drawing/2014/main" id="{2F83F57F-3AC5-A347-9831-834A14743AB5}"/>
              </a:ext>
            </a:extLst>
          </p:cNvPr>
          <p:cNvSpPr txBox="1"/>
          <p:nvPr/>
        </p:nvSpPr>
        <p:spPr>
          <a:xfrm>
            <a:off x="1005827" y="2667859"/>
            <a:ext cx="4806900" cy="34778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Creativity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Problem-solving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Change-mindset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Time/concentration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Cooperation</a:t>
            </a:r>
          </a:p>
        </p:txBody>
      </p:sp>
    </p:spTree>
    <p:extLst>
      <p:ext uri="{BB962C8B-B14F-4D97-AF65-F5344CB8AC3E}">
        <p14:creationId xmlns:p14="http://schemas.microsoft.com/office/powerpoint/2010/main" val="366928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48288" y="1418908"/>
            <a:ext cx="415851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badi MT Condensed Extra Bold" charset="0"/>
                <a:ea typeface="Abadi MT Condensed Extra Bold" charset="0"/>
                <a:cs typeface="Abadi MT Condensed Extra Bold" charset="0"/>
              </a:rPr>
              <a:t>Down with perfectionism</a:t>
            </a:r>
          </a:p>
        </p:txBody>
      </p:sp>
      <p:sp>
        <p:nvSpPr>
          <p:cNvPr id="4" name="TextBox 3"/>
          <p:cNvSpPr txBox="1"/>
          <p:nvPr/>
        </p:nvSpPr>
        <p:spPr>
          <a:xfrm>
            <a:off x="7253489" y="2150583"/>
            <a:ext cx="334811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Abadi MT Condensed Extra Bold" charset="0"/>
                <a:cs typeface="Abadi MT Condensed Extra Bold" charset="0"/>
              </a:rPr>
              <a:t>Increased tolerance for trying, tinkering, fast fixes, and the value of “doing something"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425" y="1427852"/>
            <a:ext cx="3657600" cy="3251200"/>
          </a:xfrm>
          <a:prstGeom prst="rect">
            <a:avLst/>
          </a:prstGeom>
        </p:spPr>
      </p:pic>
      <p:sp>
        <p:nvSpPr>
          <p:cNvPr id="7" name="Title 2">
            <a:extLst>
              <a:ext uri="{FF2B5EF4-FFF2-40B4-BE49-F238E27FC236}">
                <a16:creationId xmlns:a16="http://schemas.microsoft.com/office/drawing/2014/main" id="{62CC5FFD-F257-054D-8A7B-120D5FB7704F}"/>
              </a:ext>
            </a:extLst>
          </p:cNvPr>
          <p:cNvSpPr txBox="1">
            <a:spLocks/>
          </p:cNvSpPr>
          <p:nvPr/>
        </p:nvSpPr>
        <p:spPr>
          <a:xfrm>
            <a:off x="581465" y="419652"/>
            <a:ext cx="6826405" cy="852357"/>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Calibri Light" panose="020F0302020204030204"/>
                <a:ea typeface="+mj-ea"/>
                <a:cs typeface="+mj-cs"/>
              </a:rPr>
              <a:t>What do you think?</a:t>
            </a:r>
          </a:p>
        </p:txBody>
      </p:sp>
      <p:sp>
        <p:nvSpPr>
          <p:cNvPr id="8" name="TextBox 7">
            <a:extLst>
              <a:ext uri="{FF2B5EF4-FFF2-40B4-BE49-F238E27FC236}">
                <a16:creationId xmlns:a16="http://schemas.microsoft.com/office/drawing/2014/main" id="{9A67BB74-12DF-8541-A555-4A7A596522B3}"/>
              </a:ext>
            </a:extLst>
          </p:cNvPr>
          <p:cNvSpPr txBox="1"/>
          <p:nvPr/>
        </p:nvSpPr>
        <p:spPr>
          <a:xfrm>
            <a:off x="581465" y="5222996"/>
            <a:ext cx="111739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Entrepreneurs need to be able to adapt ideas in real time and to see things that don’t work as just part of the process. Have businesspeople had more leeway to ”tinker” with new ways of doing things during the pandemic?</a:t>
            </a:r>
          </a:p>
        </p:txBody>
      </p:sp>
    </p:spTree>
    <p:extLst>
      <p:ext uri="{BB962C8B-B14F-4D97-AF65-F5344CB8AC3E}">
        <p14:creationId xmlns:p14="http://schemas.microsoft.com/office/powerpoint/2010/main" val="53195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drawing&#10;&#10;Description automatically generated">
            <a:extLst>
              <a:ext uri="{FF2B5EF4-FFF2-40B4-BE49-F238E27FC236}">
                <a16:creationId xmlns:a16="http://schemas.microsoft.com/office/drawing/2014/main" id="{CB4A787C-51E9-5B4A-9DB8-CF8595AE22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1074" y="285343"/>
            <a:ext cx="1307675" cy="454245"/>
          </a:xfrm>
          <a:prstGeom prst="rect">
            <a:avLst/>
          </a:prstGeom>
        </p:spPr>
      </p:pic>
      <p:sp>
        <p:nvSpPr>
          <p:cNvPr id="20" name="TextBox 19">
            <a:extLst>
              <a:ext uri="{FF2B5EF4-FFF2-40B4-BE49-F238E27FC236}">
                <a16:creationId xmlns:a16="http://schemas.microsoft.com/office/drawing/2014/main" id="{2F528DE5-4078-C34B-9E14-A146A8C15F9C}"/>
              </a:ext>
            </a:extLst>
          </p:cNvPr>
          <p:cNvSpPr txBox="1"/>
          <p:nvPr/>
        </p:nvSpPr>
        <p:spPr>
          <a:xfrm>
            <a:off x="9252060" y="266682"/>
            <a:ext cx="1307675" cy="514693"/>
          </a:xfrm>
          <a:prstGeom prst="rect">
            <a:avLst/>
          </a:prstGeom>
          <a:noFill/>
        </p:spPr>
        <p:txBody>
          <a:bodyPr wrap="square" rtlCol="0">
            <a:spAutoFit/>
          </a:bodyPr>
          <a:lstStyle/>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Teaching</a:t>
            </a:r>
          </a:p>
          <a:p>
            <a:pPr marL="0" marR="0" lvl="0" indent="0" algn="r" defTabSz="9144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Series</a:t>
            </a:r>
          </a:p>
        </p:txBody>
      </p:sp>
      <p:sp>
        <p:nvSpPr>
          <p:cNvPr id="6" name="Rectangle 5">
            <a:extLst>
              <a:ext uri="{FF2B5EF4-FFF2-40B4-BE49-F238E27FC236}">
                <a16:creationId xmlns:a16="http://schemas.microsoft.com/office/drawing/2014/main" id="{31212D80-C3A3-AB49-8E4F-BEDE5816A199}"/>
              </a:ext>
            </a:extLst>
          </p:cNvPr>
          <p:cNvSpPr/>
          <p:nvPr/>
        </p:nvSpPr>
        <p:spPr>
          <a:xfrm>
            <a:off x="6625224" y="1252087"/>
            <a:ext cx="5114832"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Upheaval sparks people to be “change-minded.”  If we’re already learning new routines to go about our daily business, it unleashes our brains from the constraints of old habits.  We aren’t on auto-pilot; we think more about what we are doing and that might make us think about doing things better or just differently.  As one of the authors’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a:rPr>
              <a:t>research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shows, change often begets more change.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Just like we’re more likely to process familiar information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4"/>
              </a:rPr>
              <a:t>when it’s presented in a surprising way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our now-foreign environment can slow us down to consider what we might still have to learn; questions that we might have considered answered are still open to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04D25248-E24B-5F42-B2DC-13550D50CD20}"/>
              </a:ext>
            </a:extLst>
          </p:cNvPr>
          <p:cNvCxnSpPr>
            <a:cxnSpLocks/>
          </p:cNvCxnSpPr>
          <p:nvPr/>
        </p:nvCxnSpPr>
        <p:spPr>
          <a:xfrm flipH="1">
            <a:off x="6077339" y="1652020"/>
            <a:ext cx="18661" cy="462938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6E969F-BB87-3444-9E5F-E9D42CBD8F0F}"/>
              </a:ext>
            </a:extLst>
          </p:cNvPr>
          <p:cNvSpPr txBox="1"/>
          <p:nvPr/>
        </p:nvSpPr>
        <p:spPr>
          <a:xfrm>
            <a:off x="9536898" y="755205"/>
            <a:ext cx="231185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COVID-19 as an Innovation Accelerator</a:t>
            </a:r>
          </a:p>
        </p:txBody>
      </p:sp>
      <p:sp>
        <p:nvSpPr>
          <p:cNvPr id="23" name="TextBox 22">
            <a:extLst>
              <a:ext uri="{FF2B5EF4-FFF2-40B4-BE49-F238E27FC236}">
                <a16:creationId xmlns:a16="http://schemas.microsoft.com/office/drawing/2014/main" id="{2F83F57F-3AC5-A347-9831-834A14743AB5}"/>
              </a:ext>
            </a:extLst>
          </p:cNvPr>
          <p:cNvSpPr txBox="1"/>
          <p:nvPr/>
        </p:nvSpPr>
        <p:spPr>
          <a:xfrm>
            <a:off x="1005827" y="2667859"/>
            <a:ext cx="480690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 Deeper Dive: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JCR papers to explore</a:t>
            </a:r>
          </a:p>
        </p:txBody>
      </p:sp>
      <p:sp>
        <p:nvSpPr>
          <p:cNvPr id="2" name="TextBox 1">
            <a:extLst>
              <a:ext uri="{FF2B5EF4-FFF2-40B4-BE49-F238E27FC236}">
                <a16:creationId xmlns:a16="http://schemas.microsoft.com/office/drawing/2014/main" id="{C4E05396-4C0A-8D4C-A0AE-3550CA7B5B88}"/>
              </a:ext>
            </a:extLst>
          </p:cNvPr>
          <p:cNvSpPr txBox="1"/>
          <p:nvPr/>
        </p:nvSpPr>
        <p:spPr>
          <a:xfrm>
            <a:off x="310897" y="4389120"/>
            <a:ext cx="5785104" cy="1815882"/>
          </a:xfrm>
          <a:prstGeom prst="rect">
            <a:avLst/>
          </a:prstGeom>
          <a:noFill/>
        </p:spPr>
        <p:txBody>
          <a:bodyPr wrap="square" rtlCol="0">
            <a:spAutoFit/>
          </a:bodyPr>
          <a:lstStyle/>
          <a:p>
            <a:pPr marL="342900" indent="-342900">
              <a:buFont typeface="+mj-lt"/>
              <a:buAutoNum type="arabicPeriod"/>
            </a:pPr>
            <a:r>
              <a:rPr lang="en-US" sz="1400" dirty="0">
                <a:solidFill>
                  <a:srgbClr val="2A2A2A"/>
                </a:solidFill>
              </a:rPr>
              <a:t>Stacy Wood, The Comfort Food Fallacy: Avoiding Old Favorites in Times of Change, </a:t>
            </a:r>
            <a:r>
              <a:rPr lang="en-US" sz="1400" i="1" dirty="0">
                <a:solidFill>
                  <a:srgbClr val="2A2A2A"/>
                </a:solidFill>
              </a:rPr>
              <a:t>Journal of Consumer Research</a:t>
            </a:r>
            <a:r>
              <a:rPr lang="en-US" sz="1400" dirty="0">
                <a:solidFill>
                  <a:srgbClr val="2A2A2A"/>
                </a:solidFill>
              </a:rPr>
              <a:t>, Volume 36, Issue 6, April 2010, Pages 950–963, </a:t>
            </a:r>
            <a:r>
              <a:rPr lang="en-US" sz="1400" dirty="0">
                <a:solidFill>
                  <a:srgbClr val="006FB7"/>
                </a:solidFill>
                <a:hlinkClick r:id="rId5">
                  <a:extLst>
                    <a:ext uri="{A12FA001-AC4F-418D-AE19-62706E023703}">
                      <ahyp:hlinkClr xmlns:ahyp="http://schemas.microsoft.com/office/drawing/2018/hyperlinkcolor" val="tx"/>
                    </a:ext>
                  </a:extLst>
                </a:hlinkClick>
              </a:rPr>
              <a:t>https://doi.org/10.1086/644749</a:t>
            </a:r>
            <a:endParaRPr lang="en-US" sz="1400" dirty="0">
              <a:solidFill>
                <a:srgbClr val="006FB7"/>
              </a:solidFill>
            </a:endParaRPr>
          </a:p>
          <a:p>
            <a:pPr marL="342900" indent="-342900">
              <a:buFont typeface="+mj-lt"/>
              <a:buAutoNum type="arabicPeriod"/>
            </a:pPr>
            <a:endParaRPr lang="en-US" sz="1400" dirty="0">
              <a:solidFill>
                <a:srgbClr val="006FB7"/>
              </a:solidFill>
            </a:endParaRPr>
          </a:p>
          <a:p>
            <a:pPr marL="342900" indent="-342900">
              <a:buFont typeface="+mj-lt"/>
              <a:buAutoNum type="arabicPeriod"/>
            </a:pPr>
            <a:r>
              <a:rPr lang="en-US" sz="1400" dirty="0" err="1"/>
              <a:t>Cait</a:t>
            </a:r>
            <a:r>
              <a:rPr lang="en-US" sz="1400" dirty="0"/>
              <a:t> </a:t>
            </a:r>
            <a:r>
              <a:rPr lang="en-US" sz="1400" dirty="0" err="1"/>
              <a:t>Poynor</a:t>
            </a:r>
            <a:r>
              <a:rPr lang="en-US" sz="1400" dirty="0"/>
              <a:t>, Stacy Wood, Smart Subcategories: How Assortment Formats Influence Consumer Learning and Satisfaction, </a:t>
            </a:r>
            <a:r>
              <a:rPr lang="en-US" sz="1400" i="1" dirty="0"/>
              <a:t>Journal of Consumer Research</a:t>
            </a:r>
            <a:r>
              <a:rPr lang="en-US" sz="1400" dirty="0"/>
              <a:t>, Volume 37, Issue 1, June 2010, Pages 159–175, </a:t>
            </a:r>
            <a:r>
              <a:rPr lang="en-US" sz="1400" dirty="0">
                <a:hlinkClick r:id="rId6"/>
              </a:rPr>
              <a:t>https://doi.org/10.1086/649906</a:t>
            </a:r>
            <a:endParaRPr lang="en-US" sz="1400" dirty="0"/>
          </a:p>
        </p:txBody>
      </p:sp>
    </p:spTree>
    <p:extLst>
      <p:ext uri="{BB962C8B-B14F-4D97-AF65-F5344CB8AC3E}">
        <p14:creationId xmlns:p14="http://schemas.microsoft.com/office/powerpoint/2010/main" val="16811654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 Meeting November 2020 final" id="{645E9ED0-CB79-B74F-819B-3BAEC79323DC}" vid="{F23AB0AD-BFFD-2842-8799-A8D9E7F945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447</Words>
  <Application>Microsoft Macintosh PowerPoint</Application>
  <PresentationFormat>Widescreen</PresentationFormat>
  <Paragraphs>54</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Abadi MT Condensed Extra Bold</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2020-11-25T18:09:35Z</dcterms:created>
  <dcterms:modified xsi:type="dcterms:W3CDTF">2020-11-25T18:14:18Z</dcterms:modified>
</cp:coreProperties>
</file>