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376" r:id="rId2"/>
    <p:sldId id="338" r:id="rId3"/>
    <p:sldId id="258" r:id="rId4"/>
    <p:sldId id="414" r:id="rId5"/>
    <p:sldId id="257" r:id="rId6"/>
    <p:sldId id="261" r:id="rId7"/>
    <p:sldId id="289" r:id="rId8"/>
    <p:sldId id="263" r:id="rId9"/>
    <p:sldId id="41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3617"/>
  </p:normalViewPr>
  <p:slideViewPr>
    <p:cSldViewPr snapToGrid="0" snapToObjects="1">
      <p:cViewPr varScale="1">
        <p:scale>
          <a:sx n="65" d="100"/>
          <a:sy n="65" d="100"/>
        </p:scale>
        <p:origin x="99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D8318-3186-6548-9170-32C5CFEF451A}" type="datetimeFigureOut">
              <a:rPr lang="en-US" smtClean="0"/>
              <a:t>12/31/20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E28CD-3EBA-994B-B0CA-0E7412A98384}" type="slidenum">
              <a:rPr lang="en-US" smtClean="0"/>
              <a:t>‹#›</a:t>
            </a:fld>
            <a:endParaRPr lang="en-US"/>
          </a:p>
        </p:txBody>
      </p:sp>
    </p:spTree>
    <p:extLst>
      <p:ext uri="{BB962C8B-B14F-4D97-AF65-F5344CB8AC3E}">
        <p14:creationId xmlns:p14="http://schemas.microsoft.com/office/powerpoint/2010/main" val="87017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1FF88-D72E-284A-AAF1-92668C5E7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66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alternative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1FF88-D72E-284A-AAF1-92668C5E7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13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8698E-372A-4C85-81A8-340F46AFDE14}" type="slidenum">
              <a:rPr lang="en-US" smtClean="0"/>
              <a:t>3</a:t>
            </a:fld>
            <a:endParaRPr lang="en-US"/>
          </a:p>
        </p:txBody>
      </p:sp>
    </p:spTree>
    <p:extLst>
      <p:ext uri="{BB962C8B-B14F-4D97-AF65-F5344CB8AC3E}">
        <p14:creationId xmlns:p14="http://schemas.microsoft.com/office/powerpoint/2010/main" val="330259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r>
              <a:rPr lang="en-US" dirty="0"/>
              <a:t>How do we currently think of financial well-being?</a:t>
            </a:r>
          </a:p>
          <a:p>
            <a:pPr defTabSz="917143">
              <a:defRPr/>
            </a:pPr>
            <a:endParaRPr lang="en-US" dirty="0"/>
          </a:p>
          <a:p>
            <a:pPr defTabSz="917143">
              <a:defRPr/>
            </a:pPr>
            <a:r>
              <a:rPr lang="en-US" dirty="0"/>
              <a:t>Current measures confound financial well-being with financial behavior and assume its presence from financial knowledge, financial product ownership or participation in company financial plans. There has actually been little work done on what constitutes financial well-being.</a:t>
            </a:r>
          </a:p>
          <a:p>
            <a:endParaRPr lang="en-US" dirty="0"/>
          </a:p>
          <a:p>
            <a:r>
              <a:rPr lang="en-US" dirty="0"/>
              <a:t>A number of objective financial situation measures have been used to infer financial well-being.  If you have sufficient income, if you have a high enough FICO score or net worth, if you are not experiencing material hardship, if you are able to make ends meet – to pay your bills on time, etc., you probably have financial well-being.</a:t>
            </a:r>
          </a:p>
          <a:p>
            <a:endParaRPr lang="en-US" dirty="0"/>
          </a:p>
          <a:p>
            <a:r>
              <a:rPr lang="en-US" dirty="0"/>
              <a:t>However, it is sometimes difficult to determine what constitutes “good” financial behavior and some suggest that we may an overly narrow view of good behavior.  For example, missing loan payments is normally thought of as “bad” financial behavior, but one might argue that it can be good under certain circumstances according to Collins and Schmeiser (2013).</a:t>
            </a:r>
          </a:p>
          <a:p>
            <a:endParaRPr lang="en-US" dirty="0"/>
          </a:p>
          <a:p>
            <a:r>
              <a:rPr lang="en-US" dirty="0"/>
              <a:t>It is also difficult to infer what someone seeks to accomplish with their money from these objective measures.  A given consumer may be doing everything by the book while hating the financial life they are living.</a:t>
            </a:r>
          </a:p>
          <a:p>
            <a:pPr defTabSz="917143">
              <a:defRPr/>
            </a:pPr>
            <a:endParaRPr lang="en-US" dirty="0"/>
          </a:p>
        </p:txBody>
      </p:sp>
      <p:sp>
        <p:nvSpPr>
          <p:cNvPr id="4" name="Slide Number Placeholder 3"/>
          <p:cNvSpPr>
            <a:spLocks noGrp="1"/>
          </p:cNvSpPr>
          <p:nvPr>
            <p:ph type="sldNum" sz="quarter" idx="10"/>
          </p:nvPr>
        </p:nvSpPr>
        <p:spPr/>
        <p:txBody>
          <a:bodyPr/>
          <a:lstStyle/>
          <a:p>
            <a:fld id="{FE38698E-372A-4C85-81A8-340F46AFDE14}" type="slidenum">
              <a:rPr lang="en-US" smtClean="0"/>
              <a:t>5</a:t>
            </a:fld>
            <a:endParaRPr lang="en-US"/>
          </a:p>
        </p:txBody>
      </p:sp>
    </p:spTree>
    <p:extLst>
      <p:ext uri="{BB962C8B-B14F-4D97-AF65-F5344CB8AC3E}">
        <p14:creationId xmlns:p14="http://schemas.microsoft.com/office/powerpoint/2010/main" val="387519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support in the literature for the notion of perceived or subjective financial well-being.</a:t>
            </a:r>
          </a:p>
          <a:p>
            <a:r>
              <a:rPr lang="en-US" dirty="0"/>
              <a:t>There is also support in the policy domain with the financial health work of CFSI and the financial well-being work of CFPB.</a:t>
            </a:r>
          </a:p>
          <a:p>
            <a:endParaRPr lang="en-US" dirty="0"/>
          </a:p>
          <a:p>
            <a:r>
              <a:rPr lang="en-US" dirty="0"/>
              <a:t>What this work has in common is a more consumer-centric view of what constitutes financial well-being.  CFSI and the CFPB have both engaged in extensive research with consumers to hear their financial narratives and how they describe financial health or financial well-being.</a:t>
            </a:r>
          </a:p>
          <a:p>
            <a:endParaRPr lang="en-US" dirty="0"/>
          </a:p>
        </p:txBody>
      </p:sp>
      <p:sp>
        <p:nvSpPr>
          <p:cNvPr id="4" name="Slide Number Placeholder 3"/>
          <p:cNvSpPr>
            <a:spLocks noGrp="1"/>
          </p:cNvSpPr>
          <p:nvPr>
            <p:ph type="sldNum" sz="quarter" idx="10"/>
          </p:nvPr>
        </p:nvSpPr>
        <p:spPr/>
        <p:txBody>
          <a:bodyPr/>
          <a:lstStyle/>
          <a:p>
            <a:fld id="{FE38698E-372A-4C85-81A8-340F46AFDE14}" type="slidenum">
              <a:rPr lang="en-US" smtClean="0"/>
              <a:t>6</a:t>
            </a:fld>
            <a:endParaRPr lang="en-US"/>
          </a:p>
        </p:txBody>
      </p:sp>
    </p:spTree>
    <p:extLst>
      <p:ext uri="{BB962C8B-B14F-4D97-AF65-F5344CB8AC3E}">
        <p14:creationId xmlns:p14="http://schemas.microsoft.com/office/powerpoint/2010/main" val="215621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FE38698E-372A-4C85-81A8-340F46AFDE14}" type="slidenum">
              <a:rPr lang="en-US" smtClean="0"/>
              <a:t>7</a:t>
            </a:fld>
            <a:endParaRPr lang="en-US"/>
          </a:p>
        </p:txBody>
      </p:sp>
    </p:spTree>
    <p:extLst>
      <p:ext uri="{BB962C8B-B14F-4D97-AF65-F5344CB8AC3E}">
        <p14:creationId xmlns:p14="http://schemas.microsoft.com/office/powerpoint/2010/main" val="4137497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8F55-D648-9649-9501-D64066509D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CAB760-A937-284E-B5C5-FA3A51359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BD6602-CEAF-8142-AF7A-4DCFD91C63F3}"/>
              </a:ext>
            </a:extLst>
          </p:cNvPr>
          <p:cNvSpPr>
            <a:spLocks noGrp="1"/>
          </p:cNvSpPr>
          <p:nvPr>
            <p:ph type="dt" sz="half" idx="10"/>
          </p:nvPr>
        </p:nvSpPr>
        <p:spPr/>
        <p:txBody>
          <a:bodyPr/>
          <a:lstStyle/>
          <a:p>
            <a:fld id="{2EA7AD81-D6D2-934C-9F46-BEAB7781AD35}" type="datetimeFigureOut">
              <a:rPr lang="en-US" smtClean="0"/>
              <a:t>12/31/20</a:t>
            </a:fld>
            <a:endParaRPr lang="en-US"/>
          </a:p>
        </p:txBody>
      </p:sp>
      <p:sp>
        <p:nvSpPr>
          <p:cNvPr id="5" name="Footer Placeholder 4">
            <a:extLst>
              <a:ext uri="{FF2B5EF4-FFF2-40B4-BE49-F238E27FC236}">
                <a16:creationId xmlns:a16="http://schemas.microsoft.com/office/drawing/2014/main" id="{183BB4A5-95DA-C545-807F-D2EE7CF85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44677-C2A5-9247-A401-E603743286CF}"/>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73EE7402-AA66-1C4A-BE47-1B5133779693}"/>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516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3228-179E-AD47-8836-8268DB537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5E0047-1B11-8C48-B0DB-083977590B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C9EB9-C6DE-E649-910F-C35A5EBD4776}"/>
              </a:ext>
            </a:extLst>
          </p:cNvPr>
          <p:cNvSpPr>
            <a:spLocks noGrp="1"/>
          </p:cNvSpPr>
          <p:nvPr>
            <p:ph type="dt" sz="half" idx="10"/>
          </p:nvPr>
        </p:nvSpPr>
        <p:spPr/>
        <p:txBody>
          <a:bodyPr/>
          <a:lstStyle/>
          <a:p>
            <a:fld id="{2EA7AD81-D6D2-934C-9F46-BEAB7781AD35}" type="datetimeFigureOut">
              <a:rPr lang="en-US" smtClean="0"/>
              <a:t>12/31/20</a:t>
            </a:fld>
            <a:endParaRPr lang="en-US"/>
          </a:p>
        </p:txBody>
      </p:sp>
      <p:sp>
        <p:nvSpPr>
          <p:cNvPr id="5" name="Footer Placeholder 4">
            <a:extLst>
              <a:ext uri="{FF2B5EF4-FFF2-40B4-BE49-F238E27FC236}">
                <a16:creationId xmlns:a16="http://schemas.microsoft.com/office/drawing/2014/main" id="{54E12A4E-2B0D-A84B-846E-E22ED8A95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404A8-6236-0842-A993-C73D1C4B6B4F}"/>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C5743E7B-D106-554E-9B46-9C0AE6E26F3C}"/>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720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E9638-2BC6-1F48-92B0-B4565DF00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A65D85-F73E-4442-81A3-B1B2F0EF4B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F7CA4-555F-2548-863E-8A291B1D24F0}"/>
              </a:ext>
            </a:extLst>
          </p:cNvPr>
          <p:cNvSpPr>
            <a:spLocks noGrp="1"/>
          </p:cNvSpPr>
          <p:nvPr>
            <p:ph type="dt" sz="half" idx="10"/>
          </p:nvPr>
        </p:nvSpPr>
        <p:spPr/>
        <p:txBody>
          <a:bodyPr/>
          <a:lstStyle/>
          <a:p>
            <a:fld id="{2EA7AD81-D6D2-934C-9F46-BEAB7781AD35}" type="datetimeFigureOut">
              <a:rPr lang="en-US" smtClean="0"/>
              <a:t>12/31/20</a:t>
            </a:fld>
            <a:endParaRPr lang="en-US"/>
          </a:p>
        </p:txBody>
      </p:sp>
      <p:sp>
        <p:nvSpPr>
          <p:cNvPr id="5" name="Footer Placeholder 4">
            <a:extLst>
              <a:ext uri="{FF2B5EF4-FFF2-40B4-BE49-F238E27FC236}">
                <a16:creationId xmlns:a16="http://schemas.microsoft.com/office/drawing/2014/main" id="{E6F7DAE2-BE9C-9844-BA9B-5ADCD3F61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D8401-EB31-AA4D-981F-35FA50827AD1}"/>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363AF175-975A-1740-BFC3-5E5E6E77F25A}"/>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054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C6CB-FBD4-1F48-8805-BEFE231A19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28DE7A-F080-2944-9058-5F0A81EF7F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9B5EE-3DC5-A244-BA35-F0E1E740004C}"/>
              </a:ext>
            </a:extLst>
          </p:cNvPr>
          <p:cNvSpPr>
            <a:spLocks noGrp="1"/>
          </p:cNvSpPr>
          <p:nvPr>
            <p:ph type="dt" sz="half" idx="10"/>
          </p:nvPr>
        </p:nvSpPr>
        <p:spPr/>
        <p:txBody>
          <a:bodyPr/>
          <a:lstStyle/>
          <a:p>
            <a:fld id="{2EA7AD81-D6D2-934C-9F46-BEAB7781AD35}" type="datetimeFigureOut">
              <a:rPr lang="en-US" smtClean="0"/>
              <a:t>12/31/20</a:t>
            </a:fld>
            <a:endParaRPr lang="en-US"/>
          </a:p>
        </p:txBody>
      </p:sp>
      <p:sp>
        <p:nvSpPr>
          <p:cNvPr id="5" name="Footer Placeholder 4">
            <a:extLst>
              <a:ext uri="{FF2B5EF4-FFF2-40B4-BE49-F238E27FC236}">
                <a16:creationId xmlns:a16="http://schemas.microsoft.com/office/drawing/2014/main" id="{8A77879D-4611-E147-9A64-D05F8F6D6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BFD6D-B068-9647-BF9C-BBB0C8B0D463}"/>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EF46F5C4-2D87-0B4D-AE88-41278FD5D3ED}"/>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971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DAAAD-8A41-CE4D-A694-8A8691C55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09C242-B644-4E4B-B954-8B89F67732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D2F8B-8066-B246-97AD-90ACD51B856B}"/>
              </a:ext>
            </a:extLst>
          </p:cNvPr>
          <p:cNvSpPr>
            <a:spLocks noGrp="1"/>
          </p:cNvSpPr>
          <p:nvPr>
            <p:ph type="dt" sz="half" idx="10"/>
          </p:nvPr>
        </p:nvSpPr>
        <p:spPr/>
        <p:txBody>
          <a:bodyPr/>
          <a:lstStyle/>
          <a:p>
            <a:fld id="{2EA7AD81-D6D2-934C-9F46-BEAB7781AD35}" type="datetimeFigureOut">
              <a:rPr lang="en-US" smtClean="0"/>
              <a:t>12/31/20</a:t>
            </a:fld>
            <a:endParaRPr lang="en-US"/>
          </a:p>
        </p:txBody>
      </p:sp>
      <p:sp>
        <p:nvSpPr>
          <p:cNvPr id="5" name="Footer Placeholder 4">
            <a:extLst>
              <a:ext uri="{FF2B5EF4-FFF2-40B4-BE49-F238E27FC236}">
                <a16:creationId xmlns:a16="http://schemas.microsoft.com/office/drawing/2014/main" id="{5BFB8F1D-84D4-3B44-B94E-AE9C99481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D0675-F664-B24E-BF7A-FE8951C84928}"/>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A4BF751F-EFF7-1149-9314-DFD5AD902DC3}"/>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9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9B14-D53B-5543-9CE0-FAEBC6793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28F69D-7564-684A-A178-A4B6EE315A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7005BD-E618-0A4C-A17F-B244AB5C9D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AF564C-6AFD-4844-A7EC-04661C2D5DD2}"/>
              </a:ext>
            </a:extLst>
          </p:cNvPr>
          <p:cNvSpPr>
            <a:spLocks noGrp="1"/>
          </p:cNvSpPr>
          <p:nvPr>
            <p:ph type="dt" sz="half" idx="10"/>
          </p:nvPr>
        </p:nvSpPr>
        <p:spPr/>
        <p:txBody>
          <a:bodyPr/>
          <a:lstStyle/>
          <a:p>
            <a:fld id="{2EA7AD81-D6D2-934C-9F46-BEAB7781AD35}" type="datetimeFigureOut">
              <a:rPr lang="en-US" smtClean="0"/>
              <a:t>12/31/20</a:t>
            </a:fld>
            <a:endParaRPr lang="en-US"/>
          </a:p>
        </p:txBody>
      </p:sp>
      <p:sp>
        <p:nvSpPr>
          <p:cNvPr id="6" name="Footer Placeholder 5">
            <a:extLst>
              <a:ext uri="{FF2B5EF4-FFF2-40B4-BE49-F238E27FC236}">
                <a16:creationId xmlns:a16="http://schemas.microsoft.com/office/drawing/2014/main" id="{491C31C3-E4A6-E54A-A941-E2F79EB5E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621080-6269-5342-A651-B8DBDEAC2D46}"/>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8" name="Rectangle 7">
            <a:extLst>
              <a:ext uri="{FF2B5EF4-FFF2-40B4-BE49-F238E27FC236}">
                <a16:creationId xmlns:a16="http://schemas.microsoft.com/office/drawing/2014/main" id="{823A8D71-6D06-224C-8CBC-CD79280915F4}"/>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8871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1AD5-8578-4A45-A80D-F8E5BA6C8F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6B3ABF-D572-2245-B984-25A5F2B6C5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0DB850-7DD0-8844-9786-0BB9856745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3B056D-389F-AD4C-A9FC-DB8127AC5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20A975-D277-D347-8E2E-C663DFDCDD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42AF1A-F938-1941-8461-172973119BC5}"/>
              </a:ext>
            </a:extLst>
          </p:cNvPr>
          <p:cNvSpPr>
            <a:spLocks noGrp="1"/>
          </p:cNvSpPr>
          <p:nvPr>
            <p:ph type="dt" sz="half" idx="10"/>
          </p:nvPr>
        </p:nvSpPr>
        <p:spPr/>
        <p:txBody>
          <a:bodyPr/>
          <a:lstStyle/>
          <a:p>
            <a:fld id="{2EA7AD81-D6D2-934C-9F46-BEAB7781AD35}" type="datetimeFigureOut">
              <a:rPr lang="en-US" smtClean="0"/>
              <a:t>12/31/20</a:t>
            </a:fld>
            <a:endParaRPr lang="en-US"/>
          </a:p>
        </p:txBody>
      </p:sp>
      <p:sp>
        <p:nvSpPr>
          <p:cNvPr id="8" name="Footer Placeholder 7">
            <a:extLst>
              <a:ext uri="{FF2B5EF4-FFF2-40B4-BE49-F238E27FC236}">
                <a16:creationId xmlns:a16="http://schemas.microsoft.com/office/drawing/2014/main" id="{DA88A259-02B6-914B-ADA7-152A55EB71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F65AEE-15C5-6546-B881-A3EBFBC1E043}"/>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10" name="Rectangle 9">
            <a:extLst>
              <a:ext uri="{FF2B5EF4-FFF2-40B4-BE49-F238E27FC236}">
                <a16:creationId xmlns:a16="http://schemas.microsoft.com/office/drawing/2014/main" id="{15CCB639-8468-9143-99A6-94661FCDA1A4}"/>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520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800C-4AFD-0C47-B292-FF2D118701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3F3E65-E284-2A40-821C-33EB1000EB46}"/>
              </a:ext>
            </a:extLst>
          </p:cNvPr>
          <p:cNvSpPr>
            <a:spLocks noGrp="1"/>
          </p:cNvSpPr>
          <p:nvPr>
            <p:ph type="dt" sz="half" idx="10"/>
          </p:nvPr>
        </p:nvSpPr>
        <p:spPr/>
        <p:txBody>
          <a:bodyPr/>
          <a:lstStyle/>
          <a:p>
            <a:fld id="{2EA7AD81-D6D2-934C-9F46-BEAB7781AD35}" type="datetimeFigureOut">
              <a:rPr lang="en-US" smtClean="0"/>
              <a:t>12/31/20</a:t>
            </a:fld>
            <a:endParaRPr lang="en-US"/>
          </a:p>
        </p:txBody>
      </p:sp>
      <p:sp>
        <p:nvSpPr>
          <p:cNvPr id="4" name="Footer Placeholder 3">
            <a:extLst>
              <a:ext uri="{FF2B5EF4-FFF2-40B4-BE49-F238E27FC236}">
                <a16:creationId xmlns:a16="http://schemas.microsoft.com/office/drawing/2014/main" id="{B5DA4F50-2C43-5D4B-8565-6C63F60390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62E910-A3E3-2147-AF1E-7A3F5EC0AB7A}"/>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6" name="Rectangle 5">
            <a:extLst>
              <a:ext uri="{FF2B5EF4-FFF2-40B4-BE49-F238E27FC236}">
                <a16:creationId xmlns:a16="http://schemas.microsoft.com/office/drawing/2014/main" id="{52531171-8A46-2142-8553-F2976909AF55}"/>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94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E2C72A-35EB-A449-886E-85EE0A28DC8D}"/>
              </a:ext>
            </a:extLst>
          </p:cNvPr>
          <p:cNvSpPr>
            <a:spLocks noGrp="1"/>
          </p:cNvSpPr>
          <p:nvPr>
            <p:ph type="dt" sz="half" idx="10"/>
          </p:nvPr>
        </p:nvSpPr>
        <p:spPr/>
        <p:txBody>
          <a:bodyPr/>
          <a:lstStyle/>
          <a:p>
            <a:fld id="{2EA7AD81-D6D2-934C-9F46-BEAB7781AD35}" type="datetimeFigureOut">
              <a:rPr lang="en-US" smtClean="0"/>
              <a:t>12/31/20</a:t>
            </a:fld>
            <a:endParaRPr lang="en-US"/>
          </a:p>
        </p:txBody>
      </p:sp>
      <p:sp>
        <p:nvSpPr>
          <p:cNvPr id="3" name="Footer Placeholder 2">
            <a:extLst>
              <a:ext uri="{FF2B5EF4-FFF2-40B4-BE49-F238E27FC236}">
                <a16:creationId xmlns:a16="http://schemas.microsoft.com/office/drawing/2014/main" id="{E41D93DA-79A7-9F48-A4A2-9421657507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2BF6CA-78E5-AE46-A2AD-43ECFFCC1B6C}"/>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5" name="Rectangle 4">
            <a:extLst>
              <a:ext uri="{FF2B5EF4-FFF2-40B4-BE49-F238E27FC236}">
                <a16:creationId xmlns:a16="http://schemas.microsoft.com/office/drawing/2014/main" id="{A1EF728C-C839-7E49-AE1D-82C49B32F3C6}"/>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463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2045-9F81-D846-B020-6B3E1EA07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A9DABE-BFFB-1347-A6CD-6ED5058D0C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0D202D-0BB1-C941-AE1B-291D19F9E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80C078-8C6D-2E46-9E99-9711789BAD3B}"/>
              </a:ext>
            </a:extLst>
          </p:cNvPr>
          <p:cNvSpPr>
            <a:spLocks noGrp="1"/>
          </p:cNvSpPr>
          <p:nvPr>
            <p:ph type="dt" sz="half" idx="10"/>
          </p:nvPr>
        </p:nvSpPr>
        <p:spPr/>
        <p:txBody>
          <a:bodyPr/>
          <a:lstStyle/>
          <a:p>
            <a:fld id="{2EA7AD81-D6D2-934C-9F46-BEAB7781AD35}" type="datetimeFigureOut">
              <a:rPr lang="en-US" smtClean="0"/>
              <a:t>12/31/20</a:t>
            </a:fld>
            <a:endParaRPr lang="en-US"/>
          </a:p>
        </p:txBody>
      </p:sp>
      <p:sp>
        <p:nvSpPr>
          <p:cNvPr id="6" name="Footer Placeholder 5">
            <a:extLst>
              <a:ext uri="{FF2B5EF4-FFF2-40B4-BE49-F238E27FC236}">
                <a16:creationId xmlns:a16="http://schemas.microsoft.com/office/drawing/2014/main" id="{C5300117-31E5-D740-978F-F52AC94E6B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96F9C6-E3C3-1A4F-BE28-B390C6F88B1C}"/>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8" name="Rectangle 7">
            <a:extLst>
              <a:ext uri="{FF2B5EF4-FFF2-40B4-BE49-F238E27FC236}">
                <a16:creationId xmlns:a16="http://schemas.microsoft.com/office/drawing/2014/main" id="{CB6DB404-429A-3643-8634-7B7A9B640E6C}"/>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694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4BFF9-1763-D448-94F6-4BC925DFF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8347DB-0E87-9C47-A843-B9EBE2DA7E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BF1AF97-F881-3344-BD71-A276241E2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0316C-599B-554B-BD41-6FD04C9C904B}"/>
              </a:ext>
            </a:extLst>
          </p:cNvPr>
          <p:cNvSpPr>
            <a:spLocks noGrp="1"/>
          </p:cNvSpPr>
          <p:nvPr>
            <p:ph type="dt" sz="half" idx="10"/>
          </p:nvPr>
        </p:nvSpPr>
        <p:spPr/>
        <p:txBody>
          <a:bodyPr/>
          <a:lstStyle/>
          <a:p>
            <a:fld id="{2EA7AD81-D6D2-934C-9F46-BEAB7781AD35}" type="datetimeFigureOut">
              <a:rPr lang="en-US" smtClean="0"/>
              <a:t>12/31/20</a:t>
            </a:fld>
            <a:endParaRPr lang="en-US"/>
          </a:p>
        </p:txBody>
      </p:sp>
      <p:sp>
        <p:nvSpPr>
          <p:cNvPr id="6" name="Footer Placeholder 5">
            <a:extLst>
              <a:ext uri="{FF2B5EF4-FFF2-40B4-BE49-F238E27FC236}">
                <a16:creationId xmlns:a16="http://schemas.microsoft.com/office/drawing/2014/main" id="{28898316-BED7-B140-A772-7B55CF368A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F31BD-1B89-1142-BB51-18EB7A7B831A}"/>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8" name="Rectangle 7">
            <a:extLst>
              <a:ext uri="{FF2B5EF4-FFF2-40B4-BE49-F238E27FC236}">
                <a16:creationId xmlns:a16="http://schemas.microsoft.com/office/drawing/2014/main" id="{E51876B9-E616-D648-AB34-F9CC782D9479}"/>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501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1D269-721B-834E-94D6-F1302C1D4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F8C3E4-D4F8-3D43-B86B-C47BBCECAB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8A578-13E0-1640-89B2-888C0F1F95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7AD81-D6D2-934C-9F46-BEAB7781AD35}" type="datetimeFigureOut">
              <a:rPr lang="en-US" smtClean="0"/>
              <a:t>12/31/20</a:t>
            </a:fld>
            <a:endParaRPr lang="en-US"/>
          </a:p>
        </p:txBody>
      </p:sp>
      <p:sp>
        <p:nvSpPr>
          <p:cNvPr id="5" name="Footer Placeholder 4">
            <a:extLst>
              <a:ext uri="{FF2B5EF4-FFF2-40B4-BE49-F238E27FC236}">
                <a16:creationId xmlns:a16="http://schemas.microsoft.com/office/drawing/2014/main" id="{73897985-651C-1D43-A26E-0323DA6B95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6E8DC2-4E85-834A-B71B-04B088D970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7334EEE3-E5C4-7146-9697-E5CE80025060}"/>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867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www.nytimes.com/2013/10/06/business/financial-literacy-beyond-the-classroom.html?_r=1&amp;" TargetMode="External"/><Relationship Id="rId4" Type="http://schemas.openxmlformats.org/officeDocument/2006/relationships/hyperlink" Target="https://the-long-view.simplecast.com/episodes/john-lync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93/jcr/ucaa060"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doi.org/10.1093/jcr/ucz052" TargetMode="External"/><Relationship Id="rId4" Type="http://schemas.openxmlformats.org/officeDocument/2006/relationships/hyperlink" Target="https://doi.org/10.1093/jcr/ucy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E32DE0-8CC6-8C43-A35B-C2B59B314CCB}"/>
              </a:ext>
            </a:extLst>
          </p:cNvPr>
          <p:cNvCxnSpPr/>
          <p:nvPr/>
        </p:nvCxnSpPr>
        <p:spPr>
          <a:xfrm>
            <a:off x="6096000" y="631370"/>
            <a:ext cx="0" cy="311331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C9B763EA-1401-374B-BD12-ECE564BF7B7D}"/>
              </a:ext>
            </a:extLst>
          </p:cNvPr>
          <p:cNvSpPr txBox="1">
            <a:spLocks/>
          </p:cNvSpPr>
          <p:nvPr/>
        </p:nvSpPr>
        <p:spPr>
          <a:xfrm>
            <a:off x="6279696" y="751113"/>
            <a:ext cx="5521431" cy="280851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j-ea"/>
                <a:cs typeface="Arial" panose="020B0604020202020204" pitchFamily="34" charset="0"/>
              </a:rPr>
              <a:t>Issues &amp; Insights</a:t>
            </a:r>
            <a:b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Teaching Series</a:t>
            </a:r>
            <a:endPar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23" name="Picture 22" descr="A picture containing drawing&#10;&#10;Description automatically generated">
            <a:extLst>
              <a:ext uri="{FF2B5EF4-FFF2-40B4-BE49-F238E27FC236}">
                <a16:creationId xmlns:a16="http://schemas.microsoft.com/office/drawing/2014/main" id="{65413155-8748-F549-B648-C90F099B61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76" t="2690" r="859" b="1"/>
          <a:stretch/>
        </p:blipFill>
        <p:spPr>
          <a:xfrm>
            <a:off x="3051909" y="751112"/>
            <a:ext cx="2708030" cy="935339"/>
          </a:xfrm>
          <a:prstGeom prst="rect">
            <a:avLst/>
          </a:prstGeom>
        </p:spPr>
      </p:pic>
      <p:sp>
        <p:nvSpPr>
          <p:cNvPr id="3" name="TextBox 2">
            <a:extLst>
              <a:ext uri="{FF2B5EF4-FFF2-40B4-BE49-F238E27FC236}">
                <a16:creationId xmlns:a16="http://schemas.microsoft.com/office/drawing/2014/main" id="{733A458E-748F-E544-8DC3-D2785F4B5D22}"/>
              </a:ext>
            </a:extLst>
          </p:cNvPr>
          <p:cNvSpPr txBox="1"/>
          <p:nvPr/>
        </p:nvSpPr>
        <p:spPr>
          <a:xfrm>
            <a:off x="1998492" y="4011433"/>
            <a:ext cx="7522893"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panose="020F0502020204030204"/>
              </a:rPr>
              <a:t>Consumers’ Financial Well-Being &amp;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panose="020F0502020204030204"/>
              </a:rPr>
              <a:t>Overall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Life Satisfaction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libri" panose="020F0502020204030204"/>
              </a:rPr>
              <a:t>Richard </a:t>
            </a:r>
            <a:r>
              <a:rPr lang="en-US" sz="2000" dirty="0" err="1">
                <a:solidFill>
                  <a:prstClr val="black"/>
                </a:solidFill>
                <a:latin typeface="Calibri" panose="020F0502020204030204"/>
              </a:rPr>
              <a:t>Netemeyer</a:t>
            </a:r>
            <a:r>
              <a:rPr lang="en-US" sz="2000" dirty="0">
                <a:solidFill>
                  <a:prstClr val="black"/>
                </a:solidFill>
                <a:latin typeface="Calibri" panose="020F0502020204030204"/>
              </a:rPr>
              <a:t>, Dee </a:t>
            </a:r>
            <a:r>
              <a:rPr lang="en-US" sz="2000" dirty="0" err="1">
                <a:solidFill>
                  <a:prstClr val="black"/>
                </a:solidFill>
                <a:latin typeface="Calibri" panose="020F0502020204030204"/>
              </a:rPr>
              <a:t>Warmath</a:t>
            </a:r>
            <a:r>
              <a:rPr lang="en-US" sz="2000" dirty="0">
                <a:solidFill>
                  <a:prstClr val="black"/>
                </a:solidFill>
                <a:latin typeface="Calibri" panose="020F0502020204030204"/>
              </a:rPr>
              <a:t>, Daniel Fernandes, &amp; John Lynch</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61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32" name="TextBox 31">
            <a:extLst>
              <a:ext uri="{FF2B5EF4-FFF2-40B4-BE49-F238E27FC236}">
                <a16:creationId xmlns:a16="http://schemas.microsoft.com/office/drawing/2014/main" id="{E537D0C5-30FA-7F45-A086-8D3BF14236B5}"/>
              </a:ext>
            </a:extLst>
          </p:cNvPr>
          <p:cNvSpPr txBox="1"/>
          <p:nvPr/>
        </p:nvSpPr>
        <p:spPr>
          <a:xfrm>
            <a:off x="1013791" y="1506489"/>
            <a:ext cx="10038521"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solidFill>
                  <a:prstClr val="black"/>
                </a:solidFill>
                <a:latin typeface="Arial" panose="020B0604020202020204" pitchFamily="34" charset="0"/>
                <a:cs typeface="Arial" panose="020B0604020202020204" pitchFamily="34" charset="0"/>
              </a:rPr>
              <a:t>How does financial well-being affect consumers’ overall life satisfaction? </a:t>
            </a:r>
            <a:endParaRPr kumimoji="0" lang="en-US" sz="5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17AF441F-0FE6-B943-A8F6-05A2DBF3DEF9}"/>
              </a:ext>
            </a:extLst>
          </p:cNvPr>
          <p:cNvSpPr txBox="1"/>
          <p:nvPr/>
        </p:nvSpPr>
        <p:spPr>
          <a:xfrm>
            <a:off x="382772" y="4550736"/>
            <a:ext cx="1013592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Required preparation: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“Rethinking Financial Education” on The Long View Podcast</a:t>
            </a:r>
          </a:p>
          <a:p>
            <a:pPr lvl="0">
              <a:defRPr/>
            </a:pPr>
            <a:r>
              <a:rPr lang="en-US" b="1" dirty="0">
                <a:solidFill>
                  <a:prstClr val="black"/>
                </a:solidFill>
                <a:hlinkClick r:id="rId4"/>
              </a:rPr>
              <a:t>https://the-long-view.simplecast.com/episodes/john-lynch</a:t>
            </a:r>
            <a:endParaRPr lang="en-US" b="1" dirty="0">
              <a:solidFill>
                <a:prstClr val="black"/>
              </a:solidFill>
            </a:endParaRPr>
          </a:p>
          <a:p>
            <a:pPr lvl="0">
              <a:defRPr/>
            </a:pPr>
            <a:endParaRPr lang="en-US" b="1" dirty="0">
              <a:solidFill>
                <a:prstClr val="black"/>
              </a:solidFill>
            </a:endParaRPr>
          </a:p>
          <a:p>
            <a:pPr lvl="0">
              <a:defRPr/>
            </a:pPr>
            <a:r>
              <a:rPr lang="en-US" b="1" dirty="0">
                <a:solidFill>
                  <a:prstClr val="black"/>
                </a:solidFill>
              </a:rPr>
              <a:t>“Financial Literacy, Beyond the Classroom</a:t>
            </a:r>
            <a:r>
              <a:rPr lang="en-US" b="1" dirty="0">
                <a:solidFill>
                  <a:prstClr val="black"/>
                </a:solidFill>
                <a:hlinkClick r:id="rId5"/>
              </a:rPr>
              <a:t>”</a:t>
            </a:r>
            <a:r>
              <a:rPr lang="en-US" b="1" dirty="0">
                <a:solidFill>
                  <a:prstClr val="black"/>
                </a:solidFill>
              </a:rPr>
              <a:t> by Richard Thaler</a:t>
            </a:r>
          </a:p>
          <a:p>
            <a:pPr lvl="0">
              <a:defRPr/>
            </a:pPr>
            <a:r>
              <a:rPr lang="en-US" b="1" dirty="0">
                <a:solidFill>
                  <a:prstClr val="black"/>
                </a:solidFill>
                <a:hlinkClick r:id="rId5"/>
              </a:rPr>
              <a:t>https://www.nytimes.com/2013/10/06/business/financial-literacy-beyond-the-classroom.html?_r=1&amp;</a:t>
            </a:r>
            <a:r>
              <a:rPr lang="en-US" b="1" dirty="0">
                <a:solidFill>
                  <a:prstClr val="black"/>
                </a:solidFill>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2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Consumers Have Financial Problems</a:t>
            </a:r>
          </a:p>
        </p:txBody>
      </p:sp>
      <p:sp>
        <p:nvSpPr>
          <p:cNvPr id="14" name="Content Placeholder 2">
            <a:extLst>
              <a:ext uri="{FF2B5EF4-FFF2-40B4-BE49-F238E27FC236}">
                <a16:creationId xmlns:a16="http://schemas.microsoft.com/office/drawing/2014/main" id="{62BCB0F8-6B06-4B73-86C4-C17A45B0F354}"/>
              </a:ext>
            </a:extLst>
          </p:cNvPr>
          <p:cNvSpPr>
            <a:spLocks noGrp="1"/>
          </p:cNvSpPr>
          <p:nvPr>
            <p:ph idx="1"/>
          </p:nvPr>
        </p:nvSpPr>
        <p:spPr>
          <a:xfrm>
            <a:off x="1690577" y="1892594"/>
            <a:ext cx="8431513" cy="4153363"/>
          </a:xfrm>
        </p:spPr>
        <p:txBody>
          <a:bodyPr>
            <a:normAutofit/>
          </a:bodyPr>
          <a:lstStyle/>
          <a:p>
            <a:r>
              <a:rPr lang="en-US" sz="2400" dirty="0"/>
              <a:t>52% of Americans rate their financial situation as either “poor” or “fair” (Gallup 2014)</a:t>
            </a:r>
          </a:p>
          <a:p>
            <a:r>
              <a:rPr lang="en-US" sz="2400" dirty="0"/>
              <a:t>One in three Americans contacted by creditor or debt collector in past year (CFPB 2017)</a:t>
            </a:r>
          </a:p>
          <a:p>
            <a:r>
              <a:rPr lang="en-US" sz="2400" dirty="0"/>
              <a:t>55% of American households can replace less than one month of income through savings (Pew Research Center 2015)</a:t>
            </a:r>
          </a:p>
          <a:p>
            <a:r>
              <a:rPr lang="en-US" sz="2400" dirty="0"/>
              <a:t>401(k) retirement plan balances discouragingly low: a mean of $92,148 and a median of $22,217 in 2018 Vanguard data (</a:t>
            </a:r>
            <a:r>
              <a:rPr lang="en-US" sz="2400" dirty="0" err="1"/>
              <a:t>Munnell</a:t>
            </a:r>
            <a:r>
              <a:rPr lang="en-US" sz="2400" dirty="0"/>
              <a:t> 2019). </a:t>
            </a:r>
          </a:p>
          <a:p>
            <a:endParaRPr lang="en-US" sz="2400" dirty="0"/>
          </a:p>
        </p:txBody>
      </p:sp>
      <p:pic>
        <p:nvPicPr>
          <p:cNvPr id="4" name="Picture 3" descr="Two people looking at a computer&#10;&#10;Description automatically generated with medium confidence">
            <a:extLst>
              <a:ext uri="{FF2B5EF4-FFF2-40B4-BE49-F238E27FC236}">
                <a16:creationId xmlns:a16="http://schemas.microsoft.com/office/drawing/2014/main" id="{6640B00C-DFE9-5743-8C97-C8E9C3E170D8}"/>
              </a:ext>
            </a:extLst>
          </p:cNvPr>
          <p:cNvPicPr>
            <a:picLocks noChangeAspect="1"/>
          </p:cNvPicPr>
          <p:nvPr/>
        </p:nvPicPr>
        <p:blipFill rotWithShape="1">
          <a:blip r:embed="rId3">
            <a:extLst>
              <a:ext uri="{28A0092B-C50C-407E-A947-70E740481C1C}">
                <a14:useLocalDpi xmlns:a14="http://schemas.microsoft.com/office/drawing/2010/main" val="0"/>
              </a:ext>
            </a:extLst>
          </a:blip>
          <a:srcRect b="15746"/>
          <a:stretch/>
        </p:blipFill>
        <p:spPr>
          <a:xfrm>
            <a:off x="9223533" y="259453"/>
            <a:ext cx="2544889" cy="1431235"/>
          </a:xfrm>
          <a:prstGeom prst="rect">
            <a:avLst/>
          </a:prstGeom>
        </p:spPr>
      </p:pic>
    </p:spTree>
    <p:extLst>
      <p:ext uri="{BB962C8B-B14F-4D97-AF65-F5344CB8AC3E}">
        <p14:creationId xmlns:p14="http://schemas.microsoft.com/office/powerpoint/2010/main" val="1457543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8C60-C37B-6942-B182-EDB3C3E3D4F9}"/>
              </a:ext>
            </a:extLst>
          </p:cNvPr>
          <p:cNvSpPr>
            <a:spLocks noGrp="1"/>
          </p:cNvSpPr>
          <p:nvPr>
            <p:ph type="title"/>
          </p:nvPr>
        </p:nvSpPr>
        <p:spPr/>
        <p:txBody>
          <a:bodyPr/>
          <a:lstStyle/>
          <a:p>
            <a:r>
              <a:rPr lang="en-US" dirty="0"/>
              <a:t>Solution to those problems?</a:t>
            </a:r>
          </a:p>
        </p:txBody>
      </p:sp>
      <p:sp>
        <p:nvSpPr>
          <p:cNvPr id="3" name="Content Placeholder 2">
            <a:extLst>
              <a:ext uri="{FF2B5EF4-FFF2-40B4-BE49-F238E27FC236}">
                <a16:creationId xmlns:a16="http://schemas.microsoft.com/office/drawing/2014/main" id="{892D3557-3CF6-7D49-9BA4-960B86166B1D}"/>
              </a:ext>
            </a:extLst>
          </p:cNvPr>
          <p:cNvSpPr>
            <a:spLocks noGrp="1"/>
          </p:cNvSpPr>
          <p:nvPr>
            <p:ph idx="1"/>
          </p:nvPr>
        </p:nvSpPr>
        <p:spPr/>
        <p:txBody>
          <a:bodyPr>
            <a:normAutofit/>
          </a:bodyPr>
          <a:lstStyle/>
          <a:p>
            <a:r>
              <a:rPr lang="en-US" dirty="0"/>
              <a:t>Deteriorating state of these financial behaviors has led to calls for more financial education to improve behavior via financial literacy</a:t>
            </a:r>
          </a:p>
          <a:p>
            <a:r>
              <a:rPr lang="en-US" dirty="0"/>
              <a:t>But…meta-analyses show very small effects of financial education on behavior unless education is soon before measured behavior (Fernandes, Lynch, &amp; </a:t>
            </a:r>
            <a:r>
              <a:rPr lang="en-US" dirty="0" err="1"/>
              <a:t>Netemeyer</a:t>
            </a:r>
            <a:r>
              <a:rPr lang="en-US" dirty="0"/>
              <a:t> 2014)</a:t>
            </a:r>
          </a:p>
          <a:p>
            <a:r>
              <a:rPr lang="en-US" dirty="0"/>
              <a:t>Is change in financial behavior the wrong objective?</a:t>
            </a:r>
          </a:p>
          <a:p>
            <a:pPr lvl="1"/>
            <a:r>
              <a:rPr lang="en-US" dirty="0"/>
              <a:t>The same behavior can be good for one consumer and bad for another</a:t>
            </a:r>
          </a:p>
          <a:p>
            <a:r>
              <a:rPr lang="en-US" dirty="0"/>
              <a:t>Consumer Financial Protection Bureau concludes that the goal of financial education should be to change“ financial well-being”, not specific behaviors</a:t>
            </a:r>
          </a:p>
          <a:p>
            <a:endParaRPr lang="en-US" dirty="0"/>
          </a:p>
        </p:txBody>
      </p:sp>
    </p:spTree>
    <p:extLst>
      <p:ext uri="{BB962C8B-B14F-4D97-AF65-F5344CB8AC3E}">
        <p14:creationId xmlns:p14="http://schemas.microsoft.com/office/powerpoint/2010/main" val="2230599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66" y="240091"/>
            <a:ext cx="10515600" cy="1325563"/>
          </a:xfrm>
        </p:spPr>
        <p:txBody>
          <a:bodyPr>
            <a:normAutofit/>
          </a:bodyPr>
          <a:lstStyle/>
          <a:p>
            <a:r>
              <a:rPr lang="en-US" dirty="0"/>
              <a:t>How Does Financial Well Being Influence Overall Subjective Well-Being</a:t>
            </a:r>
          </a:p>
        </p:txBody>
      </p:sp>
      <p:sp>
        <p:nvSpPr>
          <p:cNvPr id="8" name="Oval 7">
            <a:extLst>
              <a:ext uri="{FF2B5EF4-FFF2-40B4-BE49-F238E27FC236}">
                <a16:creationId xmlns:a16="http://schemas.microsoft.com/office/drawing/2014/main" id="{9616AB29-EC97-432C-9E72-06498C3992CF}"/>
              </a:ext>
            </a:extLst>
          </p:cNvPr>
          <p:cNvSpPr/>
          <p:nvPr/>
        </p:nvSpPr>
        <p:spPr>
          <a:xfrm>
            <a:off x="4814411" y="1620803"/>
            <a:ext cx="1810338" cy="75408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Financial*</a:t>
            </a:r>
          </a:p>
        </p:txBody>
      </p:sp>
      <p:sp>
        <p:nvSpPr>
          <p:cNvPr id="9" name="Oval 8">
            <a:extLst>
              <a:ext uri="{FF2B5EF4-FFF2-40B4-BE49-F238E27FC236}">
                <a16:creationId xmlns:a16="http://schemas.microsoft.com/office/drawing/2014/main" id="{29D873F3-6AA4-43C0-924B-7E65D0039430}"/>
              </a:ext>
            </a:extLst>
          </p:cNvPr>
          <p:cNvSpPr/>
          <p:nvPr/>
        </p:nvSpPr>
        <p:spPr>
          <a:xfrm>
            <a:off x="8093388" y="3131504"/>
            <a:ext cx="1810338" cy="75408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Well-Being</a:t>
            </a:r>
          </a:p>
        </p:txBody>
      </p:sp>
      <p:cxnSp>
        <p:nvCxnSpPr>
          <p:cNvPr id="11" name="Straight Arrow Connector 10">
            <a:extLst>
              <a:ext uri="{FF2B5EF4-FFF2-40B4-BE49-F238E27FC236}">
                <a16:creationId xmlns:a16="http://schemas.microsoft.com/office/drawing/2014/main" id="{AADD59CE-1B30-4E44-B25B-DAD9863C6E6E}"/>
              </a:ext>
            </a:extLst>
          </p:cNvPr>
          <p:cNvCxnSpPr>
            <a:stCxn id="8" idx="6"/>
            <a:endCxn id="9" idx="2"/>
          </p:cNvCxnSpPr>
          <p:nvPr/>
        </p:nvCxnSpPr>
        <p:spPr>
          <a:xfrm>
            <a:off x="6624750" y="1997846"/>
            <a:ext cx="1468639" cy="1510701"/>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D42F8B8-1304-466D-AFC2-DB8FE043FAE9}"/>
              </a:ext>
            </a:extLst>
          </p:cNvPr>
          <p:cNvSpPr/>
          <p:nvPr/>
        </p:nvSpPr>
        <p:spPr>
          <a:xfrm>
            <a:off x="4814411" y="2672040"/>
            <a:ext cx="1810338" cy="75408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Relationship</a:t>
            </a:r>
          </a:p>
        </p:txBody>
      </p:sp>
      <p:sp>
        <p:nvSpPr>
          <p:cNvPr id="13" name="Oval 12">
            <a:extLst>
              <a:ext uri="{FF2B5EF4-FFF2-40B4-BE49-F238E27FC236}">
                <a16:creationId xmlns:a16="http://schemas.microsoft.com/office/drawing/2014/main" id="{2CEEAC1E-BBDC-4B41-BCBE-E171C0E3E349}"/>
              </a:ext>
            </a:extLst>
          </p:cNvPr>
          <p:cNvSpPr/>
          <p:nvPr/>
        </p:nvSpPr>
        <p:spPr>
          <a:xfrm>
            <a:off x="4814411" y="3723277"/>
            <a:ext cx="1810338" cy="75408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Health</a:t>
            </a:r>
          </a:p>
        </p:txBody>
      </p:sp>
      <p:sp>
        <p:nvSpPr>
          <p:cNvPr id="14" name="Oval 13">
            <a:extLst>
              <a:ext uri="{FF2B5EF4-FFF2-40B4-BE49-F238E27FC236}">
                <a16:creationId xmlns:a16="http://schemas.microsoft.com/office/drawing/2014/main" id="{72EE479E-10D2-49AE-A68B-41DCE308B787}"/>
              </a:ext>
            </a:extLst>
          </p:cNvPr>
          <p:cNvSpPr/>
          <p:nvPr/>
        </p:nvSpPr>
        <p:spPr>
          <a:xfrm>
            <a:off x="4814411" y="4776688"/>
            <a:ext cx="1810338" cy="75408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Job</a:t>
            </a:r>
          </a:p>
        </p:txBody>
      </p:sp>
      <p:cxnSp>
        <p:nvCxnSpPr>
          <p:cNvPr id="15" name="Straight Arrow Connector 14">
            <a:extLst>
              <a:ext uri="{FF2B5EF4-FFF2-40B4-BE49-F238E27FC236}">
                <a16:creationId xmlns:a16="http://schemas.microsoft.com/office/drawing/2014/main" id="{07FBD194-37C3-4320-A7FE-E80A4538F7FA}"/>
              </a:ext>
            </a:extLst>
          </p:cNvPr>
          <p:cNvCxnSpPr>
            <a:stCxn id="12" idx="6"/>
            <a:endCxn id="9" idx="2"/>
          </p:cNvCxnSpPr>
          <p:nvPr/>
        </p:nvCxnSpPr>
        <p:spPr>
          <a:xfrm>
            <a:off x="6624750" y="3049082"/>
            <a:ext cx="1468639" cy="45946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EDDA384-3B42-40CB-A87E-0D6322D3B541}"/>
              </a:ext>
            </a:extLst>
          </p:cNvPr>
          <p:cNvCxnSpPr>
            <a:stCxn id="13" idx="6"/>
            <a:endCxn id="9" idx="2"/>
          </p:cNvCxnSpPr>
          <p:nvPr/>
        </p:nvCxnSpPr>
        <p:spPr>
          <a:xfrm flipV="1">
            <a:off x="6624750" y="3508547"/>
            <a:ext cx="1468639" cy="59177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4111254-6315-4B78-A3AE-3A4F8FF72188}"/>
              </a:ext>
            </a:extLst>
          </p:cNvPr>
          <p:cNvCxnSpPr>
            <a:stCxn id="14" idx="6"/>
            <a:endCxn id="9" idx="2"/>
          </p:cNvCxnSpPr>
          <p:nvPr/>
        </p:nvCxnSpPr>
        <p:spPr>
          <a:xfrm flipV="1">
            <a:off x="6624750" y="3508546"/>
            <a:ext cx="1468639" cy="164518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4C1C3BD-B8FD-483A-92F7-EF606EFC6DC2}"/>
              </a:ext>
            </a:extLst>
          </p:cNvPr>
          <p:cNvSpPr txBox="1"/>
          <p:nvPr/>
        </p:nvSpPr>
        <p:spPr>
          <a:xfrm>
            <a:off x="6901218" y="5871660"/>
            <a:ext cx="3302758" cy="369332"/>
          </a:xfrm>
          <a:prstGeom prst="rect">
            <a:avLst/>
          </a:prstGeom>
          <a:noFill/>
        </p:spPr>
        <p:txBody>
          <a:bodyPr wrap="square" rtlCol="0">
            <a:spAutoFit/>
          </a:bodyPr>
          <a:lstStyle/>
          <a:p>
            <a:r>
              <a:rPr lang="en-US" dirty="0"/>
              <a:t>*Typically measured as Income</a:t>
            </a:r>
          </a:p>
        </p:txBody>
      </p:sp>
    </p:spTree>
    <p:extLst>
      <p:ext uri="{BB962C8B-B14F-4D97-AF65-F5344CB8AC3E}">
        <p14:creationId xmlns:p14="http://schemas.microsoft.com/office/powerpoint/2010/main" val="169846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Financial Well-Being?</a:t>
            </a:r>
          </a:p>
        </p:txBody>
      </p:sp>
      <p:sp>
        <p:nvSpPr>
          <p:cNvPr id="3" name="Content Placeholder 2"/>
          <p:cNvSpPr>
            <a:spLocks noGrp="1"/>
          </p:cNvSpPr>
          <p:nvPr>
            <p:ph idx="1"/>
          </p:nvPr>
        </p:nvSpPr>
        <p:spPr/>
        <p:txBody>
          <a:bodyPr>
            <a:normAutofit/>
          </a:bodyPr>
          <a:lstStyle/>
          <a:p>
            <a:r>
              <a:rPr lang="en-US" i="1" dirty="0"/>
              <a:t>“a state of being wherein you have control over day-to-day, month-to-month finances; have the capacity to absorb financial shock; are on track to meet your financial goals; and have the financial freedom to make the choices that allow you to enjoy life”</a:t>
            </a:r>
            <a:r>
              <a:rPr lang="en-US" dirty="0"/>
              <a:t> </a:t>
            </a:r>
            <a:r>
              <a:rPr lang="en-US" sz="1400" dirty="0"/>
              <a:t>(CFPB 2015)</a:t>
            </a:r>
            <a:endParaRPr lang="en-US" i="1" dirty="0"/>
          </a:p>
        </p:txBody>
      </p:sp>
      <p:pic>
        <p:nvPicPr>
          <p:cNvPr id="4" name="Picture 3" descr="A person and person sitting on a couch&#10;&#10;Description automatically generated with medium confidence">
            <a:extLst>
              <a:ext uri="{FF2B5EF4-FFF2-40B4-BE49-F238E27FC236}">
                <a16:creationId xmlns:a16="http://schemas.microsoft.com/office/drawing/2014/main" id="{26117527-BB19-0F46-B064-7203ABF670E0}"/>
              </a:ext>
            </a:extLst>
          </p:cNvPr>
          <p:cNvPicPr>
            <a:picLocks noChangeAspect="1"/>
          </p:cNvPicPr>
          <p:nvPr/>
        </p:nvPicPr>
        <p:blipFill rotWithShape="1">
          <a:blip r:embed="rId3">
            <a:extLst>
              <a:ext uri="{28A0092B-C50C-407E-A947-70E740481C1C}">
                <a14:useLocalDpi xmlns:a14="http://schemas.microsoft.com/office/drawing/2010/main" val="0"/>
              </a:ext>
            </a:extLst>
          </a:blip>
          <a:srcRect b="19658"/>
          <a:stretch/>
        </p:blipFill>
        <p:spPr>
          <a:xfrm>
            <a:off x="636124" y="4001294"/>
            <a:ext cx="4312173" cy="2425148"/>
          </a:xfrm>
          <a:prstGeom prst="rect">
            <a:avLst/>
          </a:prstGeom>
        </p:spPr>
      </p:pic>
      <p:pic>
        <p:nvPicPr>
          <p:cNvPr id="5" name="Picture 4" descr="A family posing for a picture&#10;&#10;Description automatically generated with low confidence">
            <a:extLst>
              <a:ext uri="{FF2B5EF4-FFF2-40B4-BE49-F238E27FC236}">
                <a16:creationId xmlns:a16="http://schemas.microsoft.com/office/drawing/2014/main" id="{2ACBD837-CF87-B341-B652-2708A0930CC7}"/>
              </a:ext>
            </a:extLst>
          </p:cNvPr>
          <p:cNvPicPr>
            <a:picLocks noChangeAspect="1"/>
          </p:cNvPicPr>
          <p:nvPr/>
        </p:nvPicPr>
        <p:blipFill rotWithShape="1">
          <a:blip r:embed="rId4">
            <a:extLst>
              <a:ext uri="{28A0092B-C50C-407E-A947-70E740481C1C}">
                <a14:useLocalDpi xmlns:a14="http://schemas.microsoft.com/office/drawing/2010/main" val="0"/>
              </a:ext>
            </a:extLst>
          </a:blip>
          <a:srcRect t="6685" b="9061"/>
          <a:stretch/>
        </p:blipFill>
        <p:spPr>
          <a:xfrm>
            <a:off x="7079974" y="4001294"/>
            <a:ext cx="4273826" cy="2403582"/>
          </a:xfrm>
          <a:prstGeom prst="rect">
            <a:avLst/>
          </a:prstGeom>
        </p:spPr>
      </p:pic>
    </p:spTree>
    <p:extLst>
      <p:ext uri="{BB962C8B-B14F-4D97-AF65-F5344CB8AC3E}">
        <p14:creationId xmlns:p14="http://schemas.microsoft.com/office/powerpoint/2010/main" val="113511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Paper: Two Distinct Dimensions of Financial Well-Being</a:t>
            </a:r>
          </a:p>
        </p:txBody>
      </p:sp>
      <p:sp>
        <p:nvSpPr>
          <p:cNvPr id="3" name="Content Placeholder 2"/>
          <p:cNvSpPr>
            <a:spLocks noGrp="1"/>
          </p:cNvSpPr>
          <p:nvPr>
            <p:ph idx="1"/>
          </p:nvPr>
        </p:nvSpPr>
        <p:spPr>
          <a:xfrm>
            <a:off x="4425950" y="2424222"/>
            <a:ext cx="5876290" cy="3560525"/>
          </a:xfrm>
        </p:spPr>
        <p:txBody>
          <a:bodyPr>
            <a:normAutofit/>
          </a:bodyPr>
          <a:lstStyle/>
          <a:p>
            <a:pPr marL="457200" indent="-457200">
              <a:buAutoNum type="arabicParenR"/>
            </a:pPr>
            <a:r>
              <a:rPr lang="en-US" sz="2000" b="1" dirty="0"/>
              <a:t>Current Money Management Stress</a:t>
            </a:r>
            <a:r>
              <a:rPr lang="en-US" sz="2000" dirty="0"/>
              <a:t> – feelings of being stressed/worried about one’s current financial situation, being unable to manage money effectively today to meet financial obligations and live the life one wants to live; and</a:t>
            </a:r>
          </a:p>
          <a:p>
            <a:pPr marL="457200" indent="-457200">
              <a:buAutoNum type="arabicParenR"/>
            </a:pPr>
            <a:endParaRPr lang="en-US" sz="2000" dirty="0"/>
          </a:p>
          <a:p>
            <a:pPr marL="457200" indent="-457200">
              <a:buAutoNum type="arabicParenR"/>
            </a:pPr>
            <a:r>
              <a:rPr lang="en-US" sz="2000" b="1" dirty="0"/>
              <a:t>Expected Future Financial Security</a:t>
            </a:r>
            <a:r>
              <a:rPr lang="en-US" sz="2000" dirty="0"/>
              <a:t> – encompassing perceptions of having a financially secure future and meeting future financial goals.</a:t>
            </a:r>
            <a:endParaRPr lang="en-US" sz="2000" b="1" dirty="0"/>
          </a:p>
        </p:txBody>
      </p:sp>
      <p:pic>
        <p:nvPicPr>
          <p:cNvPr id="4" name="Picture 3">
            <a:extLst>
              <a:ext uri="{FF2B5EF4-FFF2-40B4-BE49-F238E27FC236}">
                <a16:creationId xmlns:a16="http://schemas.microsoft.com/office/drawing/2014/main" id="{D182BC64-0221-4B42-A2B1-F991906CCC37}"/>
              </a:ext>
            </a:extLst>
          </p:cNvPr>
          <p:cNvPicPr>
            <a:picLocks noChangeAspect="1"/>
          </p:cNvPicPr>
          <p:nvPr/>
        </p:nvPicPr>
        <p:blipFill rotWithShape="1">
          <a:blip r:embed="rId3">
            <a:extLst>
              <a:ext uri="{28A0092B-C50C-407E-A947-70E740481C1C}">
                <a14:useLocalDpi xmlns:a14="http://schemas.microsoft.com/office/drawing/2010/main" val="0"/>
              </a:ext>
            </a:extLst>
          </a:blip>
          <a:srcRect l="27987" r="-1" b="-1"/>
          <a:stretch/>
        </p:blipFill>
        <p:spPr>
          <a:xfrm>
            <a:off x="0" y="2424222"/>
            <a:ext cx="4382864" cy="2464904"/>
          </a:xfrm>
          <a:prstGeom prst="rect">
            <a:avLst/>
          </a:prstGeom>
        </p:spPr>
      </p:pic>
    </p:spTree>
    <p:extLst>
      <p:ext uri="{BB962C8B-B14F-4D97-AF65-F5344CB8AC3E}">
        <p14:creationId xmlns:p14="http://schemas.microsoft.com/office/powerpoint/2010/main" val="272368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799694" y="513123"/>
            <a:ext cx="2374830" cy="1036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Current Money Management</a:t>
            </a:r>
          </a:p>
          <a:p>
            <a:pPr algn="ctr"/>
            <a:r>
              <a:rPr lang="en-US" sz="1600" dirty="0"/>
              <a:t>Stress</a:t>
            </a:r>
          </a:p>
        </p:txBody>
      </p:sp>
      <p:sp>
        <p:nvSpPr>
          <p:cNvPr id="10" name="Oval 9"/>
          <p:cNvSpPr/>
          <p:nvPr/>
        </p:nvSpPr>
        <p:spPr>
          <a:xfrm>
            <a:off x="4799695" y="1638985"/>
            <a:ext cx="2374829" cy="1036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Expected Future Financial Security</a:t>
            </a:r>
          </a:p>
        </p:txBody>
      </p:sp>
      <p:sp>
        <p:nvSpPr>
          <p:cNvPr id="11" name="Oval 10"/>
          <p:cNvSpPr/>
          <p:nvPr/>
        </p:nvSpPr>
        <p:spPr>
          <a:xfrm>
            <a:off x="9437077" y="2588526"/>
            <a:ext cx="1992922" cy="139139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Overall </a:t>
            </a:r>
          </a:p>
          <a:p>
            <a:pPr algn="ctr"/>
            <a:r>
              <a:rPr lang="en-US" dirty="0"/>
              <a:t>Well-Being</a:t>
            </a:r>
          </a:p>
        </p:txBody>
      </p:sp>
      <p:cxnSp>
        <p:nvCxnSpPr>
          <p:cNvPr id="24" name="Straight Arrow Connector 23"/>
          <p:cNvCxnSpPr>
            <a:cxnSpLocks/>
            <a:stCxn id="10" idx="6"/>
          </p:cNvCxnSpPr>
          <p:nvPr/>
        </p:nvCxnSpPr>
        <p:spPr>
          <a:xfrm>
            <a:off x="7174524" y="2157122"/>
            <a:ext cx="2262553" cy="1123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094074" y="163552"/>
            <a:ext cx="6898941" cy="400110"/>
          </a:xfrm>
          <a:prstGeom prst="rect">
            <a:avLst/>
          </a:prstGeom>
          <a:noFill/>
        </p:spPr>
        <p:txBody>
          <a:bodyPr wrap="square" rtlCol="0">
            <a:spAutoFit/>
          </a:bodyPr>
          <a:lstStyle/>
          <a:p>
            <a:r>
              <a:rPr lang="en-US" sz="2000" b="1" dirty="0"/>
              <a:t>Perceived Financial Well-Being Affects Overall Well-Being</a:t>
            </a:r>
          </a:p>
        </p:txBody>
      </p:sp>
      <p:cxnSp>
        <p:nvCxnSpPr>
          <p:cNvPr id="44" name="Straight Arrow Connector 43"/>
          <p:cNvCxnSpPr>
            <a:cxnSpLocks/>
            <a:stCxn id="9" idx="6"/>
          </p:cNvCxnSpPr>
          <p:nvPr/>
        </p:nvCxnSpPr>
        <p:spPr>
          <a:xfrm>
            <a:off x="7174524" y="1031260"/>
            <a:ext cx="2374829" cy="2002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53582BF5-DE14-4208-9173-86FDB4C08B89}"/>
              </a:ext>
            </a:extLst>
          </p:cNvPr>
          <p:cNvSpPr/>
          <p:nvPr/>
        </p:nvSpPr>
        <p:spPr>
          <a:xfrm>
            <a:off x="4799695" y="2855121"/>
            <a:ext cx="2374829" cy="981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Physical Health</a:t>
            </a:r>
          </a:p>
        </p:txBody>
      </p:sp>
      <p:sp>
        <p:nvSpPr>
          <p:cNvPr id="37" name="Oval 36">
            <a:extLst>
              <a:ext uri="{FF2B5EF4-FFF2-40B4-BE49-F238E27FC236}">
                <a16:creationId xmlns:a16="http://schemas.microsoft.com/office/drawing/2014/main" id="{C39757F2-09BA-4416-8871-8D62100B105D}"/>
              </a:ext>
            </a:extLst>
          </p:cNvPr>
          <p:cNvSpPr/>
          <p:nvPr/>
        </p:nvSpPr>
        <p:spPr>
          <a:xfrm>
            <a:off x="4799695" y="3979918"/>
            <a:ext cx="2374830" cy="1123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Job Satisfaction</a:t>
            </a:r>
          </a:p>
        </p:txBody>
      </p:sp>
      <p:sp>
        <p:nvSpPr>
          <p:cNvPr id="41" name="Oval 40">
            <a:extLst>
              <a:ext uri="{FF2B5EF4-FFF2-40B4-BE49-F238E27FC236}">
                <a16:creationId xmlns:a16="http://schemas.microsoft.com/office/drawing/2014/main" id="{F46EA142-F76A-4149-AFC4-A24E67924A3F}"/>
              </a:ext>
            </a:extLst>
          </p:cNvPr>
          <p:cNvSpPr/>
          <p:nvPr/>
        </p:nvSpPr>
        <p:spPr>
          <a:xfrm>
            <a:off x="4799693" y="5446546"/>
            <a:ext cx="2374829" cy="1123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Satisfaction with Relationships</a:t>
            </a:r>
          </a:p>
        </p:txBody>
      </p:sp>
      <p:cxnSp>
        <p:nvCxnSpPr>
          <p:cNvPr id="47" name="Straight Arrow Connector 46">
            <a:extLst>
              <a:ext uri="{FF2B5EF4-FFF2-40B4-BE49-F238E27FC236}">
                <a16:creationId xmlns:a16="http://schemas.microsoft.com/office/drawing/2014/main" id="{1F4C3054-AA47-4820-9DBD-1C810858E67D}"/>
              </a:ext>
            </a:extLst>
          </p:cNvPr>
          <p:cNvCxnSpPr>
            <a:cxnSpLocks/>
            <a:stCxn id="35" idx="6"/>
          </p:cNvCxnSpPr>
          <p:nvPr/>
        </p:nvCxnSpPr>
        <p:spPr>
          <a:xfrm>
            <a:off x="7174524" y="3345636"/>
            <a:ext cx="2262552" cy="65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E67A5C5-A237-4007-878E-8A237433577B}"/>
              </a:ext>
            </a:extLst>
          </p:cNvPr>
          <p:cNvCxnSpPr>
            <a:cxnSpLocks/>
          </p:cNvCxnSpPr>
          <p:nvPr/>
        </p:nvCxnSpPr>
        <p:spPr>
          <a:xfrm flipV="1">
            <a:off x="7174522" y="3576943"/>
            <a:ext cx="2374828" cy="956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88A820A-AB19-4791-B92B-F6F5F41E93F3}"/>
              </a:ext>
            </a:extLst>
          </p:cNvPr>
          <p:cNvCxnSpPr>
            <a:cxnSpLocks/>
          </p:cNvCxnSpPr>
          <p:nvPr/>
        </p:nvCxnSpPr>
        <p:spPr>
          <a:xfrm flipV="1">
            <a:off x="7174521" y="3712463"/>
            <a:ext cx="2509223" cy="2149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AF149BBD-9B44-4F2B-AF0C-67D1F81391E8}"/>
              </a:ext>
            </a:extLst>
          </p:cNvPr>
          <p:cNvSpPr/>
          <p:nvPr/>
        </p:nvSpPr>
        <p:spPr>
          <a:xfrm>
            <a:off x="377072" y="707009"/>
            <a:ext cx="3806256" cy="600719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Key Findings</a:t>
            </a:r>
          </a:p>
          <a:p>
            <a:pPr marL="342900" indent="-342900">
              <a:buAutoNum type="arabicParenR"/>
            </a:pPr>
            <a:r>
              <a:rPr lang="en-US" b="1" dirty="0"/>
              <a:t>Perceived financial well-being predicts overall well-being as strongly as other life domains.</a:t>
            </a:r>
          </a:p>
          <a:p>
            <a:pPr marL="342900" indent="-342900">
              <a:buAutoNum type="arabicParenR"/>
            </a:pPr>
            <a:endParaRPr lang="en-US" b="1" dirty="0"/>
          </a:p>
          <a:p>
            <a:r>
              <a:rPr lang="en-US" b="1" dirty="0"/>
              <a:t>2) CMMS Antecedents:</a:t>
            </a:r>
            <a:endParaRPr lang="en-US" dirty="0"/>
          </a:p>
          <a:p>
            <a:pPr marL="285750" indent="-285750">
              <a:buFont typeface="Arial" panose="020B0604020202020204" pitchFamily="34" charset="0"/>
              <a:buChar char="•"/>
            </a:pPr>
            <a:r>
              <a:rPr lang="en-US" sz="1600" dirty="0"/>
              <a:t>Late / Min Payments on Bills &amp; CCs</a:t>
            </a:r>
          </a:p>
          <a:p>
            <a:pPr marL="285750" indent="-285750">
              <a:buFont typeface="Arial" panose="020B0604020202020204" pitchFamily="34" charset="0"/>
              <a:buChar char="•"/>
            </a:pPr>
            <a:r>
              <a:rPr lang="en-US" sz="1600" dirty="0"/>
              <a:t>Lack of Self Control</a:t>
            </a:r>
          </a:p>
          <a:p>
            <a:pPr marL="285750" indent="-285750">
              <a:buFont typeface="Arial" panose="020B0604020202020204" pitchFamily="34" charset="0"/>
              <a:buChar char="•"/>
            </a:pPr>
            <a:r>
              <a:rPr lang="en-US" sz="1600" dirty="0"/>
              <a:t>Materialism</a:t>
            </a:r>
          </a:p>
          <a:p>
            <a:pPr marL="285750" indent="-285750">
              <a:buFont typeface="Arial" panose="020B0604020202020204" pitchFamily="34" charset="0"/>
              <a:buChar char="•"/>
            </a:pPr>
            <a:r>
              <a:rPr lang="en-US" sz="1600" dirty="0"/>
              <a:t>Financial Self-Efficacy (Sub. Knowledge)</a:t>
            </a:r>
          </a:p>
          <a:p>
            <a:endParaRPr lang="en-US" dirty="0"/>
          </a:p>
          <a:p>
            <a:r>
              <a:rPr lang="en-US" b="1" dirty="0"/>
              <a:t>3) EFFS Antecedents:</a:t>
            </a:r>
            <a:endParaRPr lang="en-US" dirty="0"/>
          </a:p>
          <a:p>
            <a:pPr marL="285750" indent="-285750">
              <a:buFont typeface="Arial" panose="020B0604020202020204" pitchFamily="34" charset="0"/>
              <a:buChar char="•"/>
            </a:pPr>
            <a:r>
              <a:rPr lang="en-US" sz="1600" dirty="0"/>
              <a:t>Engages in Positive Financial Behaviors</a:t>
            </a:r>
          </a:p>
          <a:p>
            <a:pPr marL="285750" indent="-285750">
              <a:buFont typeface="Arial" panose="020B0604020202020204" pitchFamily="34" charset="0"/>
              <a:buChar char="•"/>
            </a:pPr>
            <a:r>
              <a:rPr lang="en-US" sz="1600" dirty="0"/>
              <a:t>Willingness to Take Investment Risk</a:t>
            </a:r>
          </a:p>
          <a:p>
            <a:pPr marL="285750" indent="-285750">
              <a:buFont typeface="Arial" panose="020B0604020202020204" pitchFamily="34" charset="0"/>
              <a:buChar char="•"/>
            </a:pPr>
            <a:r>
              <a:rPr lang="en-US" sz="1600" dirty="0"/>
              <a:t>Planning for Money Long Term</a:t>
            </a:r>
          </a:p>
          <a:p>
            <a:pPr marL="285750" indent="-285750">
              <a:buFont typeface="Arial" panose="020B0604020202020204" pitchFamily="34" charset="0"/>
              <a:buChar char="•"/>
            </a:pPr>
            <a:r>
              <a:rPr lang="en-US" sz="1600" dirty="0"/>
              <a:t>Financial Self-Efficacy (Sub. Knowledge)</a:t>
            </a:r>
          </a:p>
          <a:p>
            <a:pPr marL="285750" indent="-285750">
              <a:buFont typeface="Arial" panose="020B0604020202020204" pitchFamily="34" charset="0"/>
              <a:buChar char="•"/>
            </a:pPr>
            <a:endParaRPr lang="en-US" dirty="0"/>
          </a:p>
          <a:p>
            <a:r>
              <a:rPr lang="en-US" b="1" dirty="0"/>
              <a:t>4) Moderating Effect:</a:t>
            </a:r>
          </a:p>
          <a:p>
            <a:pPr marL="285750" indent="-285750">
              <a:buFont typeface="Arial" panose="020B0604020202020204" pitchFamily="34" charset="0"/>
              <a:buChar char="•"/>
            </a:pPr>
            <a:r>
              <a:rPr lang="en-US" sz="1600" dirty="0"/>
              <a:t>Having a higher income mitigates the negative effect that current money management stress has on well-being.</a:t>
            </a:r>
          </a:p>
        </p:txBody>
      </p:sp>
      <p:sp>
        <p:nvSpPr>
          <p:cNvPr id="3" name="TextBox 2">
            <a:extLst>
              <a:ext uri="{FF2B5EF4-FFF2-40B4-BE49-F238E27FC236}">
                <a16:creationId xmlns:a16="http://schemas.microsoft.com/office/drawing/2014/main" id="{540E61C8-647B-FF4D-8DB9-283CF93A74BE}"/>
              </a:ext>
            </a:extLst>
          </p:cNvPr>
          <p:cNvSpPr txBox="1"/>
          <p:nvPr/>
        </p:nvSpPr>
        <p:spPr>
          <a:xfrm>
            <a:off x="4474722" y="487803"/>
            <a:ext cx="3229583" cy="2223551"/>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414751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14693"/>
          </a:xfrm>
          <a:prstGeom prst="rect">
            <a:avLst/>
          </a:prstGeom>
          <a:noFill/>
        </p:spPr>
        <p:txBody>
          <a:bodyPr wrap="square" rtlCol="0">
            <a:spAutoFit/>
          </a:bodyPr>
          <a:lstStyle/>
          <a:p>
            <a:pPr marL="0" marR="0" lvl="0" indent="0" algn="r" defTabSz="914400" rtl="0" eaLnBrk="1" fontAlgn="auto" latinLnBrk="0" hangingPunct="1">
              <a:lnSpc>
                <a:spcPts val="168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Teaching</a:t>
            </a:r>
          </a:p>
          <a:p>
            <a:pPr marL="0" marR="0" lvl="0" indent="0" algn="r" defTabSz="914400" rtl="0" eaLnBrk="1" fontAlgn="auto" latinLnBrk="0" hangingPunct="1">
              <a:lnSpc>
                <a:spcPts val="168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Series</a:t>
            </a:r>
          </a:p>
        </p:txBody>
      </p:sp>
      <p:sp>
        <p:nvSpPr>
          <p:cNvPr id="6" name="Rectangle 5">
            <a:extLst>
              <a:ext uri="{FF2B5EF4-FFF2-40B4-BE49-F238E27FC236}">
                <a16:creationId xmlns:a16="http://schemas.microsoft.com/office/drawing/2014/main" id="{31212D80-C3A3-AB49-8E4F-BEDE5816A199}"/>
              </a:ext>
            </a:extLst>
          </p:cNvPr>
          <p:cNvSpPr/>
          <p:nvPr/>
        </p:nvSpPr>
        <p:spPr>
          <a:xfrm>
            <a:off x="6464338" y="1866993"/>
            <a:ext cx="5114832" cy="44319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Conclusions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Financial well being has large effects on overall well-being – at least as large as other much- studied domains of relationships, jobs, and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Two distinct facets: </a:t>
            </a:r>
          </a:p>
          <a:p>
            <a:pPr marL="800100" lvl="1" indent="-342900">
              <a:buFont typeface="+mj-lt"/>
              <a:buAutoNum type="alphaLcParenR"/>
              <a:defRPr/>
            </a:pPr>
            <a:r>
              <a:rPr lang="en-US" dirty="0">
                <a:solidFill>
                  <a:prstClr val="black"/>
                </a:solidFill>
                <a:latin typeface="Calibri" panose="020F0502020204030204"/>
              </a:rPr>
              <a:t>(lack of) current money management stress</a:t>
            </a:r>
          </a:p>
          <a:p>
            <a:pPr marL="800100" lvl="1" indent="-342900">
              <a:buFont typeface="+mj-lt"/>
              <a:buAutoNum type="alphaLcParenR"/>
              <a:defRPr/>
            </a:pPr>
            <a:r>
              <a:rPr lang="en-US" dirty="0">
                <a:solidFill>
                  <a:prstClr val="black"/>
                </a:solidFill>
                <a:latin typeface="Calibri" panose="020F0502020204030204"/>
              </a:rPr>
              <a:t>Perception of future financial security </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higher income people, b) dominates overall well being; higher income buffers the effects of current money management stress on overall</a:t>
            </a:r>
            <a:endParaRPr lang="en-US" sz="24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Many employers now have financial well being programs: Our findings imply different tactics for improving overall well being for lower and higher income employees</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04D25248-E24B-5F42-B2DC-13550D50CD20}"/>
              </a:ext>
            </a:extLst>
          </p:cNvPr>
          <p:cNvCxnSpPr>
            <a:cxnSpLocks/>
          </p:cNvCxnSpPr>
          <p:nvPr/>
        </p:nvCxnSpPr>
        <p:spPr>
          <a:xfrm flipH="1">
            <a:off x="6077339" y="1652020"/>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56E969F-BB87-3444-9E5F-E9D42CBD8F0F}"/>
              </a:ext>
            </a:extLst>
          </p:cNvPr>
          <p:cNvSpPr txBox="1"/>
          <p:nvPr/>
        </p:nvSpPr>
        <p:spPr>
          <a:xfrm>
            <a:off x="9536898" y="755205"/>
            <a:ext cx="230543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Financial Well-Being &amp; Life Satisfaction</a:t>
            </a:r>
          </a:p>
        </p:txBody>
      </p:sp>
      <p:sp>
        <p:nvSpPr>
          <p:cNvPr id="23" name="TextBox 22">
            <a:extLst>
              <a:ext uri="{FF2B5EF4-FFF2-40B4-BE49-F238E27FC236}">
                <a16:creationId xmlns:a16="http://schemas.microsoft.com/office/drawing/2014/main" id="{2F83F57F-3AC5-A347-9831-834A14743AB5}"/>
              </a:ext>
            </a:extLst>
          </p:cNvPr>
          <p:cNvSpPr txBox="1"/>
          <p:nvPr/>
        </p:nvSpPr>
        <p:spPr>
          <a:xfrm>
            <a:off x="1005827" y="2159940"/>
            <a:ext cx="4806900"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 Deeper Dive: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JCR papers to explore</a:t>
            </a:r>
          </a:p>
        </p:txBody>
      </p:sp>
      <p:sp>
        <p:nvSpPr>
          <p:cNvPr id="2" name="TextBox 1">
            <a:extLst>
              <a:ext uri="{FF2B5EF4-FFF2-40B4-BE49-F238E27FC236}">
                <a16:creationId xmlns:a16="http://schemas.microsoft.com/office/drawing/2014/main" id="{C4E05396-4C0A-8D4C-A0AE-3550CA7B5B88}"/>
              </a:ext>
            </a:extLst>
          </p:cNvPr>
          <p:cNvSpPr txBox="1"/>
          <p:nvPr/>
        </p:nvSpPr>
        <p:spPr>
          <a:xfrm>
            <a:off x="310896" y="4052854"/>
            <a:ext cx="5785104" cy="2462213"/>
          </a:xfrm>
          <a:prstGeom prst="rect">
            <a:avLst/>
          </a:prstGeom>
          <a:noFill/>
        </p:spPr>
        <p:txBody>
          <a:bodyPr wrap="square" rtlCol="0">
            <a:spAutoFit/>
          </a:bodyPr>
          <a:lstStyle/>
          <a:p>
            <a:pPr marL="342900" indent="-342900">
              <a:buFont typeface="+mj-lt"/>
              <a:buAutoNum type="arabicPeriod"/>
            </a:pPr>
            <a:r>
              <a:rPr lang="en-US" sz="1400" dirty="0">
                <a:solidFill>
                  <a:srgbClr val="2A2A2A"/>
                </a:solidFill>
              </a:rPr>
              <a:t>Heather </a:t>
            </a:r>
            <a:r>
              <a:rPr lang="en-US" sz="1400" dirty="0" err="1">
                <a:solidFill>
                  <a:srgbClr val="2A2A2A"/>
                </a:solidFill>
              </a:rPr>
              <a:t>Kappes</a:t>
            </a:r>
            <a:r>
              <a:rPr lang="en-US" sz="1400" dirty="0">
                <a:solidFill>
                  <a:srgbClr val="2A2A2A"/>
                </a:solidFill>
              </a:rPr>
              <a:t>, Joe Gladstone, and Hal </a:t>
            </a:r>
            <a:r>
              <a:rPr lang="en-US" sz="1400" dirty="0" err="1">
                <a:solidFill>
                  <a:srgbClr val="2A2A2A"/>
                </a:solidFill>
              </a:rPr>
              <a:t>Herschfield</a:t>
            </a:r>
            <a:r>
              <a:rPr lang="en-US" sz="1400" dirty="0">
                <a:solidFill>
                  <a:srgbClr val="2A2A2A"/>
                </a:solidFill>
              </a:rPr>
              <a:t>, “Beliefs about Whether Spending Implies Wealth,” </a:t>
            </a:r>
            <a:r>
              <a:rPr lang="en-US" sz="1400" i="1" dirty="0">
                <a:solidFill>
                  <a:srgbClr val="2A2A2A"/>
                </a:solidFill>
              </a:rPr>
              <a:t>Journal of Consumer Research</a:t>
            </a:r>
            <a:r>
              <a:rPr lang="en-US" sz="1400" dirty="0">
                <a:solidFill>
                  <a:srgbClr val="2A2A2A"/>
                </a:solidFill>
              </a:rPr>
              <a:t>, in press 2021, </a:t>
            </a:r>
            <a:r>
              <a:rPr lang="en-US" sz="1400" dirty="0">
                <a:solidFill>
                  <a:srgbClr val="2A2A2A"/>
                </a:solidFill>
                <a:hlinkClick r:id="rId3"/>
              </a:rPr>
              <a:t>https://doi.org/10.1093/jcr/ucaa060</a:t>
            </a:r>
            <a:r>
              <a:rPr lang="en-US" sz="1400" dirty="0">
                <a:solidFill>
                  <a:srgbClr val="2A2A2A"/>
                </a:solidFill>
              </a:rPr>
              <a:t> </a:t>
            </a:r>
          </a:p>
          <a:p>
            <a:pPr marL="342900" indent="-342900">
              <a:buFont typeface="+mj-lt"/>
              <a:buAutoNum type="arabicPeriod"/>
            </a:pPr>
            <a:r>
              <a:rPr lang="en-US" sz="1400" dirty="0">
                <a:solidFill>
                  <a:srgbClr val="2A2A2A"/>
                </a:solidFill>
              </a:rPr>
              <a:t>Adrian Ward and John Lynch, “On a Need-to-Know Basis: Divergent Trajectories of Financial Expertise in Couples and Effects on Independent Search and Decision Making.” </a:t>
            </a:r>
            <a:r>
              <a:rPr lang="en-US" sz="1400" i="1" dirty="0">
                <a:solidFill>
                  <a:srgbClr val="2A2A2A"/>
                </a:solidFill>
              </a:rPr>
              <a:t>Journal of Consumer Research</a:t>
            </a:r>
            <a:r>
              <a:rPr lang="en-US" sz="1400" dirty="0">
                <a:solidFill>
                  <a:srgbClr val="2A2A2A"/>
                </a:solidFill>
              </a:rPr>
              <a:t>, 45 (5), (2019), 1013–1036. </a:t>
            </a:r>
            <a:r>
              <a:rPr lang="en-US" sz="1400" dirty="0">
                <a:solidFill>
                  <a:srgbClr val="2A2A2A"/>
                </a:solidFill>
                <a:hlinkClick r:id="rId4"/>
              </a:rPr>
              <a:t>https://doi.org/10.1093/jcr/ucy03</a:t>
            </a:r>
            <a:r>
              <a:rPr lang="en-US" sz="1400" dirty="0">
                <a:solidFill>
                  <a:srgbClr val="2A2A2A"/>
                </a:solidFill>
              </a:rPr>
              <a:t> </a:t>
            </a:r>
          </a:p>
          <a:p>
            <a:pPr marL="342900" indent="-342900">
              <a:buFont typeface="+mj-lt"/>
              <a:buAutoNum type="arabicPeriod"/>
            </a:pPr>
            <a:r>
              <a:rPr lang="en-US" sz="1400" dirty="0">
                <a:solidFill>
                  <a:srgbClr val="2A2A2A"/>
                </a:solidFill>
              </a:rPr>
              <a:t>Emily </a:t>
            </a:r>
            <a:r>
              <a:rPr lang="en-US" sz="1400" dirty="0" err="1">
                <a:solidFill>
                  <a:srgbClr val="2A2A2A"/>
                </a:solidFill>
              </a:rPr>
              <a:t>Garbinsky</a:t>
            </a:r>
            <a:r>
              <a:rPr lang="en-US" sz="1400" dirty="0">
                <a:solidFill>
                  <a:srgbClr val="2A2A2A"/>
                </a:solidFill>
              </a:rPr>
              <a:t>, Joe Gladstone, </a:t>
            </a:r>
            <a:r>
              <a:rPr lang="en-US" sz="1400" dirty="0" err="1">
                <a:solidFill>
                  <a:srgbClr val="2A2A2A"/>
                </a:solidFill>
              </a:rPr>
              <a:t>Hristina</a:t>
            </a:r>
            <a:r>
              <a:rPr lang="en-US" sz="1400" dirty="0">
                <a:solidFill>
                  <a:srgbClr val="2A2A2A"/>
                </a:solidFill>
              </a:rPr>
              <a:t> </a:t>
            </a:r>
            <a:r>
              <a:rPr lang="en-US" sz="1400" dirty="0" err="1">
                <a:solidFill>
                  <a:srgbClr val="2A2A2A"/>
                </a:solidFill>
              </a:rPr>
              <a:t>Nikolova</a:t>
            </a:r>
            <a:r>
              <a:rPr lang="en-US" sz="1400" dirty="0">
                <a:solidFill>
                  <a:srgbClr val="2A2A2A"/>
                </a:solidFill>
              </a:rPr>
              <a:t>, and Jenny Olson. "Love, Lies, and Money: Financial Infidelity in Romantic Relationships." </a:t>
            </a:r>
            <a:r>
              <a:rPr lang="en-US" sz="1400" i="1" dirty="0">
                <a:solidFill>
                  <a:srgbClr val="2A2A2A"/>
                </a:solidFill>
              </a:rPr>
              <a:t>Journal of Consumer Research,  47 (</a:t>
            </a:r>
            <a:r>
              <a:rPr lang="en-US" sz="1400" dirty="0">
                <a:solidFill>
                  <a:srgbClr val="2A2A2A"/>
                </a:solidFill>
              </a:rPr>
              <a:t>1) (2020): 1-24. </a:t>
            </a:r>
            <a:r>
              <a:rPr lang="en-US" sz="1400" dirty="0">
                <a:solidFill>
                  <a:srgbClr val="2A2A2A"/>
                </a:solidFill>
                <a:hlinkClick r:id="rId5"/>
              </a:rPr>
              <a:t>https://doi.org/10.1093/jcr/ucz052</a:t>
            </a:r>
            <a:r>
              <a:rPr lang="en-US" sz="1400" dirty="0">
                <a:solidFill>
                  <a:srgbClr val="2A2A2A"/>
                </a:solidFill>
              </a:rPr>
              <a:t> </a:t>
            </a:r>
          </a:p>
        </p:txBody>
      </p:sp>
    </p:spTree>
    <p:extLst>
      <p:ext uri="{BB962C8B-B14F-4D97-AF65-F5344CB8AC3E}">
        <p14:creationId xmlns:p14="http://schemas.microsoft.com/office/powerpoint/2010/main" val="16811654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 Meeting November 2020 final" id="{645E9ED0-CB79-B74F-819B-3BAEC79323DC}" vid="{F23AB0AD-BFFD-2842-8799-A8D9E7F945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1096</Words>
  <Application>Microsoft Macintosh PowerPoint</Application>
  <PresentationFormat>Widescreen</PresentationFormat>
  <Paragraphs>99</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1_Office Theme</vt:lpstr>
      <vt:lpstr>PowerPoint Presentation</vt:lpstr>
      <vt:lpstr>PowerPoint Presentation</vt:lpstr>
      <vt:lpstr>Consumers Have Financial Problems</vt:lpstr>
      <vt:lpstr>Solution to those problems?</vt:lpstr>
      <vt:lpstr>How Does Financial Well Being Influence Overall Subjective Well-Being</vt:lpstr>
      <vt:lpstr>What Is Financial Well-Being?</vt:lpstr>
      <vt:lpstr>This Paper: Two Distinct Dimensions of Financial Well-Being</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14</cp:revision>
  <dcterms:created xsi:type="dcterms:W3CDTF">2020-11-25T18:09:35Z</dcterms:created>
  <dcterms:modified xsi:type="dcterms:W3CDTF">2020-12-31T16:27:57Z</dcterms:modified>
</cp:coreProperties>
</file>