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76" r:id="rId2"/>
    <p:sldId id="338" r:id="rId3"/>
    <p:sldId id="377" r:id="rId4"/>
    <p:sldId id="370" r:id="rId5"/>
    <p:sldId id="412" r:id="rId6"/>
    <p:sldId id="321" r:id="rId7"/>
    <p:sldId id="4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5"/>
    <p:restoredTop sz="93792" autoAdjust="0"/>
  </p:normalViewPr>
  <p:slideViewPr>
    <p:cSldViewPr snapToGrid="0" snapToObjects="1">
      <p:cViewPr varScale="1">
        <p:scale>
          <a:sx n="54" d="100"/>
          <a:sy n="5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D8318-3186-6548-9170-32C5CFEF451A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E28CD-3EBA-994B-B0CA-0E7412A9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1FF88-D72E-284A-AAF1-92668C5E7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66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1FF88-D72E-284A-AAF1-92668C5E7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3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https://pointofsale.com/study-shows-roi-for-mobile-coupon-redemption/#:~:text=The%20widely%2Daccepted%20rates%20for,desktop%20channels%20is%20around%202.7%25.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1FF88-D72E-284A-AAF1-92668C5E7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7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8F55-D648-9649-9501-D64066509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AB760-A937-284E-B5C5-FA3A51359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602-CEAF-8142-AF7A-4DCFD91C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B4A5-95DA-C545-807F-D2EE7CF8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4677-C2A5-9247-A401-E6037432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E7402-AA66-1C4A-BE47-1B51337796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6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3228-179E-AD47-8836-8268DB53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0047-1B11-8C48-B0DB-08397759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9EB9-C6DE-E649-910F-C35A5EBD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2A4E-2B0D-A84B-846E-E22ED8A9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04A8-6236-0842-A993-C73D1C4B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43E7B-D106-554E-9B46-9C0AE6E26F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E9638-2BC6-1F48-92B0-B4565DF0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65D85-F73E-4442-81A3-B1B2F0EF4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F7CA4-555F-2548-863E-8A291B1D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DAE2-BE9C-9844-BA9B-5ADCD3F6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8401-EB31-AA4D-981F-35FA5082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AF175-975A-1740-BFC3-5E5E6E77F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C6CB-FBD4-1F48-8805-BEFE231A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DE7A-F080-2944-9058-5F0A81EF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B5EE-3DC5-A244-BA35-F0E1E740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879D-4611-E147-9A64-D05F8F6D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FD6D-B068-9647-BF9C-BBB0C8B0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46F5C4-2D87-0B4D-AE88-41278FD5D3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1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AAAD-8A41-CE4D-A694-8A8691C5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9C242-B644-4E4B-B954-8B89F6773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2F8B-8066-B246-97AD-90ACD51B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8F1D-84D4-3B44-B94E-AE9C9948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0675-F664-B24E-BF7A-FE8951C8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BF751F-EFF7-1149-9314-DFD5AD902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9B14-D53B-5543-9CE0-FAEBC679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F69D-7564-684A-A178-A4B6EE315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005BD-E618-0A4C-A17F-B244AB5C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F564C-6AFD-4844-A7EC-04661C2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C31C3-E4A6-E54A-A941-E2F79EB5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1080-6269-5342-A651-B8DBDEAC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A8D71-6D06-224C-8CBC-CD79280915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1AD5-8578-4A45-A80D-F8E5BA6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B3ABF-D572-2245-B984-25A5F2B6C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DB850-7DD0-8844-9786-0BB985674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B056D-389F-AD4C-A9FC-DB8127AC5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0A975-D277-D347-8E2E-C663DFDC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2AF1A-F938-1941-8461-17297311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8A259-02B6-914B-ADA7-152A55EB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65AEE-15C5-6546-B881-A3EBFBC1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CB639-8468-9143-99A6-94661FCDA1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800C-4AFD-0C47-B292-FF2D1187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F3E65-E284-2A40-821C-33EB1000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A4F50-2C43-5D4B-8565-6C63F603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2E910-A3E3-2147-AF1E-7A3F5EC0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31171-8A46-2142-8553-F2976909A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2C72A-35EB-A449-886E-85EE0A2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D93DA-79A7-9F48-A4A2-9421657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BF6CA-78E5-AE46-A2AD-43ECFFCC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F728C-C839-7E49-AE1D-82C49B32F3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045-9F81-D846-B020-6B3E1EA0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DABE-BFFB-1347-A6CD-6ED5058D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D202D-0BB1-C941-AE1B-291D19F9E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0C078-8C6D-2E46-9E99-9711789B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0117-31E5-D740-978F-F52AC94E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F9C6-E3C3-1A4F-BE28-B390C6F8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6DB404-429A-3643-8634-7B7A9B640E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4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BFF9-1763-D448-94F6-4BC925DF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347DB-0E87-9C47-A843-B9EBE2DA7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1AF97-F881-3344-BD71-A276241E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0316C-599B-554B-BD41-6FD04C9C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8316-BED7-B140-A772-7B55CF36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31BD-1B89-1142-BB51-18EB7A7B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876B9-E616-D648-AB34-F9CC782D94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1D269-721B-834E-94D6-F1302C1D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C3E4-D4F8-3D43-B86B-C47BBCECA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A578-13E0-1640-89B2-888C0F1F9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AD81-D6D2-934C-9F46-BEAB7781AD35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7985-651C-1D43-A26E-0323DA6B9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8DC2-4E85-834A-B71B-04B088D9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7D73-D3BC-E84C-9B1F-4E1544C91C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4EEE3-E5C4-7146-9697-E5CE800250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  <a:alpha val="43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32DE0-8CC6-8C43-A35B-C2B59B314CCB}"/>
              </a:ext>
            </a:extLst>
          </p:cNvPr>
          <p:cNvCxnSpPr/>
          <p:nvPr/>
        </p:nvCxnSpPr>
        <p:spPr>
          <a:xfrm>
            <a:off x="6096000" y="631370"/>
            <a:ext cx="0" cy="311331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C9B763EA-1401-374B-BD12-ECE564BF7B7D}"/>
              </a:ext>
            </a:extLst>
          </p:cNvPr>
          <p:cNvSpPr txBox="1">
            <a:spLocks/>
          </p:cNvSpPr>
          <p:nvPr/>
        </p:nvSpPr>
        <p:spPr>
          <a:xfrm>
            <a:off x="6279696" y="751113"/>
            <a:ext cx="5521431" cy="2808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Issues &amp; Insights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Teaching Series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413155-8748-F549-B648-C90F099B6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" t="2690" r="859" b="1"/>
          <a:stretch/>
        </p:blipFill>
        <p:spPr>
          <a:xfrm>
            <a:off x="3051909" y="751112"/>
            <a:ext cx="2708030" cy="935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A458E-748F-E544-8DC3-D2785F4B5D22}"/>
              </a:ext>
            </a:extLst>
          </p:cNvPr>
          <p:cNvSpPr txBox="1"/>
          <p:nvPr/>
        </p:nvSpPr>
        <p:spPr>
          <a:xfrm>
            <a:off x="834143" y="3984059"/>
            <a:ext cx="93339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Do consumers’ coupon redemptions depend on their cultural backgrounds?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from Ashok K. Lalwani and Jessie J.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1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A787C-51E9-5B4A-9DB8-CF8595AE2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74" y="285343"/>
            <a:ext cx="1307675" cy="4542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537D0C5-30FA-7F45-A086-8D3BF14236B5}"/>
              </a:ext>
            </a:extLst>
          </p:cNvPr>
          <p:cNvSpPr txBox="1"/>
          <p:nvPr/>
        </p:nvSpPr>
        <p:spPr>
          <a:xfrm>
            <a:off x="1618489" y="992204"/>
            <a:ext cx="84018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Do consumers’ coupon redemptions depend on their cultural backgrounds?</a:t>
            </a:r>
          </a:p>
          <a:p>
            <a:pPr>
              <a:defRPr/>
            </a:pP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F441F-0FE6-B943-A8F6-05A2DBF3DEF9}"/>
              </a:ext>
            </a:extLst>
          </p:cNvPr>
          <p:cNvSpPr txBox="1"/>
          <p:nvPr/>
        </p:nvSpPr>
        <p:spPr>
          <a:xfrm>
            <a:off x="493776" y="4350116"/>
            <a:ext cx="10411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Reading: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Lalwani, Ashok K. and Jessie J. Wang (2019), “How Do Consumers’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Cultural Backgrounds and Values Influence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Their Coupon Proneness? A Multi-Method Investigation,”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Journal of Consumer Research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45 (5), 1037–50.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555AB90-8F64-48E8-89EF-B47D6908F20D}"/>
              </a:ext>
            </a:extLst>
          </p:cNvPr>
          <p:cNvSpPr/>
          <p:nvPr/>
        </p:nvSpPr>
        <p:spPr>
          <a:xfrm>
            <a:off x="1388534" y="973667"/>
            <a:ext cx="9008533" cy="272626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Calibri body"/>
            </a:endParaRPr>
          </a:p>
        </p:txBody>
      </p:sp>
      <p:pic>
        <p:nvPicPr>
          <p:cNvPr id="6" name="Picture 10" descr="http://www.clker.com/cliparts/h/Q/y/q/0/E/scissors-md.png">
            <a:extLst>
              <a:ext uri="{FF2B5EF4-FFF2-40B4-BE49-F238E27FC236}">
                <a16:creationId xmlns:a16="http://schemas.microsoft.com/office/drawing/2014/main" id="{AB7FE733-3352-4068-86D6-290483ED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62" y="656779"/>
            <a:ext cx="759242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2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A787C-51E9-5B4A-9DB8-CF8595AE22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74" y="285343"/>
            <a:ext cx="1307675" cy="4542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F22135-D6F5-3446-BD03-48CB9D8D433C}"/>
              </a:ext>
            </a:extLst>
          </p:cNvPr>
          <p:cNvGrpSpPr/>
          <p:nvPr/>
        </p:nvGrpSpPr>
        <p:grpSpPr>
          <a:xfrm>
            <a:off x="7689850" y="2542032"/>
            <a:ext cx="3836277" cy="3890235"/>
            <a:chOff x="1947217" y="1372480"/>
            <a:chExt cx="4527921" cy="45383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1C24D2-8B0F-FD4F-B2B2-207663689984}"/>
                </a:ext>
              </a:extLst>
            </p:cNvPr>
            <p:cNvSpPr/>
            <p:nvPr/>
          </p:nvSpPr>
          <p:spPr>
            <a:xfrm>
              <a:off x="1947217" y="1382920"/>
              <a:ext cx="4527921" cy="4527919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72E21B-76DC-E44C-9E61-845FE9A25176}"/>
                </a:ext>
              </a:extLst>
            </p:cNvPr>
            <p:cNvSpPr/>
            <p:nvPr/>
          </p:nvSpPr>
          <p:spPr>
            <a:xfrm>
              <a:off x="1947217" y="1372480"/>
              <a:ext cx="4527921" cy="452791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4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7EE00EC-979A-CE44-B9F0-5E2FAB5E83CE}"/>
                </a:ext>
              </a:extLst>
            </p:cNvPr>
            <p:cNvSpPr txBox="1">
              <a:spLocks/>
            </p:cNvSpPr>
            <p:nvPr/>
          </p:nvSpPr>
          <p:spPr>
            <a:xfrm>
              <a:off x="2532892" y="3264186"/>
              <a:ext cx="3356569" cy="7445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Coupon redemption rates across channels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19E863-3C30-094B-94FB-B0B097BDE420}"/>
              </a:ext>
            </a:extLst>
          </p:cNvPr>
          <p:cNvCxnSpPr>
            <a:cxnSpLocks/>
          </p:cNvCxnSpPr>
          <p:nvPr/>
        </p:nvCxnSpPr>
        <p:spPr>
          <a:xfrm>
            <a:off x="6980812" y="2627539"/>
            <a:ext cx="1136521" cy="1224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6CADB2-D53B-904B-852D-131610747255}"/>
              </a:ext>
            </a:extLst>
          </p:cNvPr>
          <p:cNvCxnSpPr>
            <a:endCxn id="3" idx="2"/>
          </p:cNvCxnSpPr>
          <p:nvPr/>
        </p:nvCxnSpPr>
        <p:spPr>
          <a:xfrm>
            <a:off x="4346321" y="3174237"/>
            <a:ext cx="3343529" cy="1308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F0BAB3-7253-6D43-975E-501C9F4E048C}"/>
              </a:ext>
            </a:extLst>
          </p:cNvPr>
          <p:cNvCxnSpPr>
            <a:cxnSpLocks/>
          </p:cNvCxnSpPr>
          <p:nvPr/>
        </p:nvCxnSpPr>
        <p:spPr>
          <a:xfrm flipV="1">
            <a:off x="3720592" y="4976681"/>
            <a:ext cx="3951770" cy="86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1E1004-3875-4FA8-9DA0-1296D07EE2BD}"/>
              </a:ext>
            </a:extLst>
          </p:cNvPr>
          <p:cNvSpPr txBox="1"/>
          <p:nvPr/>
        </p:nvSpPr>
        <p:spPr>
          <a:xfrm>
            <a:off x="5389594" y="1233595"/>
            <a:ext cx="2612961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03340"/>
                </a:solidFill>
                <a:effectLst/>
                <a:latin typeface="Poppins"/>
              </a:rPr>
              <a:t>Free-standing print inserts: 0.5% to 2%.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75DB8-761D-44D6-BFB7-4B81E94BA371}"/>
              </a:ext>
            </a:extLst>
          </p:cNvPr>
          <p:cNvSpPr txBox="1"/>
          <p:nvPr/>
        </p:nvSpPr>
        <p:spPr>
          <a:xfrm>
            <a:off x="2319304" y="1796712"/>
            <a:ext cx="2612961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03340"/>
                </a:solidFill>
                <a:effectLst/>
                <a:latin typeface="Poppins"/>
              </a:rPr>
              <a:t>Delivered through desktop channels: 2.7%.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38FCA0-C59A-47F8-BC30-660EA17A44A1}"/>
              </a:ext>
            </a:extLst>
          </p:cNvPr>
          <p:cNvSpPr txBox="1"/>
          <p:nvPr/>
        </p:nvSpPr>
        <p:spPr>
          <a:xfrm>
            <a:off x="1889190" y="4000731"/>
            <a:ext cx="2612961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03340"/>
                </a:solidFill>
                <a:effectLst/>
                <a:latin typeface="Poppins"/>
              </a:rPr>
              <a:t>Sent via a smartphone app: 8%-16%</a:t>
            </a:r>
            <a:endParaRPr lang="en-US" sz="2800" dirty="0"/>
          </a:p>
        </p:txBody>
      </p:sp>
      <p:pic>
        <p:nvPicPr>
          <p:cNvPr id="13" name="Picture 2" descr="What digital coupons can do for retail - Rambus">
            <a:extLst>
              <a:ext uri="{FF2B5EF4-FFF2-40B4-BE49-F238E27FC236}">
                <a16:creationId xmlns:a16="http://schemas.microsoft.com/office/drawing/2014/main" id="{962A8B38-BDAA-D94F-BF0B-2545718B1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5" r="20831"/>
          <a:stretch/>
        </p:blipFill>
        <p:spPr bwMode="auto">
          <a:xfrm>
            <a:off x="433492" y="3992634"/>
            <a:ext cx="1424648" cy="20544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E13E7-9586-4F4F-99ED-3F886A39A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76" y="453818"/>
            <a:ext cx="2003658" cy="14722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38D59-FDD5-AA4F-B39F-DEE05455E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670" y="103611"/>
            <a:ext cx="2298366" cy="12248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907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A787C-51E9-5B4A-9DB8-CF8595AE22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74" y="285343"/>
            <a:ext cx="1307675" cy="4542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528DE5-4078-C34B-9E14-A146A8C15F9C}"/>
              </a:ext>
            </a:extLst>
          </p:cNvPr>
          <p:cNvSpPr txBox="1"/>
          <p:nvPr/>
        </p:nvSpPr>
        <p:spPr>
          <a:xfrm>
            <a:off x="9252060" y="266682"/>
            <a:ext cx="1307675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</a:t>
            </a:r>
          </a:p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12D80-C3A3-AB49-8E4F-BEDE5816A199}"/>
              </a:ext>
            </a:extLst>
          </p:cNvPr>
          <p:cNvSpPr/>
          <p:nvPr/>
        </p:nvSpPr>
        <p:spPr>
          <a:xfrm>
            <a:off x="6472110" y="1398436"/>
            <a:ext cx="5114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Why might managers wish to influence coupon redemption rates? 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</a:rPr>
            </a:b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What factors might influence coupon redemption rates?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these, which factors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can be controlled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marketers and which are outside their control?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D25248-E24B-5F42-B2DC-13550D50CD20}"/>
              </a:ext>
            </a:extLst>
          </p:cNvPr>
          <p:cNvCxnSpPr>
            <a:cxnSpLocks/>
          </p:cNvCxnSpPr>
          <p:nvPr/>
        </p:nvCxnSpPr>
        <p:spPr>
          <a:xfrm flipH="1">
            <a:off x="6077339" y="1652020"/>
            <a:ext cx="18661" cy="46293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6E969F-BB87-3444-9E5F-E9D42CBD8F0F}"/>
              </a:ext>
            </a:extLst>
          </p:cNvPr>
          <p:cNvSpPr txBox="1"/>
          <p:nvPr/>
        </p:nvSpPr>
        <p:spPr>
          <a:xfrm>
            <a:off x="9536898" y="755205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and Coupon Proneness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3F57F-3AC5-A347-9831-834A14743AB5}"/>
              </a:ext>
            </a:extLst>
          </p:cNvPr>
          <p:cNvSpPr txBox="1"/>
          <p:nvPr/>
        </p:nvSpPr>
        <p:spPr>
          <a:xfrm>
            <a:off x="1024488" y="2991025"/>
            <a:ext cx="4806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Marketers and coupon redemptions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8700B81-DAEA-4523-90E0-3870CF425262}"/>
              </a:ext>
            </a:extLst>
          </p:cNvPr>
          <p:cNvSpPr txBox="1">
            <a:spLocks/>
          </p:cNvSpPr>
          <p:nvPr/>
        </p:nvSpPr>
        <p:spPr>
          <a:xfrm>
            <a:off x="581465" y="419652"/>
            <a:ext cx="6826405" cy="85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261046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A787C-51E9-5B4A-9DB8-CF8595AE22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74" y="285343"/>
            <a:ext cx="1307675" cy="4542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528DE5-4078-C34B-9E14-A146A8C15F9C}"/>
              </a:ext>
            </a:extLst>
          </p:cNvPr>
          <p:cNvSpPr txBox="1"/>
          <p:nvPr/>
        </p:nvSpPr>
        <p:spPr>
          <a:xfrm>
            <a:off x="9252060" y="266682"/>
            <a:ext cx="1307675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</a:t>
            </a:r>
          </a:p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12D80-C3A3-AB49-8E4F-BEDE5816A199}"/>
              </a:ext>
            </a:extLst>
          </p:cNvPr>
          <p:cNvSpPr/>
          <p:nvPr/>
        </p:nvSpPr>
        <p:spPr>
          <a:xfrm>
            <a:off x="6472110" y="2394116"/>
            <a:ext cx="511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9AFA3-411A-C441-82F0-E91AD1657728}"/>
              </a:ext>
            </a:extLst>
          </p:cNvPr>
          <p:cNvSpPr txBox="1"/>
          <p:nvPr/>
        </p:nvSpPr>
        <p:spPr>
          <a:xfrm>
            <a:off x="202677" y="285343"/>
            <a:ext cx="2859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Self-Construal and Coupon Redemptions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D25248-E24B-5F42-B2DC-13550D50CD20}"/>
              </a:ext>
            </a:extLst>
          </p:cNvPr>
          <p:cNvCxnSpPr>
            <a:cxnSpLocks/>
          </p:cNvCxnSpPr>
          <p:nvPr/>
        </p:nvCxnSpPr>
        <p:spPr>
          <a:xfrm flipH="1">
            <a:off x="6077339" y="1652020"/>
            <a:ext cx="18661" cy="46293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6E969F-BB87-3444-9E5F-E9D42CBD8F0F}"/>
              </a:ext>
            </a:extLst>
          </p:cNvPr>
          <p:cNvSpPr txBox="1"/>
          <p:nvPr/>
        </p:nvSpPr>
        <p:spPr>
          <a:xfrm>
            <a:off x="9536898" y="755205"/>
            <a:ext cx="18758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and Coupon Proneness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3F57F-3AC5-A347-9831-834A14743AB5}"/>
              </a:ext>
            </a:extLst>
          </p:cNvPr>
          <p:cNvSpPr txBox="1"/>
          <p:nvPr/>
        </p:nvSpPr>
        <p:spPr>
          <a:xfrm>
            <a:off x="1082384" y="2042028"/>
            <a:ext cx="4806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Consumers with an interdependent self-construal value benevolent relationships, maintaining and fostering in-group cohesion, harmony, camaraderie, and sociability.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 with an independent self-construal value self-reliance, uniqueness, being distinct and separate from others, and seeking achievement and accomplishment.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3282A-D7F6-4E75-AC61-23AA819D17AF}"/>
              </a:ext>
            </a:extLst>
          </p:cNvPr>
          <p:cNvSpPr txBox="1"/>
          <p:nvPr/>
        </p:nvSpPr>
        <p:spPr>
          <a:xfrm>
            <a:off x="6626076" y="2291486"/>
            <a:ext cx="480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ntly, consumers with an interdependent self-construal are more likely to self-regulate their behavior.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effectLst/>
                <a:ea typeface="Wingdings" panose="05000000000000000000" pitchFamily="2" charset="2"/>
              </a:rPr>
              <a:t>Self-regulation translates to a greater willingness to persist with any or all steps involved in locating, clipping, collecting, organizing, saving and using coupons. 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79218FE7-2A2B-A441-B033-7A9A3B30665F}"/>
              </a:ext>
            </a:extLst>
          </p:cNvPr>
          <p:cNvSpPr/>
          <p:nvPr/>
        </p:nvSpPr>
        <p:spPr>
          <a:xfrm rot="5400000">
            <a:off x="8451540" y="3551110"/>
            <a:ext cx="775474" cy="5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AAB48AB-9E45-C04B-B26D-26C253F90FA6}"/>
              </a:ext>
            </a:extLst>
          </p:cNvPr>
          <p:cNvSpPr/>
          <p:nvPr/>
        </p:nvSpPr>
        <p:spPr>
          <a:xfrm>
            <a:off x="4981074" y="2909126"/>
            <a:ext cx="1568019" cy="526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3489" y="1534133"/>
            <a:ext cx="4849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badi MT Condensed Extra Bold" charset="0"/>
                <a:cs typeface="Abadi MT Condensed Extra Bold" charset="0"/>
              </a:rPr>
              <a:t>Based on the article, how might managers utilize </a:t>
            </a: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Abadi MT Condensed Extra Bold" charset="0"/>
                <a:cs typeface="Abadi MT Condensed Extra Bold" charset="0"/>
              </a:rPr>
              <a:t>knowledge of self-construal differences in coupon proneness to increase sales?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Abadi MT Condensed Extra Bold" charset="0"/>
              <a:cs typeface="Abadi MT Condensed Extra Bold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Abadi MT Condensed Extra Bold" charset="0"/>
                <a:cs typeface="Abadi MT Condensed Extra Bold" charset="0"/>
              </a:rPr>
              <a:t>What kinds of contextual cues might increase or decrease coupon redemptions?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2CC5FFD-F257-054D-8A7B-120D5FB7704F}"/>
              </a:ext>
            </a:extLst>
          </p:cNvPr>
          <p:cNvSpPr txBox="1">
            <a:spLocks/>
          </p:cNvSpPr>
          <p:nvPr/>
        </p:nvSpPr>
        <p:spPr>
          <a:xfrm>
            <a:off x="581465" y="419652"/>
            <a:ext cx="6826405" cy="85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you think?</a:t>
            </a:r>
          </a:p>
        </p:txBody>
      </p:sp>
      <p:pic>
        <p:nvPicPr>
          <p:cNvPr id="1026" name="Picture 2" descr="What digital coupons can do for retail - Rambus">
            <a:extLst>
              <a:ext uri="{FF2B5EF4-FFF2-40B4-BE49-F238E27FC236}">
                <a16:creationId xmlns:a16="http://schemas.microsoft.com/office/drawing/2014/main" id="{8AF2069B-B823-4255-881B-A7E00683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" y="1635760"/>
            <a:ext cx="5933243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5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4A787C-51E9-5B4A-9DB8-CF8595AE22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74" y="285343"/>
            <a:ext cx="1307675" cy="4542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528DE5-4078-C34B-9E14-A146A8C15F9C}"/>
              </a:ext>
            </a:extLst>
          </p:cNvPr>
          <p:cNvSpPr txBox="1"/>
          <p:nvPr/>
        </p:nvSpPr>
        <p:spPr>
          <a:xfrm>
            <a:off x="9252060" y="266682"/>
            <a:ext cx="1307675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</a:t>
            </a:r>
          </a:p>
          <a:p>
            <a:pPr marL="0" marR="0" lvl="0" indent="0" algn="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D25248-E24B-5F42-B2DC-13550D50CD20}"/>
              </a:ext>
            </a:extLst>
          </p:cNvPr>
          <p:cNvCxnSpPr>
            <a:cxnSpLocks/>
          </p:cNvCxnSpPr>
          <p:nvPr/>
        </p:nvCxnSpPr>
        <p:spPr>
          <a:xfrm flipH="1">
            <a:off x="6077339" y="1652020"/>
            <a:ext cx="18661" cy="46293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6E969F-BB87-3444-9E5F-E9D42CBD8F0F}"/>
              </a:ext>
            </a:extLst>
          </p:cNvPr>
          <p:cNvSpPr txBox="1"/>
          <p:nvPr/>
        </p:nvSpPr>
        <p:spPr>
          <a:xfrm>
            <a:off x="9536898" y="755205"/>
            <a:ext cx="18758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 and Coupon Proneness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3F57F-3AC5-A347-9831-834A14743AB5}"/>
              </a:ext>
            </a:extLst>
          </p:cNvPr>
          <p:cNvSpPr txBox="1"/>
          <p:nvPr/>
        </p:nvSpPr>
        <p:spPr>
          <a:xfrm>
            <a:off x="0" y="1156896"/>
            <a:ext cx="5740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Deeper Dive: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papers to explore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386F3-1B35-47A9-87B5-72E971F818B3}"/>
              </a:ext>
            </a:extLst>
          </p:cNvPr>
          <p:cNvSpPr txBox="1"/>
          <p:nvPr/>
        </p:nvSpPr>
        <p:spPr>
          <a:xfrm>
            <a:off x="55015" y="2865088"/>
            <a:ext cx="61417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222222"/>
                </a:solidFill>
                <a:effectLst/>
              </a:rPr>
              <a:t>Argo, Jennifer J., and Kelley J. Main (2008), "Stigma by Association in Coupon Redemption: Looking Cheap because of Others."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Journal of Consumer Research,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35, 4, 559-572.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22222"/>
              </a:solidFill>
            </a:endParaRPr>
          </a:p>
          <a:p>
            <a:pPr marL="457200" indent="-457200"/>
            <a:r>
              <a:rPr lang="en-US" sz="1800" dirty="0">
                <a:effectLst/>
                <a:ea typeface="Times New Roman" panose="02020603050405020304" pitchFamily="18" charset="0"/>
              </a:rPr>
              <a:t>William Ding and David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Sprott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(2019) ,"How Religiosity Shapes Coupon Usage", in NA - Advances in Consumer Research Volume 47, eds. Rajesh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Bagchi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Lauren Block, and Leonard Lee, Duluth, MN : Association for Consumer Research, Pages: </a:t>
            </a:r>
            <a:r>
              <a:rPr lang="en-US" sz="1800" spc="-25" dirty="0">
                <a:effectLst/>
                <a:ea typeface="Times New Roman" panose="02020603050405020304" pitchFamily="18" charset="0"/>
              </a:rPr>
              <a:t>538-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538.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22222"/>
              </a:solidFill>
              <a:effectLst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22222"/>
              </a:solidFill>
              <a:ea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15C9A-12DF-4AFD-AD85-B193114C0657}"/>
              </a:ext>
            </a:extLst>
          </p:cNvPr>
          <p:cNvSpPr txBox="1"/>
          <p:nvPr/>
        </p:nvSpPr>
        <p:spPr>
          <a:xfrm>
            <a:off x="6260800" y="2101728"/>
            <a:ext cx="58575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Wingdings" panose="05000000000000000000" pitchFamily="2" charset="2"/>
              </a:rPr>
              <a:t>Consumers with an interdependent (vs. independent) self-construal have been shown to be less likely to engage in impulsive consumption and to succumb to behaviors associated with a lack of self-control -- such as beer and alcohol drinkin</a:t>
            </a:r>
            <a:r>
              <a:rPr lang="en-US" sz="2000" dirty="0">
                <a:ea typeface="Wingdings" panose="05000000000000000000" pitchFamily="2" charset="2"/>
              </a:rPr>
              <a:t>g, </a:t>
            </a:r>
            <a:r>
              <a:rPr lang="en-US" sz="2000" dirty="0">
                <a:effectLst/>
                <a:ea typeface="Wingdings" panose="05000000000000000000" pitchFamily="2" charset="2"/>
              </a:rPr>
              <a:t>display greater patience, and are less likely to crave immediate consumption.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Wingdings" panose="05000000000000000000" pitchFamily="2" charset="2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Wingdings" panose="05000000000000000000" pitchFamily="2" charset="2"/>
              </a:rPr>
              <a:t>It appears that this tendency also translates to greater effectiveness in activities requiring self-regulation, such as coupon proneness. Research awaits investigation of other phenomena </a:t>
            </a:r>
            <a:r>
              <a:rPr lang="en-US" sz="2000" dirty="0">
                <a:ea typeface="Wingdings" panose="05000000000000000000" pitchFamily="2" charset="2"/>
              </a:rPr>
              <a:t>that differ due to self-construal differences in self-regulation.</a:t>
            </a:r>
            <a:endParaRPr lang="en-US" sz="2000" dirty="0">
              <a:effectLst/>
              <a:ea typeface="Wingdings" panose="05000000000000000000" pitchFamily="2" charset="2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11654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 Meeting November 2020 final" id="{645E9ED0-CB79-B74F-819B-3BAEC79323DC}" vid="{F23AB0AD-BFFD-2842-8799-A8D9E7F945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534</Words>
  <Application>Microsoft Macintosh PowerPoint</Application>
  <PresentationFormat>Widescreen</PresentationFormat>
  <Paragraphs>54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Abadi MT Condensed Extra Bold</vt:lpstr>
      <vt:lpstr>Arial</vt:lpstr>
      <vt:lpstr>Calibri</vt:lpstr>
      <vt:lpstr>Calibri body</vt:lpstr>
      <vt:lpstr>Calibri Light</vt:lpstr>
      <vt:lpstr>Poppins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135</cp:revision>
  <dcterms:created xsi:type="dcterms:W3CDTF">2020-11-25T18:09:35Z</dcterms:created>
  <dcterms:modified xsi:type="dcterms:W3CDTF">2020-12-23T19:10:54Z</dcterms:modified>
</cp:coreProperties>
</file>