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376" r:id="rId2"/>
    <p:sldId id="338" r:id="rId3"/>
    <p:sldId id="400" r:id="rId4"/>
    <p:sldId id="418" r:id="rId5"/>
    <p:sldId id="377" r:id="rId6"/>
    <p:sldId id="370" r:id="rId7"/>
    <p:sldId id="385" r:id="rId8"/>
    <p:sldId id="412" r:id="rId9"/>
    <p:sldId id="410" r:id="rId10"/>
    <p:sldId id="386" r:id="rId11"/>
    <p:sldId id="413" r:id="rId12"/>
    <p:sldId id="347" r:id="rId13"/>
    <p:sldId id="387" r:id="rId14"/>
    <p:sldId id="388" r:id="rId15"/>
    <p:sldId id="389" r:id="rId16"/>
    <p:sldId id="411" r:id="rId17"/>
    <p:sldId id="390" r:id="rId18"/>
    <p:sldId id="260" r:id="rId19"/>
    <p:sldId id="261" r:id="rId20"/>
    <p:sldId id="399" r:id="rId21"/>
    <p:sldId id="263" r:id="rId22"/>
    <p:sldId id="264" r:id="rId23"/>
    <p:sldId id="283" r:id="rId24"/>
    <p:sldId id="284" r:id="rId25"/>
    <p:sldId id="259" r:id="rId26"/>
    <p:sldId id="392" r:id="rId27"/>
    <p:sldId id="384" r:id="rId28"/>
    <p:sldId id="393" r:id="rId29"/>
    <p:sldId id="394" r:id="rId30"/>
    <p:sldId id="409" r:id="rId31"/>
    <p:sldId id="406" r:id="rId32"/>
    <p:sldId id="401" r:id="rId33"/>
    <p:sldId id="402" r:id="rId34"/>
    <p:sldId id="403" r:id="rId35"/>
    <p:sldId id="407" r:id="rId36"/>
    <p:sldId id="309" r:id="rId37"/>
    <p:sldId id="349" r:id="rId38"/>
    <p:sldId id="391" r:id="rId39"/>
    <p:sldId id="405" r:id="rId40"/>
    <p:sldId id="415" r:id="rId41"/>
    <p:sldId id="417" r:id="rId42"/>
    <p:sldId id="414" r:id="rId43"/>
    <p:sldId id="416" r:id="rId44"/>
    <p:sldId id="323" r:id="rId45"/>
    <p:sldId id="395" r:id="rId46"/>
    <p:sldId id="257" r:id="rId47"/>
    <p:sldId id="396" r:id="rId48"/>
    <p:sldId id="265" r:id="rId49"/>
    <p:sldId id="397" r:id="rId50"/>
    <p:sldId id="408" r:id="rId51"/>
    <p:sldId id="381"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5"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0D"/>
    <a:srgbClr val="7F7F7F"/>
    <a:srgbClr val="FF2F92"/>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5"/>
    <p:restoredTop sz="65915"/>
  </p:normalViewPr>
  <p:slideViewPr>
    <p:cSldViewPr snapToGrid="0" snapToObjects="1" showGuides="1">
      <p:cViewPr varScale="1">
        <p:scale>
          <a:sx n="79" d="100"/>
          <a:sy n="79" d="100"/>
        </p:scale>
        <p:origin x="1920" y="192"/>
      </p:cViewPr>
      <p:guideLst>
        <p:guide orient="horz" pos="935"/>
        <p:guide pos="3863"/>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image" Target="../media/image22.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diagrams/_rels/data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jpeg"/><Relationship Id="rId4" Type="http://schemas.openxmlformats.org/officeDocument/2006/relationships/image" Target="../media/image3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image" Target="../media/image22.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29.jpeg"/><Relationship Id="rId4"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685AC1-316C-A848-8536-453312759851}" type="doc">
      <dgm:prSet loTypeId="urn:microsoft.com/office/officeart/2009/layout/CirclePictureHierarchy" loCatId="" qsTypeId="urn:microsoft.com/office/officeart/2005/8/quickstyle/simple1" qsCatId="simple" csTypeId="urn:microsoft.com/office/officeart/2005/8/colors/accent4_5" csCatId="accent4" phldr="1"/>
      <dgm:spPr/>
      <dgm:t>
        <a:bodyPr/>
        <a:lstStyle/>
        <a:p>
          <a:endParaRPr lang="en-US"/>
        </a:p>
      </dgm:t>
    </dgm:pt>
    <dgm:pt modelId="{75248807-C3A1-D942-A4D7-6EFE9FCAD834}">
      <dgm:prSet phldrT="[Text]" custT="1"/>
      <dgm:spPr/>
      <dgm:t>
        <a:bodyPr/>
        <a:lstStyle/>
        <a:p>
          <a:r>
            <a:rPr lang="en-US" sz="2400" dirty="0"/>
            <a:t>Better Communication</a:t>
          </a:r>
        </a:p>
      </dgm:t>
    </dgm:pt>
    <dgm:pt modelId="{2D879E10-332B-5341-BED8-2DB7E3027197}" type="parTrans" cxnId="{E6B508B4-622B-C744-9FD7-4AA040C4B9D3}">
      <dgm:prSet/>
      <dgm:spPr/>
      <dgm:t>
        <a:bodyPr/>
        <a:lstStyle/>
        <a:p>
          <a:endParaRPr lang="en-US" sz="2400"/>
        </a:p>
      </dgm:t>
    </dgm:pt>
    <dgm:pt modelId="{93A9BAC9-6334-7E4B-AEAC-0EE845123C68}" type="sibTrans" cxnId="{E6B508B4-622B-C744-9FD7-4AA040C4B9D3}">
      <dgm:prSet/>
      <dgm:spPr/>
      <dgm:t>
        <a:bodyPr/>
        <a:lstStyle/>
        <a:p>
          <a:endParaRPr lang="en-US" sz="2400"/>
        </a:p>
      </dgm:t>
    </dgm:pt>
    <dgm:pt modelId="{EBA92B37-468B-9B48-BDD6-301E715691CC}">
      <dgm:prSet phldrT="[Text]" custT="1"/>
      <dgm:spPr/>
      <dgm:t>
        <a:bodyPr/>
        <a:lstStyle/>
        <a:p>
          <a:r>
            <a:rPr lang="en-US" sz="2800" dirty="0"/>
            <a:t>Inside JCR</a:t>
          </a:r>
        </a:p>
      </dgm:t>
    </dgm:pt>
    <dgm:pt modelId="{2C504CD2-DC32-894B-92E2-E563FCC1D863}" type="parTrans" cxnId="{8084F219-95EC-E646-8622-CFEE4787F3F2}">
      <dgm:prSet/>
      <dgm:spPr/>
      <dgm:t>
        <a:bodyPr/>
        <a:lstStyle/>
        <a:p>
          <a:endParaRPr lang="en-US" sz="2400"/>
        </a:p>
      </dgm:t>
    </dgm:pt>
    <dgm:pt modelId="{5D36C9B2-2BAC-6A4A-8A33-CFCCACFFD6C9}" type="sibTrans" cxnId="{8084F219-95EC-E646-8622-CFEE4787F3F2}">
      <dgm:prSet/>
      <dgm:spPr/>
      <dgm:t>
        <a:bodyPr/>
        <a:lstStyle/>
        <a:p>
          <a:endParaRPr lang="en-US" sz="2400"/>
        </a:p>
      </dgm:t>
    </dgm:pt>
    <dgm:pt modelId="{9CE3356D-3097-8C49-B9FD-6AB8AF89E1F9}">
      <dgm:prSet phldrT="[Text]" custT="1"/>
      <dgm:spPr/>
      <dgm:t>
        <a:bodyPr/>
        <a:lstStyle/>
        <a:p>
          <a:r>
            <a:rPr lang="en-US" sz="2400" dirty="0"/>
            <a:t>Professional connections</a:t>
          </a:r>
        </a:p>
      </dgm:t>
    </dgm:pt>
    <dgm:pt modelId="{DDF71D4C-A779-2A46-83B6-63531571BE7B}" type="parTrans" cxnId="{12B2ABFB-1C4B-8440-986B-FA7C2A371BFD}">
      <dgm:prSet/>
      <dgm:spPr/>
      <dgm:t>
        <a:bodyPr/>
        <a:lstStyle/>
        <a:p>
          <a:endParaRPr lang="en-US" sz="2400"/>
        </a:p>
      </dgm:t>
    </dgm:pt>
    <dgm:pt modelId="{40C7FDC7-A231-2C43-9F19-B8C1FEE9DE0F}" type="sibTrans" cxnId="{12B2ABFB-1C4B-8440-986B-FA7C2A371BFD}">
      <dgm:prSet/>
      <dgm:spPr/>
      <dgm:t>
        <a:bodyPr/>
        <a:lstStyle/>
        <a:p>
          <a:endParaRPr lang="en-US" sz="2400"/>
        </a:p>
      </dgm:t>
    </dgm:pt>
    <dgm:pt modelId="{0F63C526-34EF-AF40-A70F-9CB90412EA4E}">
      <dgm:prSet phldrT="[Text]" custT="1"/>
      <dgm:spPr/>
      <dgm:t>
        <a:bodyPr/>
        <a:lstStyle/>
        <a:p>
          <a:r>
            <a:rPr lang="en-US" sz="2400" dirty="0"/>
            <a:t>Knowledge sharing</a:t>
          </a:r>
        </a:p>
      </dgm:t>
    </dgm:pt>
    <dgm:pt modelId="{D2BFF671-391B-6F47-A8E6-9EAA7C65FA0D}" type="parTrans" cxnId="{32D77840-A5A1-874E-A8EC-2A7DBDAACFE4}">
      <dgm:prSet/>
      <dgm:spPr/>
      <dgm:t>
        <a:bodyPr/>
        <a:lstStyle/>
        <a:p>
          <a:endParaRPr lang="en-US" sz="2400"/>
        </a:p>
      </dgm:t>
    </dgm:pt>
    <dgm:pt modelId="{A3B27434-EA11-4740-A11B-F222A041984A}" type="sibTrans" cxnId="{32D77840-A5A1-874E-A8EC-2A7DBDAACFE4}">
      <dgm:prSet/>
      <dgm:spPr/>
      <dgm:t>
        <a:bodyPr/>
        <a:lstStyle/>
        <a:p>
          <a:endParaRPr lang="en-US" sz="2400"/>
        </a:p>
      </dgm:t>
    </dgm:pt>
    <dgm:pt modelId="{BB6D2443-9948-6A4B-AFE8-A262A7303C47}">
      <dgm:prSet phldrT="[Text]" custT="1"/>
      <dgm:spPr/>
      <dgm:t>
        <a:bodyPr/>
        <a:lstStyle/>
        <a:p>
          <a:r>
            <a:rPr lang="en-US" sz="2800" dirty="0"/>
            <a:t>Outside JCR</a:t>
          </a:r>
        </a:p>
      </dgm:t>
    </dgm:pt>
    <dgm:pt modelId="{BD3EC52A-E62C-0D4C-B6A6-BF8BA97AFA44}" type="parTrans" cxnId="{CB20E75D-1DED-4044-8048-FF062D237440}">
      <dgm:prSet/>
      <dgm:spPr/>
      <dgm:t>
        <a:bodyPr/>
        <a:lstStyle/>
        <a:p>
          <a:endParaRPr lang="en-US" sz="2400"/>
        </a:p>
      </dgm:t>
    </dgm:pt>
    <dgm:pt modelId="{373D36D1-7BEB-7446-8477-708E725154E0}" type="sibTrans" cxnId="{CB20E75D-1DED-4044-8048-FF062D237440}">
      <dgm:prSet/>
      <dgm:spPr/>
      <dgm:t>
        <a:bodyPr/>
        <a:lstStyle/>
        <a:p>
          <a:endParaRPr lang="en-US" sz="2400"/>
        </a:p>
      </dgm:t>
    </dgm:pt>
    <dgm:pt modelId="{A45CBF3A-EEDC-8A47-B416-52A51323703F}">
      <dgm:prSet phldrT="[Text]" custT="1"/>
      <dgm:spPr/>
      <dgm:t>
        <a:bodyPr/>
        <a:lstStyle/>
        <a:p>
          <a:r>
            <a:rPr lang="en-US" sz="2400" dirty="0"/>
            <a:t>Paper promotion</a:t>
          </a:r>
        </a:p>
      </dgm:t>
    </dgm:pt>
    <dgm:pt modelId="{12BE2E35-D18A-1C4D-804D-C21F011DE0C8}" type="parTrans" cxnId="{7143753F-0C3A-A84E-A043-B36D828DC1FB}">
      <dgm:prSet/>
      <dgm:spPr/>
      <dgm:t>
        <a:bodyPr/>
        <a:lstStyle/>
        <a:p>
          <a:endParaRPr lang="en-US" sz="2400"/>
        </a:p>
      </dgm:t>
    </dgm:pt>
    <dgm:pt modelId="{D46D66C1-AD9B-E74C-89E9-7C6D1AD5BA9A}" type="sibTrans" cxnId="{7143753F-0C3A-A84E-A043-B36D828DC1FB}">
      <dgm:prSet/>
      <dgm:spPr/>
      <dgm:t>
        <a:bodyPr/>
        <a:lstStyle/>
        <a:p>
          <a:endParaRPr lang="en-US" sz="2400"/>
        </a:p>
      </dgm:t>
    </dgm:pt>
    <dgm:pt modelId="{2B2F98A7-2E1B-394B-B69B-265CBD156421}">
      <dgm:prSet custT="1"/>
      <dgm:spPr/>
      <dgm:t>
        <a:bodyPr/>
        <a:lstStyle/>
        <a:p>
          <a:r>
            <a:rPr lang="en-US" sz="2400" dirty="0"/>
            <a:t>Reputation building</a:t>
          </a:r>
        </a:p>
      </dgm:t>
    </dgm:pt>
    <dgm:pt modelId="{9F074F67-0C0D-9F4C-951D-02A3BC5801BB}" type="parTrans" cxnId="{8461BCC4-B3DD-9845-A2EA-5AEE5261A6D2}">
      <dgm:prSet/>
      <dgm:spPr/>
      <dgm:t>
        <a:bodyPr/>
        <a:lstStyle/>
        <a:p>
          <a:endParaRPr lang="en-US" sz="2400"/>
        </a:p>
      </dgm:t>
    </dgm:pt>
    <dgm:pt modelId="{5459B85F-2859-634A-9BD3-060F6BBF9A5D}" type="sibTrans" cxnId="{8461BCC4-B3DD-9845-A2EA-5AEE5261A6D2}">
      <dgm:prSet/>
      <dgm:spPr/>
      <dgm:t>
        <a:bodyPr/>
        <a:lstStyle/>
        <a:p>
          <a:endParaRPr lang="en-US" sz="2400"/>
        </a:p>
      </dgm:t>
    </dgm:pt>
    <dgm:pt modelId="{E5FA46C2-3338-3D41-8D49-FC61CB39282C}" type="pres">
      <dgm:prSet presAssocID="{65685AC1-316C-A848-8536-453312759851}" presName="hierChild1" presStyleCnt="0">
        <dgm:presLayoutVars>
          <dgm:chPref val="1"/>
          <dgm:dir/>
          <dgm:animOne val="branch"/>
          <dgm:animLvl val="lvl"/>
          <dgm:resizeHandles/>
        </dgm:presLayoutVars>
      </dgm:prSet>
      <dgm:spPr/>
    </dgm:pt>
    <dgm:pt modelId="{427D53A4-D401-E24E-863C-18825973E410}" type="pres">
      <dgm:prSet presAssocID="{75248807-C3A1-D942-A4D7-6EFE9FCAD834}" presName="hierRoot1" presStyleCnt="0"/>
      <dgm:spPr/>
    </dgm:pt>
    <dgm:pt modelId="{CE256CC0-D6D9-2848-9E38-EEA7D7AE7576}" type="pres">
      <dgm:prSet presAssocID="{75248807-C3A1-D942-A4D7-6EFE9FCAD834}" presName="composite" presStyleCnt="0"/>
      <dgm:spPr/>
    </dgm:pt>
    <dgm:pt modelId="{C5F7950C-A4C9-9A41-84A3-767ED92F9FE2}" type="pres">
      <dgm:prSet presAssocID="{75248807-C3A1-D942-A4D7-6EFE9FCAD834}" presName="image" presStyleLbl="node0" presStyleIdx="0" presStyleCnt="1"/>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7150509-9FC8-E944-9E60-F9676164FBB9}" type="pres">
      <dgm:prSet presAssocID="{75248807-C3A1-D942-A4D7-6EFE9FCAD834}" presName="text" presStyleLbl="revTx" presStyleIdx="0" presStyleCnt="7" custScaleX="158159" custScaleY="155472" custLinFactNeighborX="30222" custLinFactNeighborY="7174">
        <dgm:presLayoutVars>
          <dgm:chPref val="3"/>
        </dgm:presLayoutVars>
      </dgm:prSet>
      <dgm:spPr/>
    </dgm:pt>
    <dgm:pt modelId="{DD1F9F8F-CBEF-5349-9E20-5723FBAE7122}" type="pres">
      <dgm:prSet presAssocID="{75248807-C3A1-D942-A4D7-6EFE9FCAD834}" presName="hierChild2" presStyleCnt="0"/>
      <dgm:spPr/>
    </dgm:pt>
    <dgm:pt modelId="{12FEB8A4-A94A-DB4F-A6E0-2B3756DA58DF}" type="pres">
      <dgm:prSet presAssocID="{2C504CD2-DC32-894B-92E2-E563FCC1D863}" presName="Name10" presStyleLbl="parChTrans1D2" presStyleIdx="0" presStyleCnt="2"/>
      <dgm:spPr/>
    </dgm:pt>
    <dgm:pt modelId="{2FB5ABF1-EF2D-8A43-B5B0-D0430BF7E72A}" type="pres">
      <dgm:prSet presAssocID="{EBA92B37-468B-9B48-BDD6-301E715691CC}" presName="hierRoot2" presStyleCnt="0"/>
      <dgm:spPr/>
    </dgm:pt>
    <dgm:pt modelId="{C2628ECF-C793-7743-9804-369366C9241D}" type="pres">
      <dgm:prSet presAssocID="{EBA92B37-468B-9B48-BDD6-301E715691CC}" presName="composite2" presStyleCnt="0"/>
      <dgm:spPr/>
    </dgm:pt>
    <dgm:pt modelId="{BDD68CEF-9D3B-EA45-9CD4-2267EFDE543B}" type="pres">
      <dgm:prSet presAssocID="{EBA92B37-468B-9B48-BDD6-301E715691CC}" presName="image2" presStyleLbl="node2" presStyleIdx="0" presStyleCnt="2"/>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FB30F21A-2ADF-944E-82A8-9670FB181F81}" type="pres">
      <dgm:prSet presAssocID="{EBA92B37-468B-9B48-BDD6-301E715691CC}" presName="text2" presStyleLbl="revTx" presStyleIdx="1" presStyleCnt="7">
        <dgm:presLayoutVars>
          <dgm:chPref val="3"/>
        </dgm:presLayoutVars>
      </dgm:prSet>
      <dgm:spPr/>
    </dgm:pt>
    <dgm:pt modelId="{3EE2E791-6A09-3E47-A196-1DF45B23B520}" type="pres">
      <dgm:prSet presAssocID="{EBA92B37-468B-9B48-BDD6-301E715691CC}" presName="hierChild3" presStyleCnt="0"/>
      <dgm:spPr/>
    </dgm:pt>
    <dgm:pt modelId="{69AF9D7D-4A1D-944C-8DAF-047DC120E7F5}" type="pres">
      <dgm:prSet presAssocID="{DDF71D4C-A779-2A46-83B6-63531571BE7B}" presName="Name17" presStyleLbl="parChTrans1D3" presStyleIdx="0" presStyleCnt="4"/>
      <dgm:spPr/>
    </dgm:pt>
    <dgm:pt modelId="{466AA992-49F7-5C42-96A0-B223A1D0A155}" type="pres">
      <dgm:prSet presAssocID="{9CE3356D-3097-8C49-B9FD-6AB8AF89E1F9}" presName="hierRoot3" presStyleCnt="0"/>
      <dgm:spPr/>
    </dgm:pt>
    <dgm:pt modelId="{4B5A6475-768F-3047-A4EF-0E8F9BB3865B}" type="pres">
      <dgm:prSet presAssocID="{9CE3356D-3097-8C49-B9FD-6AB8AF89E1F9}" presName="composite3" presStyleCnt="0"/>
      <dgm:spPr/>
    </dgm:pt>
    <dgm:pt modelId="{04F05BCD-17E3-DB43-86D0-AAF50D208FFB}" type="pres">
      <dgm:prSet presAssocID="{9CE3356D-3097-8C49-B9FD-6AB8AF89E1F9}" presName="image3" presStyleLbl="node3" presStyleIdx="0" presStyleCnt="4"/>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11047846-E89A-8A49-A43A-E65537C64CFE}" type="pres">
      <dgm:prSet presAssocID="{9CE3356D-3097-8C49-B9FD-6AB8AF89E1F9}" presName="text3" presStyleLbl="revTx" presStyleIdx="2" presStyleCnt="7" custScaleX="135089" custLinFactNeighborX="16199" custLinFactNeighborY="2209">
        <dgm:presLayoutVars>
          <dgm:chPref val="3"/>
        </dgm:presLayoutVars>
      </dgm:prSet>
      <dgm:spPr/>
    </dgm:pt>
    <dgm:pt modelId="{798D5BBE-BB69-D843-BE02-6007FD23324B}" type="pres">
      <dgm:prSet presAssocID="{9CE3356D-3097-8C49-B9FD-6AB8AF89E1F9}" presName="hierChild4" presStyleCnt="0"/>
      <dgm:spPr/>
    </dgm:pt>
    <dgm:pt modelId="{800B1A7A-9E09-BB46-BD65-CF2ACE07E4E0}" type="pres">
      <dgm:prSet presAssocID="{D2BFF671-391B-6F47-A8E6-9EAA7C65FA0D}" presName="Name17" presStyleLbl="parChTrans1D3" presStyleIdx="1" presStyleCnt="4"/>
      <dgm:spPr/>
    </dgm:pt>
    <dgm:pt modelId="{CACC1480-0198-654A-A2C1-B784C1131038}" type="pres">
      <dgm:prSet presAssocID="{0F63C526-34EF-AF40-A70F-9CB90412EA4E}" presName="hierRoot3" presStyleCnt="0"/>
      <dgm:spPr/>
    </dgm:pt>
    <dgm:pt modelId="{1DF911D5-4E6E-9044-AE59-5E4AAAC4C757}" type="pres">
      <dgm:prSet presAssocID="{0F63C526-34EF-AF40-A70F-9CB90412EA4E}" presName="composite3" presStyleCnt="0"/>
      <dgm:spPr/>
    </dgm:pt>
    <dgm:pt modelId="{23B57C24-D0DF-C542-AD5B-77455CC44620}" type="pres">
      <dgm:prSet presAssocID="{0F63C526-34EF-AF40-A70F-9CB90412EA4E}" presName="image3" presStyleLbl="node3" presStyleIdx="1" presStyleCnt="4"/>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3F9E6A4D-9055-1A4A-97FD-B5225AD03392}" type="pres">
      <dgm:prSet presAssocID="{0F63C526-34EF-AF40-A70F-9CB90412EA4E}" presName="text3" presStyleLbl="revTx" presStyleIdx="3" presStyleCnt="7">
        <dgm:presLayoutVars>
          <dgm:chPref val="3"/>
        </dgm:presLayoutVars>
      </dgm:prSet>
      <dgm:spPr/>
    </dgm:pt>
    <dgm:pt modelId="{157BC96A-1F68-BF49-9F9E-535C8E2F32FE}" type="pres">
      <dgm:prSet presAssocID="{0F63C526-34EF-AF40-A70F-9CB90412EA4E}" presName="hierChild4" presStyleCnt="0"/>
      <dgm:spPr/>
    </dgm:pt>
    <dgm:pt modelId="{BADC94B3-D551-8E48-A34F-3420272AC82B}" type="pres">
      <dgm:prSet presAssocID="{BD3EC52A-E62C-0D4C-B6A6-BF8BA97AFA44}" presName="Name10" presStyleLbl="parChTrans1D2" presStyleIdx="1" presStyleCnt="2"/>
      <dgm:spPr/>
    </dgm:pt>
    <dgm:pt modelId="{31C1DBAF-80D2-1F49-8F90-C71B5E9622ED}" type="pres">
      <dgm:prSet presAssocID="{BB6D2443-9948-6A4B-AFE8-A262A7303C47}" presName="hierRoot2" presStyleCnt="0"/>
      <dgm:spPr/>
    </dgm:pt>
    <dgm:pt modelId="{7A9E1D74-EA14-7C44-B878-79A1909B02E2}" type="pres">
      <dgm:prSet presAssocID="{BB6D2443-9948-6A4B-AFE8-A262A7303C47}" presName="composite2" presStyleCnt="0"/>
      <dgm:spPr/>
    </dgm:pt>
    <dgm:pt modelId="{80CC0B47-5B35-C74E-B142-DA5A95A5BAA7}" type="pres">
      <dgm:prSet presAssocID="{BB6D2443-9948-6A4B-AFE8-A262A7303C47}" presName="image2" presStyleLbl="node2" presStyleIdx="1" presStyleCnt="2"/>
      <dgm:spPr>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1A9C5339-FFD2-C84A-9BED-FB6E7DB17EA0}" type="pres">
      <dgm:prSet presAssocID="{BB6D2443-9948-6A4B-AFE8-A262A7303C47}" presName="text2" presStyleLbl="revTx" presStyleIdx="4" presStyleCnt="7">
        <dgm:presLayoutVars>
          <dgm:chPref val="3"/>
        </dgm:presLayoutVars>
      </dgm:prSet>
      <dgm:spPr/>
    </dgm:pt>
    <dgm:pt modelId="{1626E05C-7306-BE47-8D67-4B8543CEB79D}" type="pres">
      <dgm:prSet presAssocID="{BB6D2443-9948-6A4B-AFE8-A262A7303C47}" presName="hierChild3" presStyleCnt="0"/>
      <dgm:spPr/>
    </dgm:pt>
    <dgm:pt modelId="{657BAE3D-B457-7E45-9D4B-849D18AD7965}" type="pres">
      <dgm:prSet presAssocID="{12BE2E35-D18A-1C4D-804D-C21F011DE0C8}" presName="Name17" presStyleLbl="parChTrans1D3" presStyleIdx="2" presStyleCnt="4"/>
      <dgm:spPr/>
    </dgm:pt>
    <dgm:pt modelId="{9826F7D1-9766-434B-AC82-D5A9650D4DA6}" type="pres">
      <dgm:prSet presAssocID="{A45CBF3A-EEDC-8A47-B416-52A51323703F}" presName="hierRoot3" presStyleCnt="0"/>
      <dgm:spPr/>
    </dgm:pt>
    <dgm:pt modelId="{D6DF6D5C-F0F6-4749-871C-12EE33776094}" type="pres">
      <dgm:prSet presAssocID="{A45CBF3A-EEDC-8A47-B416-52A51323703F}" presName="composite3" presStyleCnt="0"/>
      <dgm:spPr/>
    </dgm:pt>
    <dgm:pt modelId="{0CCAA3B3-88FF-E94C-8E90-991D13BC5FDE}" type="pres">
      <dgm:prSet presAssocID="{A45CBF3A-EEDC-8A47-B416-52A51323703F}" presName="image3" presStyleLbl="node3" presStyleIdx="2" presStyleCnt="4"/>
      <dgm:spPr>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5EEBA579-CB33-7745-AFFC-F7C9E52BACC6}" type="pres">
      <dgm:prSet presAssocID="{A45CBF3A-EEDC-8A47-B416-52A51323703F}" presName="text3" presStyleLbl="revTx" presStyleIdx="5" presStyleCnt="7">
        <dgm:presLayoutVars>
          <dgm:chPref val="3"/>
        </dgm:presLayoutVars>
      </dgm:prSet>
      <dgm:spPr/>
    </dgm:pt>
    <dgm:pt modelId="{74A4BFB4-08ED-254B-8DC7-A71EFC50D73A}" type="pres">
      <dgm:prSet presAssocID="{A45CBF3A-EEDC-8A47-B416-52A51323703F}" presName="hierChild4" presStyleCnt="0"/>
      <dgm:spPr/>
    </dgm:pt>
    <dgm:pt modelId="{26FB73A2-E2F7-E84F-AB49-414FFF2CD6BE}" type="pres">
      <dgm:prSet presAssocID="{9F074F67-0C0D-9F4C-951D-02A3BC5801BB}" presName="Name17" presStyleLbl="parChTrans1D3" presStyleIdx="3" presStyleCnt="4"/>
      <dgm:spPr/>
    </dgm:pt>
    <dgm:pt modelId="{0790EC91-BE02-3F47-AE62-B74448FD2E3E}" type="pres">
      <dgm:prSet presAssocID="{2B2F98A7-2E1B-394B-B69B-265CBD156421}" presName="hierRoot3" presStyleCnt="0"/>
      <dgm:spPr/>
    </dgm:pt>
    <dgm:pt modelId="{E421ECFE-758B-5C4D-89D5-52AEC241B2BA}" type="pres">
      <dgm:prSet presAssocID="{2B2F98A7-2E1B-394B-B69B-265CBD156421}" presName="composite3" presStyleCnt="0"/>
      <dgm:spPr/>
    </dgm:pt>
    <dgm:pt modelId="{A9049F2A-C8D3-B842-85B4-4D99509062B7}" type="pres">
      <dgm:prSet presAssocID="{2B2F98A7-2E1B-394B-B69B-265CBD156421}" presName="image3" presStyleLbl="node3" presStyleIdx="3" presStyleCnt="4"/>
      <dgm:spPr>
        <a:blipFill>
          <a:blip xmlns:r="http://schemas.openxmlformats.org/officeDocument/2006/relationships" r:embed="rId7" cstate="email">
            <a:extLst>
              <a:ext uri="{28A0092B-C50C-407E-A947-70E740481C1C}">
                <a14:useLocalDpi xmlns:a14="http://schemas.microsoft.com/office/drawing/2010/main"/>
              </a:ext>
            </a:extLst>
          </a:blip>
          <a:srcRect/>
          <a:stretch>
            <a:fillRect/>
          </a:stretch>
        </a:blipFill>
      </dgm:spPr>
    </dgm:pt>
    <dgm:pt modelId="{6B19824D-C22A-774B-A33C-2E0DE478790B}" type="pres">
      <dgm:prSet presAssocID="{2B2F98A7-2E1B-394B-B69B-265CBD156421}" presName="text3" presStyleLbl="revTx" presStyleIdx="6" presStyleCnt="7">
        <dgm:presLayoutVars>
          <dgm:chPref val="3"/>
        </dgm:presLayoutVars>
      </dgm:prSet>
      <dgm:spPr/>
    </dgm:pt>
    <dgm:pt modelId="{6698C9B4-2DDD-5647-9684-180B17453EE1}" type="pres">
      <dgm:prSet presAssocID="{2B2F98A7-2E1B-394B-B69B-265CBD156421}" presName="hierChild4" presStyleCnt="0"/>
      <dgm:spPr/>
    </dgm:pt>
  </dgm:ptLst>
  <dgm:cxnLst>
    <dgm:cxn modelId="{5893E313-9BFA-7441-B60A-4B76BDA66D04}" type="presOf" srcId="{BD3EC52A-E62C-0D4C-B6A6-BF8BA97AFA44}" destId="{BADC94B3-D551-8E48-A34F-3420272AC82B}" srcOrd="0" destOrd="0" presId="urn:microsoft.com/office/officeart/2009/layout/CirclePictureHierarchy"/>
    <dgm:cxn modelId="{8084F219-95EC-E646-8622-CFEE4787F3F2}" srcId="{75248807-C3A1-D942-A4D7-6EFE9FCAD834}" destId="{EBA92B37-468B-9B48-BDD6-301E715691CC}" srcOrd="0" destOrd="0" parTransId="{2C504CD2-DC32-894B-92E2-E563FCC1D863}" sibTransId="{5D36C9B2-2BAC-6A4A-8A33-CFCCACFFD6C9}"/>
    <dgm:cxn modelId="{3DC5581E-B4B4-3D43-808B-92BEA153D5B5}" type="presOf" srcId="{BB6D2443-9948-6A4B-AFE8-A262A7303C47}" destId="{1A9C5339-FFD2-C84A-9BED-FB6E7DB17EA0}" srcOrd="0" destOrd="0" presId="urn:microsoft.com/office/officeart/2009/layout/CirclePictureHierarchy"/>
    <dgm:cxn modelId="{0D4D543E-EFB8-E448-AE2C-3F10DC280326}" type="presOf" srcId="{9CE3356D-3097-8C49-B9FD-6AB8AF89E1F9}" destId="{11047846-E89A-8A49-A43A-E65537C64CFE}" srcOrd="0" destOrd="0" presId="urn:microsoft.com/office/officeart/2009/layout/CirclePictureHierarchy"/>
    <dgm:cxn modelId="{7143753F-0C3A-A84E-A043-B36D828DC1FB}" srcId="{BB6D2443-9948-6A4B-AFE8-A262A7303C47}" destId="{A45CBF3A-EEDC-8A47-B416-52A51323703F}" srcOrd="0" destOrd="0" parTransId="{12BE2E35-D18A-1C4D-804D-C21F011DE0C8}" sibTransId="{D46D66C1-AD9B-E74C-89E9-7C6D1AD5BA9A}"/>
    <dgm:cxn modelId="{32D77840-A5A1-874E-A8EC-2A7DBDAACFE4}" srcId="{EBA92B37-468B-9B48-BDD6-301E715691CC}" destId="{0F63C526-34EF-AF40-A70F-9CB90412EA4E}" srcOrd="1" destOrd="0" parTransId="{D2BFF671-391B-6F47-A8E6-9EAA7C65FA0D}" sibTransId="{A3B27434-EA11-4740-A11B-F222A041984A}"/>
    <dgm:cxn modelId="{AFB16B48-A4D3-F74C-8D5E-BE1B5B8F5112}" type="presOf" srcId="{75248807-C3A1-D942-A4D7-6EFE9FCAD834}" destId="{A7150509-9FC8-E944-9E60-F9676164FBB9}" srcOrd="0" destOrd="0" presId="urn:microsoft.com/office/officeart/2009/layout/CirclePictureHierarchy"/>
    <dgm:cxn modelId="{E3725F4B-7F07-824B-B55C-F41183984643}" type="presOf" srcId="{A45CBF3A-EEDC-8A47-B416-52A51323703F}" destId="{5EEBA579-CB33-7745-AFFC-F7C9E52BACC6}" srcOrd="0" destOrd="0" presId="urn:microsoft.com/office/officeart/2009/layout/CirclePictureHierarchy"/>
    <dgm:cxn modelId="{DF6A4B4C-FB9A-4749-94F7-020D92A66AE9}" type="presOf" srcId="{65685AC1-316C-A848-8536-453312759851}" destId="{E5FA46C2-3338-3D41-8D49-FC61CB39282C}" srcOrd="0" destOrd="0" presId="urn:microsoft.com/office/officeart/2009/layout/CirclePictureHierarchy"/>
    <dgm:cxn modelId="{526D9F4F-B3F7-1641-A96A-9FE8E55D160F}" type="presOf" srcId="{DDF71D4C-A779-2A46-83B6-63531571BE7B}" destId="{69AF9D7D-4A1D-944C-8DAF-047DC120E7F5}" srcOrd="0" destOrd="0" presId="urn:microsoft.com/office/officeart/2009/layout/CirclePictureHierarchy"/>
    <dgm:cxn modelId="{CB20E75D-1DED-4044-8048-FF062D237440}" srcId="{75248807-C3A1-D942-A4D7-6EFE9FCAD834}" destId="{BB6D2443-9948-6A4B-AFE8-A262A7303C47}" srcOrd="1" destOrd="0" parTransId="{BD3EC52A-E62C-0D4C-B6A6-BF8BA97AFA44}" sibTransId="{373D36D1-7BEB-7446-8477-708E725154E0}"/>
    <dgm:cxn modelId="{EF11C68C-5FA3-EF41-A1A7-4B0353292CA0}" type="presOf" srcId="{9F074F67-0C0D-9F4C-951D-02A3BC5801BB}" destId="{26FB73A2-E2F7-E84F-AB49-414FFF2CD6BE}" srcOrd="0" destOrd="0" presId="urn:microsoft.com/office/officeart/2009/layout/CirclePictureHierarchy"/>
    <dgm:cxn modelId="{DE5D1697-4F6B-3A46-87CB-1A3D6B6D484F}" type="presOf" srcId="{2B2F98A7-2E1B-394B-B69B-265CBD156421}" destId="{6B19824D-C22A-774B-A33C-2E0DE478790B}" srcOrd="0" destOrd="0" presId="urn:microsoft.com/office/officeart/2009/layout/CirclePictureHierarchy"/>
    <dgm:cxn modelId="{E6B508B4-622B-C744-9FD7-4AA040C4B9D3}" srcId="{65685AC1-316C-A848-8536-453312759851}" destId="{75248807-C3A1-D942-A4D7-6EFE9FCAD834}" srcOrd="0" destOrd="0" parTransId="{2D879E10-332B-5341-BED8-2DB7E3027197}" sibTransId="{93A9BAC9-6334-7E4B-AEAC-0EE845123C68}"/>
    <dgm:cxn modelId="{9F7EC6BA-4FE0-9747-8215-5D2CCF196B87}" type="presOf" srcId="{0F63C526-34EF-AF40-A70F-9CB90412EA4E}" destId="{3F9E6A4D-9055-1A4A-97FD-B5225AD03392}" srcOrd="0" destOrd="0" presId="urn:microsoft.com/office/officeart/2009/layout/CirclePictureHierarchy"/>
    <dgm:cxn modelId="{8461BCC4-B3DD-9845-A2EA-5AEE5261A6D2}" srcId="{BB6D2443-9948-6A4B-AFE8-A262A7303C47}" destId="{2B2F98A7-2E1B-394B-B69B-265CBD156421}" srcOrd="1" destOrd="0" parTransId="{9F074F67-0C0D-9F4C-951D-02A3BC5801BB}" sibTransId="{5459B85F-2859-634A-9BD3-060F6BBF9A5D}"/>
    <dgm:cxn modelId="{B839F4D5-57C8-6A42-AE59-0340530981CB}" type="presOf" srcId="{D2BFF671-391B-6F47-A8E6-9EAA7C65FA0D}" destId="{800B1A7A-9E09-BB46-BD65-CF2ACE07E4E0}" srcOrd="0" destOrd="0" presId="urn:microsoft.com/office/officeart/2009/layout/CirclePictureHierarchy"/>
    <dgm:cxn modelId="{1BA81FD8-38AB-B44F-B462-E7763E813F7D}" type="presOf" srcId="{12BE2E35-D18A-1C4D-804D-C21F011DE0C8}" destId="{657BAE3D-B457-7E45-9D4B-849D18AD7965}" srcOrd="0" destOrd="0" presId="urn:microsoft.com/office/officeart/2009/layout/CirclePictureHierarchy"/>
    <dgm:cxn modelId="{A1F219DA-B166-EB42-9B43-38471C7FA389}" type="presOf" srcId="{2C504CD2-DC32-894B-92E2-E563FCC1D863}" destId="{12FEB8A4-A94A-DB4F-A6E0-2B3756DA58DF}" srcOrd="0" destOrd="0" presId="urn:microsoft.com/office/officeart/2009/layout/CirclePictureHierarchy"/>
    <dgm:cxn modelId="{D4A89EE2-3554-B54E-8BB6-D8D1DF44F978}" type="presOf" srcId="{EBA92B37-468B-9B48-BDD6-301E715691CC}" destId="{FB30F21A-2ADF-944E-82A8-9670FB181F81}" srcOrd="0" destOrd="0" presId="urn:microsoft.com/office/officeart/2009/layout/CirclePictureHierarchy"/>
    <dgm:cxn modelId="{12B2ABFB-1C4B-8440-986B-FA7C2A371BFD}" srcId="{EBA92B37-468B-9B48-BDD6-301E715691CC}" destId="{9CE3356D-3097-8C49-B9FD-6AB8AF89E1F9}" srcOrd="0" destOrd="0" parTransId="{DDF71D4C-A779-2A46-83B6-63531571BE7B}" sibTransId="{40C7FDC7-A231-2C43-9F19-B8C1FEE9DE0F}"/>
    <dgm:cxn modelId="{4E79E2DA-A74C-F74F-A21A-D69032244755}" type="presParOf" srcId="{E5FA46C2-3338-3D41-8D49-FC61CB39282C}" destId="{427D53A4-D401-E24E-863C-18825973E410}" srcOrd="0" destOrd="0" presId="urn:microsoft.com/office/officeart/2009/layout/CirclePictureHierarchy"/>
    <dgm:cxn modelId="{D914607C-71C7-9542-A20E-83D83DDA5A1D}" type="presParOf" srcId="{427D53A4-D401-E24E-863C-18825973E410}" destId="{CE256CC0-D6D9-2848-9E38-EEA7D7AE7576}" srcOrd="0" destOrd="0" presId="urn:microsoft.com/office/officeart/2009/layout/CirclePictureHierarchy"/>
    <dgm:cxn modelId="{83612378-5149-EC48-9D79-9B8485C7E460}" type="presParOf" srcId="{CE256CC0-D6D9-2848-9E38-EEA7D7AE7576}" destId="{C5F7950C-A4C9-9A41-84A3-767ED92F9FE2}" srcOrd="0" destOrd="0" presId="urn:microsoft.com/office/officeart/2009/layout/CirclePictureHierarchy"/>
    <dgm:cxn modelId="{FD9A791E-4C63-6D41-A7A4-0E9E8A4AB7C8}" type="presParOf" srcId="{CE256CC0-D6D9-2848-9E38-EEA7D7AE7576}" destId="{A7150509-9FC8-E944-9E60-F9676164FBB9}" srcOrd="1" destOrd="0" presId="urn:microsoft.com/office/officeart/2009/layout/CirclePictureHierarchy"/>
    <dgm:cxn modelId="{D3DF7153-ACFE-F440-BEFF-D59F7658BD84}" type="presParOf" srcId="{427D53A4-D401-E24E-863C-18825973E410}" destId="{DD1F9F8F-CBEF-5349-9E20-5723FBAE7122}" srcOrd="1" destOrd="0" presId="urn:microsoft.com/office/officeart/2009/layout/CirclePictureHierarchy"/>
    <dgm:cxn modelId="{05A98B36-CAEC-BA47-9F52-84BCD395C3FF}" type="presParOf" srcId="{DD1F9F8F-CBEF-5349-9E20-5723FBAE7122}" destId="{12FEB8A4-A94A-DB4F-A6E0-2B3756DA58DF}" srcOrd="0" destOrd="0" presId="urn:microsoft.com/office/officeart/2009/layout/CirclePictureHierarchy"/>
    <dgm:cxn modelId="{CE32BA42-1FF8-DA4C-B436-54DB2C9547AD}" type="presParOf" srcId="{DD1F9F8F-CBEF-5349-9E20-5723FBAE7122}" destId="{2FB5ABF1-EF2D-8A43-B5B0-D0430BF7E72A}" srcOrd="1" destOrd="0" presId="urn:microsoft.com/office/officeart/2009/layout/CirclePictureHierarchy"/>
    <dgm:cxn modelId="{DCFACD2C-A27B-EA42-9AAF-F60CBB425BB6}" type="presParOf" srcId="{2FB5ABF1-EF2D-8A43-B5B0-D0430BF7E72A}" destId="{C2628ECF-C793-7743-9804-369366C9241D}" srcOrd="0" destOrd="0" presId="urn:microsoft.com/office/officeart/2009/layout/CirclePictureHierarchy"/>
    <dgm:cxn modelId="{88E3F0D9-8B47-AA47-8F40-743D013C0790}" type="presParOf" srcId="{C2628ECF-C793-7743-9804-369366C9241D}" destId="{BDD68CEF-9D3B-EA45-9CD4-2267EFDE543B}" srcOrd="0" destOrd="0" presId="urn:microsoft.com/office/officeart/2009/layout/CirclePictureHierarchy"/>
    <dgm:cxn modelId="{377FCFEE-3440-134F-B0CB-38508DFEF318}" type="presParOf" srcId="{C2628ECF-C793-7743-9804-369366C9241D}" destId="{FB30F21A-2ADF-944E-82A8-9670FB181F81}" srcOrd="1" destOrd="0" presId="urn:microsoft.com/office/officeart/2009/layout/CirclePictureHierarchy"/>
    <dgm:cxn modelId="{896A8C0C-E6E7-F34B-AFDB-14EC9D336653}" type="presParOf" srcId="{2FB5ABF1-EF2D-8A43-B5B0-D0430BF7E72A}" destId="{3EE2E791-6A09-3E47-A196-1DF45B23B520}" srcOrd="1" destOrd="0" presId="urn:microsoft.com/office/officeart/2009/layout/CirclePictureHierarchy"/>
    <dgm:cxn modelId="{04E9A541-1CA1-FD45-9334-759C712F53C7}" type="presParOf" srcId="{3EE2E791-6A09-3E47-A196-1DF45B23B520}" destId="{69AF9D7D-4A1D-944C-8DAF-047DC120E7F5}" srcOrd="0" destOrd="0" presId="urn:microsoft.com/office/officeart/2009/layout/CirclePictureHierarchy"/>
    <dgm:cxn modelId="{1327D380-DE12-9D4A-874E-AF0EBC0F5FC1}" type="presParOf" srcId="{3EE2E791-6A09-3E47-A196-1DF45B23B520}" destId="{466AA992-49F7-5C42-96A0-B223A1D0A155}" srcOrd="1" destOrd="0" presId="urn:microsoft.com/office/officeart/2009/layout/CirclePictureHierarchy"/>
    <dgm:cxn modelId="{36126A47-4A28-CE46-87B8-9508B19232CD}" type="presParOf" srcId="{466AA992-49F7-5C42-96A0-B223A1D0A155}" destId="{4B5A6475-768F-3047-A4EF-0E8F9BB3865B}" srcOrd="0" destOrd="0" presId="urn:microsoft.com/office/officeart/2009/layout/CirclePictureHierarchy"/>
    <dgm:cxn modelId="{9D176C7C-2524-C54A-8AA8-1467297BFC4F}" type="presParOf" srcId="{4B5A6475-768F-3047-A4EF-0E8F9BB3865B}" destId="{04F05BCD-17E3-DB43-86D0-AAF50D208FFB}" srcOrd="0" destOrd="0" presId="urn:microsoft.com/office/officeart/2009/layout/CirclePictureHierarchy"/>
    <dgm:cxn modelId="{9B447CE7-9E78-D941-9A12-5A65C106DDE2}" type="presParOf" srcId="{4B5A6475-768F-3047-A4EF-0E8F9BB3865B}" destId="{11047846-E89A-8A49-A43A-E65537C64CFE}" srcOrd="1" destOrd="0" presId="urn:microsoft.com/office/officeart/2009/layout/CirclePictureHierarchy"/>
    <dgm:cxn modelId="{7966560D-94FD-9A4D-892B-8981B4973B96}" type="presParOf" srcId="{466AA992-49F7-5C42-96A0-B223A1D0A155}" destId="{798D5BBE-BB69-D843-BE02-6007FD23324B}" srcOrd="1" destOrd="0" presId="urn:microsoft.com/office/officeart/2009/layout/CirclePictureHierarchy"/>
    <dgm:cxn modelId="{86F1523F-E004-DF46-A7C5-C6E9D55B4FFA}" type="presParOf" srcId="{3EE2E791-6A09-3E47-A196-1DF45B23B520}" destId="{800B1A7A-9E09-BB46-BD65-CF2ACE07E4E0}" srcOrd="2" destOrd="0" presId="urn:microsoft.com/office/officeart/2009/layout/CirclePictureHierarchy"/>
    <dgm:cxn modelId="{3F287A67-2481-F545-A6BF-A7586E48D220}" type="presParOf" srcId="{3EE2E791-6A09-3E47-A196-1DF45B23B520}" destId="{CACC1480-0198-654A-A2C1-B784C1131038}" srcOrd="3" destOrd="0" presId="urn:microsoft.com/office/officeart/2009/layout/CirclePictureHierarchy"/>
    <dgm:cxn modelId="{A73EEE13-1393-1F40-AC06-FF960F6D99A0}" type="presParOf" srcId="{CACC1480-0198-654A-A2C1-B784C1131038}" destId="{1DF911D5-4E6E-9044-AE59-5E4AAAC4C757}" srcOrd="0" destOrd="0" presId="urn:microsoft.com/office/officeart/2009/layout/CirclePictureHierarchy"/>
    <dgm:cxn modelId="{79AE0C33-528A-E14D-8944-A681951FA873}" type="presParOf" srcId="{1DF911D5-4E6E-9044-AE59-5E4AAAC4C757}" destId="{23B57C24-D0DF-C542-AD5B-77455CC44620}" srcOrd="0" destOrd="0" presId="urn:microsoft.com/office/officeart/2009/layout/CirclePictureHierarchy"/>
    <dgm:cxn modelId="{4FE0569A-9CB0-1F49-995F-B4B67E1B7A91}" type="presParOf" srcId="{1DF911D5-4E6E-9044-AE59-5E4AAAC4C757}" destId="{3F9E6A4D-9055-1A4A-97FD-B5225AD03392}" srcOrd="1" destOrd="0" presId="urn:microsoft.com/office/officeart/2009/layout/CirclePictureHierarchy"/>
    <dgm:cxn modelId="{7E18F691-D475-9F40-950F-A12A86D44968}" type="presParOf" srcId="{CACC1480-0198-654A-A2C1-B784C1131038}" destId="{157BC96A-1F68-BF49-9F9E-535C8E2F32FE}" srcOrd="1" destOrd="0" presId="urn:microsoft.com/office/officeart/2009/layout/CirclePictureHierarchy"/>
    <dgm:cxn modelId="{E7B123B8-672D-1642-9467-1F9DA655BE88}" type="presParOf" srcId="{DD1F9F8F-CBEF-5349-9E20-5723FBAE7122}" destId="{BADC94B3-D551-8E48-A34F-3420272AC82B}" srcOrd="2" destOrd="0" presId="urn:microsoft.com/office/officeart/2009/layout/CirclePictureHierarchy"/>
    <dgm:cxn modelId="{6D3CA18B-0A32-8044-851C-D2E54D518750}" type="presParOf" srcId="{DD1F9F8F-CBEF-5349-9E20-5723FBAE7122}" destId="{31C1DBAF-80D2-1F49-8F90-C71B5E9622ED}" srcOrd="3" destOrd="0" presId="urn:microsoft.com/office/officeart/2009/layout/CirclePictureHierarchy"/>
    <dgm:cxn modelId="{4822B70C-04E4-1445-BEB3-A78D7E4A3C13}" type="presParOf" srcId="{31C1DBAF-80D2-1F49-8F90-C71B5E9622ED}" destId="{7A9E1D74-EA14-7C44-B878-79A1909B02E2}" srcOrd="0" destOrd="0" presId="urn:microsoft.com/office/officeart/2009/layout/CirclePictureHierarchy"/>
    <dgm:cxn modelId="{AA7F0812-849A-894A-AA1C-7B5E722DB76D}" type="presParOf" srcId="{7A9E1D74-EA14-7C44-B878-79A1909B02E2}" destId="{80CC0B47-5B35-C74E-B142-DA5A95A5BAA7}" srcOrd="0" destOrd="0" presId="urn:microsoft.com/office/officeart/2009/layout/CirclePictureHierarchy"/>
    <dgm:cxn modelId="{B71745B2-46F8-ED41-8E18-E1C4AEC94863}" type="presParOf" srcId="{7A9E1D74-EA14-7C44-B878-79A1909B02E2}" destId="{1A9C5339-FFD2-C84A-9BED-FB6E7DB17EA0}" srcOrd="1" destOrd="0" presId="urn:microsoft.com/office/officeart/2009/layout/CirclePictureHierarchy"/>
    <dgm:cxn modelId="{9705CBFF-44AF-B849-83E9-255ABD70ED69}" type="presParOf" srcId="{31C1DBAF-80D2-1F49-8F90-C71B5E9622ED}" destId="{1626E05C-7306-BE47-8D67-4B8543CEB79D}" srcOrd="1" destOrd="0" presId="urn:microsoft.com/office/officeart/2009/layout/CirclePictureHierarchy"/>
    <dgm:cxn modelId="{1EDE35EA-D1CA-D845-B556-755165DC7053}" type="presParOf" srcId="{1626E05C-7306-BE47-8D67-4B8543CEB79D}" destId="{657BAE3D-B457-7E45-9D4B-849D18AD7965}" srcOrd="0" destOrd="0" presId="urn:microsoft.com/office/officeart/2009/layout/CirclePictureHierarchy"/>
    <dgm:cxn modelId="{F272A1C0-2FA1-1945-98DF-B2A04D7B9792}" type="presParOf" srcId="{1626E05C-7306-BE47-8D67-4B8543CEB79D}" destId="{9826F7D1-9766-434B-AC82-D5A9650D4DA6}" srcOrd="1" destOrd="0" presId="urn:microsoft.com/office/officeart/2009/layout/CirclePictureHierarchy"/>
    <dgm:cxn modelId="{5A024FA0-6E75-3C4A-80EA-B9AFA455ECFE}" type="presParOf" srcId="{9826F7D1-9766-434B-AC82-D5A9650D4DA6}" destId="{D6DF6D5C-F0F6-4749-871C-12EE33776094}" srcOrd="0" destOrd="0" presId="urn:microsoft.com/office/officeart/2009/layout/CirclePictureHierarchy"/>
    <dgm:cxn modelId="{16FD9382-5BD2-5547-BF97-3ACBEFCB55E5}" type="presParOf" srcId="{D6DF6D5C-F0F6-4749-871C-12EE33776094}" destId="{0CCAA3B3-88FF-E94C-8E90-991D13BC5FDE}" srcOrd="0" destOrd="0" presId="urn:microsoft.com/office/officeart/2009/layout/CirclePictureHierarchy"/>
    <dgm:cxn modelId="{F7F7AF2C-7508-1248-87B7-D541FEA20D34}" type="presParOf" srcId="{D6DF6D5C-F0F6-4749-871C-12EE33776094}" destId="{5EEBA579-CB33-7745-AFFC-F7C9E52BACC6}" srcOrd="1" destOrd="0" presId="urn:microsoft.com/office/officeart/2009/layout/CirclePictureHierarchy"/>
    <dgm:cxn modelId="{D843F7E1-E2BC-CC44-B652-F9EF62EDD53D}" type="presParOf" srcId="{9826F7D1-9766-434B-AC82-D5A9650D4DA6}" destId="{74A4BFB4-08ED-254B-8DC7-A71EFC50D73A}" srcOrd="1" destOrd="0" presId="urn:microsoft.com/office/officeart/2009/layout/CirclePictureHierarchy"/>
    <dgm:cxn modelId="{01B51B40-67FF-2046-91D9-88C61D7C7625}" type="presParOf" srcId="{1626E05C-7306-BE47-8D67-4B8543CEB79D}" destId="{26FB73A2-E2F7-E84F-AB49-414FFF2CD6BE}" srcOrd="2" destOrd="0" presId="urn:microsoft.com/office/officeart/2009/layout/CirclePictureHierarchy"/>
    <dgm:cxn modelId="{DC0E5903-0FD8-E345-9339-F6E59BF62A88}" type="presParOf" srcId="{1626E05C-7306-BE47-8D67-4B8543CEB79D}" destId="{0790EC91-BE02-3F47-AE62-B74448FD2E3E}" srcOrd="3" destOrd="0" presId="urn:microsoft.com/office/officeart/2009/layout/CirclePictureHierarchy"/>
    <dgm:cxn modelId="{1A71B3DA-B135-3E4C-96F5-6ED420B7E0DF}" type="presParOf" srcId="{0790EC91-BE02-3F47-AE62-B74448FD2E3E}" destId="{E421ECFE-758B-5C4D-89D5-52AEC241B2BA}" srcOrd="0" destOrd="0" presId="urn:microsoft.com/office/officeart/2009/layout/CirclePictureHierarchy"/>
    <dgm:cxn modelId="{B83E10AD-1439-8E43-A93A-6D6E597997A2}" type="presParOf" srcId="{E421ECFE-758B-5C4D-89D5-52AEC241B2BA}" destId="{A9049F2A-C8D3-B842-85B4-4D99509062B7}" srcOrd="0" destOrd="0" presId="urn:microsoft.com/office/officeart/2009/layout/CirclePictureHierarchy"/>
    <dgm:cxn modelId="{51E40240-E76C-BC43-B361-026057E1DD57}" type="presParOf" srcId="{E421ECFE-758B-5C4D-89D5-52AEC241B2BA}" destId="{6B19824D-C22A-774B-A33C-2E0DE478790B}" srcOrd="1" destOrd="0" presId="urn:microsoft.com/office/officeart/2009/layout/CirclePictureHierarchy"/>
    <dgm:cxn modelId="{B07644CC-9E60-3149-BCA7-A3B6FA4566AB}" type="presParOf" srcId="{0790EC91-BE02-3F47-AE62-B74448FD2E3E}" destId="{6698C9B4-2DDD-5647-9684-180B17453EE1}"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3E530E-CF0B-C44E-80AC-C627D64ABC82}" type="doc">
      <dgm:prSet loTypeId="urn:microsoft.com/office/officeart/2005/8/layout/hList9" loCatId="" qsTypeId="urn:microsoft.com/office/officeart/2005/8/quickstyle/simple1" qsCatId="simple" csTypeId="urn:microsoft.com/office/officeart/2005/8/colors/accent1_2" csCatId="accent1" phldr="1"/>
      <dgm:spPr/>
      <dgm:t>
        <a:bodyPr/>
        <a:lstStyle/>
        <a:p>
          <a:endParaRPr lang="en-US"/>
        </a:p>
      </dgm:t>
    </dgm:pt>
    <dgm:pt modelId="{61372FEB-4C1A-9E4A-9BF6-8FC2427C91DF}">
      <dgm:prSet phldrT="[Text]"/>
      <dgm:spPr>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r>
            <a:rPr lang="en-US" dirty="0"/>
            <a:t> </a:t>
          </a:r>
        </a:p>
      </dgm:t>
    </dgm:pt>
    <dgm:pt modelId="{FDE05BB4-3C5B-2645-B479-97C00ED4AD15}" type="parTrans" cxnId="{02D637F1-E2DA-9741-A401-58FFC7B91C4C}">
      <dgm:prSet/>
      <dgm:spPr/>
      <dgm:t>
        <a:bodyPr/>
        <a:lstStyle/>
        <a:p>
          <a:endParaRPr lang="en-US"/>
        </a:p>
      </dgm:t>
    </dgm:pt>
    <dgm:pt modelId="{A312774F-1CC5-E341-97E7-EFEDFE059687}" type="sibTrans" cxnId="{02D637F1-E2DA-9741-A401-58FFC7B91C4C}">
      <dgm:prSet/>
      <dgm:spPr/>
      <dgm:t>
        <a:bodyPr/>
        <a:lstStyle/>
        <a:p>
          <a:endParaRPr lang="en-US"/>
        </a:p>
      </dgm:t>
    </dgm:pt>
    <dgm:pt modelId="{C13AEB48-6055-424C-8CB3-85DE22C0BDCD}">
      <dgm:prSet phldrT="[Text]" custT="1"/>
      <dgm:spPr/>
      <dgm:t>
        <a:bodyPr/>
        <a:lstStyle/>
        <a:p>
          <a:pPr>
            <a:buNone/>
          </a:pPr>
          <a:r>
            <a:rPr lang="en-US" sz="2400" dirty="0"/>
            <a:t>Author</a:t>
          </a:r>
        </a:p>
        <a:p>
          <a:pPr>
            <a:buFont typeface="Arial" panose="020B0604020202020204" pitchFamily="34" charset="0"/>
            <a:buChar char="•"/>
          </a:pPr>
          <a:r>
            <a:rPr lang="en-US" sz="1800" dirty="0"/>
            <a:t>Coordinated panel content</a:t>
          </a:r>
        </a:p>
        <a:p>
          <a:pPr>
            <a:buFont typeface="Arial" panose="020B0604020202020204" pitchFamily="34" charset="0"/>
            <a:buChar char="•"/>
          </a:pPr>
          <a:r>
            <a:rPr lang="en-US" sz="1800" dirty="0"/>
            <a:t>Author socials</a:t>
          </a:r>
        </a:p>
        <a:p>
          <a:pPr>
            <a:buNone/>
          </a:pPr>
          <a:endParaRPr lang="en-US" sz="1800" dirty="0"/>
        </a:p>
      </dgm:t>
    </dgm:pt>
    <dgm:pt modelId="{6064716E-2349-2F48-A77F-6ACFF187B496}" type="parTrans" cxnId="{2F7C5A21-B532-BB43-BFE5-0E5FFFF5769B}">
      <dgm:prSet/>
      <dgm:spPr/>
      <dgm:t>
        <a:bodyPr/>
        <a:lstStyle/>
        <a:p>
          <a:endParaRPr lang="en-US"/>
        </a:p>
      </dgm:t>
    </dgm:pt>
    <dgm:pt modelId="{51622784-3AB9-B64F-957F-A8D913E0E684}" type="sibTrans" cxnId="{2F7C5A21-B532-BB43-BFE5-0E5FFFF5769B}">
      <dgm:prSet/>
      <dgm:spPr/>
      <dgm:t>
        <a:bodyPr/>
        <a:lstStyle/>
        <a:p>
          <a:endParaRPr lang="en-US"/>
        </a:p>
      </dgm:t>
    </dgm:pt>
    <dgm:pt modelId="{68F6FA99-5F84-DC4D-B939-3ADE77FDCEB1}">
      <dgm:prSet phldrT="[Text]" custT="1"/>
      <dgm:spPr>
        <a:solidFill>
          <a:schemeClr val="bg2">
            <a:lumMod val="50000"/>
          </a:schemeClr>
        </a:solidFill>
      </dgm:spPr>
      <dgm:t>
        <a:bodyPr/>
        <a:lstStyle/>
        <a:p>
          <a:r>
            <a:rPr lang="en-US" sz="2600" dirty="0"/>
            <a:t>Audience</a:t>
          </a:r>
        </a:p>
        <a:p>
          <a:r>
            <a:rPr lang="en-US" sz="1800" dirty="0"/>
            <a:t>Special topic forums</a:t>
          </a:r>
        </a:p>
        <a:p>
          <a:r>
            <a:rPr lang="en-US" sz="1800" dirty="0"/>
            <a:t>Brown-bags</a:t>
          </a:r>
        </a:p>
        <a:p>
          <a:r>
            <a:rPr lang="en-US" sz="1800" dirty="0"/>
            <a:t>Job news</a:t>
          </a:r>
        </a:p>
      </dgm:t>
    </dgm:pt>
    <dgm:pt modelId="{7FAF44B9-518F-EC48-97F3-25E3B4AC6C17}" type="parTrans" cxnId="{D8CB5714-9D1A-1644-B7FD-E9CF25BBF367}">
      <dgm:prSet/>
      <dgm:spPr/>
      <dgm:t>
        <a:bodyPr/>
        <a:lstStyle/>
        <a:p>
          <a:endParaRPr lang="en-US"/>
        </a:p>
      </dgm:t>
    </dgm:pt>
    <dgm:pt modelId="{52987373-E967-B743-9B4F-A855111C36DF}" type="sibTrans" cxnId="{D8CB5714-9D1A-1644-B7FD-E9CF25BBF367}">
      <dgm:prSet/>
      <dgm:spPr/>
      <dgm:t>
        <a:bodyPr/>
        <a:lstStyle/>
        <a:p>
          <a:endParaRPr lang="en-US"/>
        </a:p>
      </dgm:t>
    </dgm:pt>
    <dgm:pt modelId="{41762DE3-633D-1347-A413-BC87181B4706}">
      <dgm:prSet phldrT="[Text]"/>
      <dgm:spPr>
        <a:blipFill rotWithShape="0">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r>
            <a:rPr lang="en-US" dirty="0"/>
            <a:t> </a:t>
          </a:r>
        </a:p>
      </dgm:t>
    </dgm:pt>
    <dgm:pt modelId="{BC76FE6B-9E13-C94F-8C40-FB09C131ED45}" type="parTrans" cxnId="{EFF95AC3-A40A-2E41-B330-123876CCFE54}">
      <dgm:prSet/>
      <dgm:spPr/>
      <dgm:t>
        <a:bodyPr/>
        <a:lstStyle/>
        <a:p>
          <a:endParaRPr lang="en-US"/>
        </a:p>
      </dgm:t>
    </dgm:pt>
    <dgm:pt modelId="{B0E46CD2-C17A-5C44-BD86-38EDAD896218}" type="sibTrans" cxnId="{EFF95AC3-A40A-2E41-B330-123876CCFE54}">
      <dgm:prSet/>
      <dgm:spPr/>
      <dgm:t>
        <a:bodyPr/>
        <a:lstStyle/>
        <a:p>
          <a:endParaRPr lang="en-US"/>
        </a:p>
      </dgm:t>
    </dgm:pt>
    <dgm:pt modelId="{72BC57B8-30C9-674C-9D8D-A4AEA9A7B069}">
      <dgm:prSet phldrT="[Text]" custT="1"/>
      <dgm:spPr/>
      <dgm:t>
        <a:bodyPr/>
        <a:lstStyle/>
        <a:p>
          <a:r>
            <a:rPr lang="en-US" sz="2500" dirty="0"/>
            <a:t>Author</a:t>
          </a:r>
        </a:p>
        <a:p>
          <a:r>
            <a:rPr lang="en-US" sz="1800" dirty="0"/>
            <a:t>Tenure-oriented info</a:t>
          </a:r>
        </a:p>
        <a:p>
          <a:r>
            <a:rPr lang="en-US" sz="1800" dirty="0"/>
            <a:t>Connections to industry or public policy</a:t>
          </a:r>
        </a:p>
        <a:p>
          <a:r>
            <a:rPr lang="en-US" sz="1800" dirty="0"/>
            <a:t>Citations</a:t>
          </a:r>
        </a:p>
      </dgm:t>
    </dgm:pt>
    <dgm:pt modelId="{5C4BB94E-1A4F-AA4B-AE81-692D1B3803D1}" type="parTrans" cxnId="{DB9EFD9A-C130-1745-AD5C-50A2F7F63E81}">
      <dgm:prSet/>
      <dgm:spPr/>
      <dgm:t>
        <a:bodyPr/>
        <a:lstStyle/>
        <a:p>
          <a:endParaRPr lang="en-US"/>
        </a:p>
      </dgm:t>
    </dgm:pt>
    <dgm:pt modelId="{611D5C56-548E-0247-86A7-7D9282450836}" type="sibTrans" cxnId="{DB9EFD9A-C130-1745-AD5C-50A2F7F63E81}">
      <dgm:prSet/>
      <dgm:spPr/>
      <dgm:t>
        <a:bodyPr/>
        <a:lstStyle/>
        <a:p>
          <a:endParaRPr lang="en-US"/>
        </a:p>
      </dgm:t>
    </dgm:pt>
    <dgm:pt modelId="{5E334EC6-1FF2-A447-997D-CC305D65B915}">
      <dgm:prSet phldrT="[Text]" custT="1"/>
      <dgm:spPr>
        <a:solidFill>
          <a:schemeClr val="bg2">
            <a:lumMod val="50000"/>
          </a:schemeClr>
        </a:solidFill>
      </dgm:spPr>
      <dgm:t>
        <a:bodyPr/>
        <a:lstStyle/>
        <a:p>
          <a:r>
            <a:rPr lang="en-US" sz="2600" dirty="0"/>
            <a:t>Audience</a:t>
          </a:r>
        </a:p>
        <a:p>
          <a:r>
            <a:rPr lang="en-US" sz="1800" dirty="0"/>
            <a:t>Shareable info</a:t>
          </a:r>
        </a:p>
        <a:p>
          <a:r>
            <a:rPr lang="en-US" sz="1800" dirty="0"/>
            <a:t>Useable info</a:t>
          </a:r>
        </a:p>
        <a:p>
          <a:r>
            <a:rPr lang="en-US" sz="1800" dirty="0"/>
            <a:t>Citations</a:t>
          </a:r>
        </a:p>
      </dgm:t>
    </dgm:pt>
    <dgm:pt modelId="{94DE5EE6-904E-8E4A-8220-568C9EE746D8}" type="parTrans" cxnId="{C3156DCD-1668-E04F-8A9C-544E998938CA}">
      <dgm:prSet/>
      <dgm:spPr/>
      <dgm:t>
        <a:bodyPr/>
        <a:lstStyle/>
        <a:p>
          <a:endParaRPr lang="en-US"/>
        </a:p>
      </dgm:t>
    </dgm:pt>
    <dgm:pt modelId="{70C433AB-AA47-FA41-A70D-6B55704D5A52}" type="sibTrans" cxnId="{C3156DCD-1668-E04F-8A9C-544E998938CA}">
      <dgm:prSet/>
      <dgm:spPr/>
      <dgm:t>
        <a:bodyPr/>
        <a:lstStyle/>
        <a:p>
          <a:endParaRPr lang="en-US"/>
        </a:p>
      </dgm:t>
    </dgm:pt>
    <dgm:pt modelId="{A332AD77-EAC7-8646-8BFC-5BF82CC55D34}">
      <dgm:prSet/>
      <dgm:spPr>
        <a:blipFill rotWithShape="0">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n-US" dirty="0"/>
        </a:p>
      </dgm:t>
    </dgm:pt>
    <dgm:pt modelId="{143CB388-2447-9A4A-AA43-A7906EC5FE4C}" type="parTrans" cxnId="{E2B29999-6775-D743-9CAE-2AD713F7016D}">
      <dgm:prSet/>
      <dgm:spPr/>
      <dgm:t>
        <a:bodyPr/>
        <a:lstStyle/>
        <a:p>
          <a:endParaRPr lang="en-US"/>
        </a:p>
      </dgm:t>
    </dgm:pt>
    <dgm:pt modelId="{E7A66101-B704-5147-A9E2-EB18F3C77E11}" type="sibTrans" cxnId="{E2B29999-6775-D743-9CAE-2AD713F7016D}">
      <dgm:prSet/>
      <dgm:spPr/>
      <dgm:t>
        <a:bodyPr/>
        <a:lstStyle/>
        <a:p>
          <a:endParaRPr lang="en-US"/>
        </a:p>
      </dgm:t>
    </dgm:pt>
    <dgm:pt modelId="{D91CEEA9-5D22-5649-9520-4EAD0C2F0CA1}">
      <dgm:prSet/>
      <dgm:spPr>
        <a:blipFill rotWithShape="0">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t>
        <a:bodyPr/>
        <a:lstStyle/>
        <a:p>
          <a:endParaRPr lang="en-US"/>
        </a:p>
      </dgm:t>
    </dgm:pt>
    <dgm:pt modelId="{95478601-35C8-384A-BCA5-294F1AB6FFA6}" type="parTrans" cxnId="{563978A8-75D3-B94A-8E59-73554660DABE}">
      <dgm:prSet/>
      <dgm:spPr/>
      <dgm:t>
        <a:bodyPr/>
        <a:lstStyle/>
        <a:p>
          <a:endParaRPr lang="en-US"/>
        </a:p>
      </dgm:t>
    </dgm:pt>
    <dgm:pt modelId="{BEE61D31-CC27-1E4C-B2A9-89D89BFB0DFD}" type="sibTrans" cxnId="{563978A8-75D3-B94A-8E59-73554660DABE}">
      <dgm:prSet/>
      <dgm:spPr/>
      <dgm:t>
        <a:bodyPr/>
        <a:lstStyle/>
        <a:p>
          <a:endParaRPr lang="en-US"/>
        </a:p>
      </dgm:t>
    </dgm:pt>
    <dgm:pt modelId="{9462CD0F-2F94-8F4E-80D1-3D1E05083F8D}">
      <dgm:prSet custT="1"/>
      <dgm:spPr/>
      <dgm:t>
        <a:bodyPr/>
        <a:lstStyle/>
        <a:p>
          <a:r>
            <a:rPr lang="en-US" sz="2500" dirty="0"/>
            <a:t>Author</a:t>
          </a:r>
        </a:p>
        <a:p>
          <a:r>
            <a:rPr lang="en-US" sz="1800" dirty="0"/>
            <a:t>Guest columnist</a:t>
          </a:r>
        </a:p>
        <a:p>
          <a:r>
            <a:rPr lang="en-US" sz="1800" dirty="0"/>
            <a:t>Poster session at ERB </a:t>
          </a:r>
          <a:r>
            <a:rPr lang="en-US" sz="1800" dirty="0" err="1"/>
            <a:t>mtg</a:t>
          </a:r>
          <a:endParaRPr lang="en-US" sz="1800" dirty="0"/>
        </a:p>
      </dgm:t>
    </dgm:pt>
    <dgm:pt modelId="{25BE2150-E3C3-8B4C-AC1F-C91F39C53F6A}" type="parTrans" cxnId="{7F4AA4F0-52DB-CB4D-9472-C868D951B22C}">
      <dgm:prSet/>
      <dgm:spPr/>
      <dgm:t>
        <a:bodyPr/>
        <a:lstStyle/>
        <a:p>
          <a:endParaRPr lang="en-US"/>
        </a:p>
      </dgm:t>
    </dgm:pt>
    <dgm:pt modelId="{84E1A5EA-31EA-A946-9D10-0FDC314064EA}" type="sibTrans" cxnId="{7F4AA4F0-52DB-CB4D-9472-C868D951B22C}">
      <dgm:prSet/>
      <dgm:spPr/>
      <dgm:t>
        <a:bodyPr/>
        <a:lstStyle/>
        <a:p>
          <a:endParaRPr lang="en-US"/>
        </a:p>
      </dgm:t>
    </dgm:pt>
    <dgm:pt modelId="{439C6F51-7DE7-FF4D-9356-F826D8CB399B}">
      <dgm:prSet custT="1"/>
      <dgm:spPr>
        <a:solidFill>
          <a:schemeClr val="bg2">
            <a:lumMod val="50000"/>
          </a:schemeClr>
        </a:solidFill>
      </dgm:spPr>
      <dgm:t>
        <a:bodyPr/>
        <a:lstStyle/>
        <a:p>
          <a:r>
            <a:rPr lang="en-US" sz="2600" dirty="0"/>
            <a:t>Audience</a:t>
          </a:r>
        </a:p>
        <a:p>
          <a:r>
            <a:rPr lang="en-US" sz="1800" dirty="0"/>
            <a:t>Teaching materials</a:t>
          </a:r>
        </a:p>
        <a:p>
          <a:r>
            <a:rPr lang="en-US" sz="1800" dirty="0"/>
            <a:t>Interactives</a:t>
          </a:r>
        </a:p>
        <a:p>
          <a:r>
            <a:rPr lang="en-US" sz="1800" dirty="0"/>
            <a:t>“Stay Current” content</a:t>
          </a:r>
        </a:p>
      </dgm:t>
    </dgm:pt>
    <dgm:pt modelId="{A1575981-CBE4-5C4F-B0A4-4BE7F27CDD9F}" type="parTrans" cxnId="{A82A3FF5-D10A-364E-AF9C-61464D00C284}">
      <dgm:prSet/>
      <dgm:spPr/>
      <dgm:t>
        <a:bodyPr/>
        <a:lstStyle/>
        <a:p>
          <a:endParaRPr lang="en-US"/>
        </a:p>
      </dgm:t>
    </dgm:pt>
    <dgm:pt modelId="{402A87BB-B8E7-0A40-89FA-3C57EF64BA35}" type="sibTrans" cxnId="{A82A3FF5-D10A-364E-AF9C-61464D00C284}">
      <dgm:prSet/>
      <dgm:spPr/>
      <dgm:t>
        <a:bodyPr/>
        <a:lstStyle/>
        <a:p>
          <a:endParaRPr lang="en-US"/>
        </a:p>
      </dgm:t>
    </dgm:pt>
    <dgm:pt modelId="{C5F40867-F1E1-DE48-A0EA-42113702C5FA}">
      <dgm:prSet custT="1"/>
      <dgm:spPr/>
      <dgm:t>
        <a:bodyPr/>
        <a:lstStyle/>
        <a:p>
          <a:r>
            <a:rPr lang="en-US" sz="2500" dirty="0"/>
            <a:t>Author</a:t>
          </a:r>
        </a:p>
        <a:p>
          <a:r>
            <a:rPr lang="en-US" sz="1800" dirty="0"/>
            <a:t>Press releases</a:t>
          </a:r>
        </a:p>
        <a:p>
          <a:r>
            <a:rPr lang="en-US" sz="1800" dirty="0"/>
            <a:t>Media guidance</a:t>
          </a:r>
        </a:p>
        <a:p>
          <a:r>
            <a:rPr lang="en-US" sz="1800" dirty="0"/>
            <a:t>Translation training</a:t>
          </a:r>
        </a:p>
      </dgm:t>
    </dgm:pt>
    <dgm:pt modelId="{2DA3BFA8-D12F-C546-ADD5-F71DF65FEC0F}" type="parTrans" cxnId="{8639AF27-C4A3-A042-B2AC-CD602C7DE216}">
      <dgm:prSet/>
      <dgm:spPr/>
      <dgm:t>
        <a:bodyPr/>
        <a:lstStyle/>
        <a:p>
          <a:endParaRPr lang="en-US"/>
        </a:p>
      </dgm:t>
    </dgm:pt>
    <dgm:pt modelId="{9D8080EE-13DB-1A4B-9F17-26F774950369}" type="sibTrans" cxnId="{8639AF27-C4A3-A042-B2AC-CD602C7DE216}">
      <dgm:prSet/>
      <dgm:spPr/>
      <dgm:t>
        <a:bodyPr/>
        <a:lstStyle/>
        <a:p>
          <a:endParaRPr lang="en-US"/>
        </a:p>
      </dgm:t>
    </dgm:pt>
    <dgm:pt modelId="{2C39E6A4-4E64-DB4B-915C-144405310228}">
      <dgm:prSet custT="1"/>
      <dgm:spPr>
        <a:solidFill>
          <a:schemeClr val="bg2">
            <a:lumMod val="50000"/>
          </a:schemeClr>
        </a:solidFill>
      </dgm:spPr>
      <dgm:t>
        <a:bodyPr/>
        <a:lstStyle/>
        <a:p>
          <a:r>
            <a:rPr lang="en-US" sz="2600" dirty="0"/>
            <a:t>Audience</a:t>
          </a:r>
        </a:p>
        <a:p>
          <a:r>
            <a:rPr lang="en-US" sz="1800" dirty="0"/>
            <a:t>Podcasts</a:t>
          </a:r>
        </a:p>
        <a:p>
          <a:r>
            <a:rPr lang="en-US" sz="1800" dirty="0"/>
            <a:t>Short video series</a:t>
          </a:r>
        </a:p>
        <a:p>
          <a:r>
            <a:rPr lang="en-US" sz="1800" dirty="0"/>
            <a:t>Interdisciplinary reports</a:t>
          </a:r>
        </a:p>
      </dgm:t>
    </dgm:pt>
    <dgm:pt modelId="{8544B4A0-33EB-6D42-82FF-76160CC62A6F}" type="parTrans" cxnId="{3FAFC416-95F2-254A-AFCD-15C22F6EF358}">
      <dgm:prSet/>
      <dgm:spPr/>
      <dgm:t>
        <a:bodyPr/>
        <a:lstStyle/>
        <a:p>
          <a:endParaRPr lang="en-US"/>
        </a:p>
      </dgm:t>
    </dgm:pt>
    <dgm:pt modelId="{37471A02-4FE1-AB42-8E46-A2CE36E93BC0}" type="sibTrans" cxnId="{3FAFC416-95F2-254A-AFCD-15C22F6EF358}">
      <dgm:prSet/>
      <dgm:spPr/>
      <dgm:t>
        <a:bodyPr/>
        <a:lstStyle/>
        <a:p>
          <a:endParaRPr lang="en-US"/>
        </a:p>
      </dgm:t>
    </dgm:pt>
    <dgm:pt modelId="{B155264D-3341-EE4B-97B0-780006339AE0}" type="pres">
      <dgm:prSet presAssocID="{6F3E530E-CF0B-C44E-80AC-C627D64ABC82}" presName="list" presStyleCnt="0">
        <dgm:presLayoutVars>
          <dgm:dir/>
          <dgm:animLvl val="lvl"/>
        </dgm:presLayoutVars>
      </dgm:prSet>
      <dgm:spPr/>
    </dgm:pt>
    <dgm:pt modelId="{93B3D1AA-426C-7C45-A311-DA9A3C74B103}" type="pres">
      <dgm:prSet presAssocID="{61372FEB-4C1A-9E4A-9BF6-8FC2427C91DF}" presName="posSpace" presStyleCnt="0"/>
      <dgm:spPr/>
    </dgm:pt>
    <dgm:pt modelId="{EC1B53F9-8A2A-824F-BAC9-36B051665F93}" type="pres">
      <dgm:prSet presAssocID="{61372FEB-4C1A-9E4A-9BF6-8FC2427C91DF}" presName="vertFlow" presStyleCnt="0"/>
      <dgm:spPr/>
    </dgm:pt>
    <dgm:pt modelId="{CDC281AB-1709-524D-9F36-DF6CE2632E95}" type="pres">
      <dgm:prSet presAssocID="{61372FEB-4C1A-9E4A-9BF6-8FC2427C91DF}" presName="topSpace" presStyleCnt="0"/>
      <dgm:spPr/>
    </dgm:pt>
    <dgm:pt modelId="{E076F161-613B-5F4E-AABF-A922A1524CE6}" type="pres">
      <dgm:prSet presAssocID="{61372FEB-4C1A-9E4A-9BF6-8FC2427C91DF}" presName="firstComp" presStyleCnt="0"/>
      <dgm:spPr/>
    </dgm:pt>
    <dgm:pt modelId="{0F9CFF36-CBFC-614F-A9E4-9D0D15AE087E}" type="pres">
      <dgm:prSet presAssocID="{61372FEB-4C1A-9E4A-9BF6-8FC2427C91DF}" presName="firstChild" presStyleLbl="bgAccFollowNode1" presStyleIdx="0" presStyleCnt="8" custScaleY="202510"/>
      <dgm:spPr/>
    </dgm:pt>
    <dgm:pt modelId="{494AD77A-1B95-5C47-A844-C84DFE6DFCD4}" type="pres">
      <dgm:prSet presAssocID="{61372FEB-4C1A-9E4A-9BF6-8FC2427C91DF}" presName="firstChildTx" presStyleLbl="bgAccFollowNode1" presStyleIdx="0" presStyleCnt="8">
        <dgm:presLayoutVars>
          <dgm:bulletEnabled val="1"/>
        </dgm:presLayoutVars>
      </dgm:prSet>
      <dgm:spPr/>
    </dgm:pt>
    <dgm:pt modelId="{0B6C8E54-AE2C-2F44-A804-62A9E599310D}" type="pres">
      <dgm:prSet presAssocID="{68F6FA99-5F84-DC4D-B939-3ADE77FDCEB1}" presName="comp" presStyleCnt="0"/>
      <dgm:spPr/>
    </dgm:pt>
    <dgm:pt modelId="{7D0B3779-7A4C-A548-B053-8BD59134FB98}" type="pres">
      <dgm:prSet presAssocID="{68F6FA99-5F84-DC4D-B939-3ADE77FDCEB1}" presName="child" presStyleLbl="bgAccFollowNode1" presStyleIdx="1" presStyleCnt="8" custScaleY="207905"/>
      <dgm:spPr/>
    </dgm:pt>
    <dgm:pt modelId="{845A44A1-649F-3543-ABFF-39784D8DD61D}" type="pres">
      <dgm:prSet presAssocID="{68F6FA99-5F84-DC4D-B939-3ADE77FDCEB1}" presName="childTx" presStyleLbl="bgAccFollowNode1" presStyleIdx="1" presStyleCnt="8">
        <dgm:presLayoutVars>
          <dgm:bulletEnabled val="1"/>
        </dgm:presLayoutVars>
      </dgm:prSet>
      <dgm:spPr/>
    </dgm:pt>
    <dgm:pt modelId="{C9BB0029-90B4-6E47-9733-1C2FF3AE2A76}" type="pres">
      <dgm:prSet presAssocID="{61372FEB-4C1A-9E4A-9BF6-8FC2427C91DF}" presName="negSpace" presStyleCnt="0"/>
      <dgm:spPr/>
    </dgm:pt>
    <dgm:pt modelId="{885BA7FC-72D1-6043-BF28-8504353320D7}" type="pres">
      <dgm:prSet presAssocID="{61372FEB-4C1A-9E4A-9BF6-8FC2427C91DF}" presName="circle" presStyleLbl="node1" presStyleIdx="0" presStyleCnt="4"/>
      <dgm:spPr/>
    </dgm:pt>
    <dgm:pt modelId="{3702628B-CB92-994D-AC82-978BE469034A}" type="pres">
      <dgm:prSet presAssocID="{A312774F-1CC5-E341-97E7-EFEDFE059687}" presName="transSpace" presStyleCnt="0"/>
      <dgm:spPr/>
    </dgm:pt>
    <dgm:pt modelId="{ED1B3975-86F4-8C46-8DB7-88F8717EDC3A}" type="pres">
      <dgm:prSet presAssocID="{A332AD77-EAC7-8646-8BFC-5BF82CC55D34}" presName="posSpace" presStyleCnt="0"/>
      <dgm:spPr/>
    </dgm:pt>
    <dgm:pt modelId="{01BF3344-D512-2F44-B868-8B8098DC9BF7}" type="pres">
      <dgm:prSet presAssocID="{A332AD77-EAC7-8646-8BFC-5BF82CC55D34}" presName="vertFlow" presStyleCnt="0"/>
      <dgm:spPr/>
    </dgm:pt>
    <dgm:pt modelId="{0CD6D46D-E485-EF49-88C1-745F1741E757}" type="pres">
      <dgm:prSet presAssocID="{A332AD77-EAC7-8646-8BFC-5BF82CC55D34}" presName="topSpace" presStyleCnt="0"/>
      <dgm:spPr/>
    </dgm:pt>
    <dgm:pt modelId="{96F6F913-FC76-AC44-AE1D-9C08536BB377}" type="pres">
      <dgm:prSet presAssocID="{A332AD77-EAC7-8646-8BFC-5BF82CC55D34}" presName="firstComp" presStyleCnt="0"/>
      <dgm:spPr/>
    </dgm:pt>
    <dgm:pt modelId="{E86F0C44-1180-174A-8515-2EAF0468269E}" type="pres">
      <dgm:prSet presAssocID="{A332AD77-EAC7-8646-8BFC-5BF82CC55D34}" presName="firstChild" presStyleLbl="bgAccFollowNode1" presStyleIdx="2" presStyleCnt="8" custScaleY="193583" custLinFactNeighborX="-413" custLinFactNeighborY="4131"/>
      <dgm:spPr/>
    </dgm:pt>
    <dgm:pt modelId="{FDAD77BC-7F84-CD4F-83F4-2E85DA6AE203}" type="pres">
      <dgm:prSet presAssocID="{A332AD77-EAC7-8646-8BFC-5BF82CC55D34}" presName="firstChildTx" presStyleLbl="bgAccFollowNode1" presStyleIdx="2" presStyleCnt="8">
        <dgm:presLayoutVars>
          <dgm:bulletEnabled val="1"/>
        </dgm:presLayoutVars>
      </dgm:prSet>
      <dgm:spPr/>
    </dgm:pt>
    <dgm:pt modelId="{ECD8A527-C060-DC47-97EC-CFC893E2A8A5}" type="pres">
      <dgm:prSet presAssocID="{439C6F51-7DE7-FF4D-9356-F826D8CB399B}" presName="comp" presStyleCnt="0"/>
      <dgm:spPr/>
    </dgm:pt>
    <dgm:pt modelId="{2F2EF777-0BAA-F643-9C3C-B5CA86520C2D}" type="pres">
      <dgm:prSet presAssocID="{439C6F51-7DE7-FF4D-9356-F826D8CB399B}" presName="child" presStyleLbl="bgAccFollowNode1" presStyleIdx="3" presStyleCnt="8" custScaleY="218518" custLinFactNeighborY="5394"/>
      <dgm:spPr/>
    </dgm:pt>
    <dgm:pt modelId="{BFADFCF2-905D-334B-AE5F-AFD4053CFDBD}" type="pres">
      <dgm:prSet presAssocID="{439C6F51-7DE7-FF4D-9356-F826D8CB399B}" presName="childTx" presStyleLbl="bgAccFollowNode1" presStyleIdx="3" presStyleCnt="8">
        <dgm:presLayoutVars>
          <dgm:bulletEnabled val="1"/>
        </dgm:presLayoutVars>
      </dgm:prSet>
      <dgm:spPr/>
    </dgm:pt>
    <dgm:pt modelId="{D34762A3-E82C-D44D-A70A-3D864B288C69}" type="pres">
      <dgm:prSet presAssocID="{A332AD77-EAC7-8646-8BFC-5BF82CC55D34}" presName="negSpace" presStyleCnt="0"/>
      <dgm:spPr/>
    </dgm:pt>
    <dgm:pt modelId="{DB2B8426-679D-1A4A-9E69-C51E640107A4}" type="pres">
      <dgm:prSet presAssocID="{A332AD77-EAC7-8646-8BFC-5BF82CC55D34}" presName="circle" presStyleLbl="node1" presStyleIdx="1" presStyleCnt="4"/>
      <dgm:spPr/>
    </dgm:pt>
    <dgm:pt modelId="{2CE56D0A-26C8-5D44-A730-E0EEAF551ED9}" type="pres">
      <dgm:prSet presAssocID="{E7A66101-B704-5147-A9E2-EB18F3C77E11}" presName="transSpace" presStyleCnt="0"/>
      <dgm:spPr/>
    </dgm:pt>
    <dgm:pt modelId="{D008C69C-A990-CE47-A7BF-07F0DDA1C282}" type="pres">
      <dgm:prSet presAssocID="{D91CEEA9-5D22-5649-9520-4EAD0C2F0CA1}" presName="posSpace" presStyleCnt="0"/>
      <dgm:spPr/>
    </dgm:pt>
    <dgm:pt modelId="{A1DDD578-9C47-AE44-8604-661E4D183799}" type="pres">
      <dgm:prSet presAssocID="{D91CEEA9-5D22-5649-9520-4EAD0C2F0CA1}" presName="vertFlow" presStyleCnt="0"/>
      <dgm:spPr/>
    </dgm:pt>
    <dgm:pt modelId="{05F67668-8E9E-AA49-BDEB-88CE3F673FF8}" type="pres">
      <dgm:prSet presAssocID="{D91CEEA9-5D22-5649-9520-4EAD0C2F0CA1}" presName="topSpace" presStyleCnt="0"/>
      <dgm:spPr/>
    </dgm:pt>
    <dgm:pt modelId="{76436611-3857-6349-A846-8B76E83FA2B4}" type="pres">
      <dgm:prSet presAssocID="{D91CEEA9-5D22-5649-9520-4EAD0C2F0CA1}" presName="firstComp" presStyleCnt="0"/>
      <dgm:spPr/>
    </dgm:pt>
    <dgm:pt modelId="{B383AA6D-C360-E445-8143-0F31993AC148}" type="pres">
      <dgm:prSet presAssocID="{D91CEEA9-5D22-5649-9520-4EAD0C2F0CA1}" presName="firstChild" presStyleLbl="bgAccFollowNode1" presStyleIdx="4" presStyleCnt="8" custScaleY="205058"/>
      <dgm:spPr/>
    </dgm:pt>
    <dgm:pt modelId="{A57296FC-AC25-E146-A982-03206A65550F}" type="pres">
      <dgm:prSet presAssocID="{D91CEEA9-5D22-5649-9520-4EAD0C2F0CA1}" presName="firstChildTx" presStyleLbl="bgAccFollowNode1" presStyleIdx="4" presStyleCnt="8">
        <dgm:presLayoutVars>
          <dgm:bulletEnabled val="1"/>
        </dgm:presLayoutVars>
      </dgm:prSet>
      <dgm:spPr/>
    </dgm:pt>
    <dgm:pt modelId="{5E2AA726-EBEF-C14B-87AA-26F9B4A00C59}" type="pres">
      <dgm:prSet presAssocID="{2C39E6A4-4E64-DB4B-915C-144405310228}" presName="comp" presStyleCnt="0"/>
      <dgm:spPr/>
    </dgm:pt>
    <dgm:pt modelId="{D62C03FC-B5E4-C540-B301-8D3CEFF4689D}" type="pres">
      <dgm:prSet presAssocID="{2C39E6A4-4E64-DB4B-915C-144405310228}" presName="child" presStyleLbl="bgAccFollowNode1" presStyleIdx="5" presStyleCnt="8" custScaleY="208344"/>
      <dgm:spPr/>
    </dgm:pt>
    <dgm:pt modelId="{7B1662B0-31AD-E347-9179-00F55D310BBD}" type="pres">
      <dgm:prSet presAssocID="{2C39E6A4-4E64-DB4B-915C-144405310228}" presName="childTx" presStyleLbl="bgAccFollowNode1" presStyleIdx="5" presStyleCnt="8">
        <dgm:presLayoutVars>
          <dgm:bulletEnabled val="1"/>
        </dgm:presLayoutVars>
      </dgm:prSet>
      <dgm:spPr/>
    </dgm:pt>
    <dgm:pt modelId="{B01C419B-14FA-EE4F-9A27-41E0BFB2DFEF}" type="pres">
      <dgm:prSet presAssocID="{D91CEEA9-5D22-5649-9520-4EAD0C2F0CA1}" presName="negSpace" presStyleCnt="0"/>
      <dgm:spPr/>
    </dgm:pt>
    <dgm:pt modelId="{0A2CA7DC-11AD-6B4F-99CE-7A88D05D6E24}" type="pres">
      <dgm:prSet presAssocID="{D91CEEA9-5D22-5649-9520-4EAD0C2F0CA1}" presName="circle" presStyleLbl="node1" presStyleIdx="2" presStyleCnt="4"/>
      <dgm:spPr/>
    </dgm:pt>
    <dgm:pt modelId="{A3FCACD8-067E-E448-8ED4-F64BAD06C570}" type="pres">
      <dgm:prSet presAssocID="{BEE61D31-CC27-1E4C-B2A9-89D89BFB0DFD}" presName="transSpace" presStyleCnt="0"/>
      <dgm:spPr/>
    </dgm:pt>
    <dgm:pt modelId="{F3F24B1D-312D-2B43-B1F9-56C471BF645E}" type="pres">
      <dgm:prSet presAssocID="{41762DE3-633D-1347-A413-BC87181B4706}" presName="posSpace" presStyleCnt="0"/>
      <dgm:spPr/>
    </dgm:pt>
    <dgm:pt modelId="{1C6436EE-3F3F-6443-A751-A2D8903A8DF1}" type="pres">
      <dgm:prSet presAssocID="{41762DE3-633D-1347-A413-BC87181B4706}" presName="vertFlow" presStyleCnt="0"/>
      <dgm:spPr/>
    </dgm:pt>
    <dgm:pt modelId="{53917B2B-CAF7-E745-9A2E-D20286CFE3DF}" type="pres">
      <dgm:prSet presAssocID="{41762DE3-633D-1347-A413-BC87181B4706}" presName="topSpace" presStyleCnt="0"/>
      <dgm:spPr/>
    </dgm:pt>
    <dgm:pt modelId="{FFA0A6D3-26E6-B742-B32A-94CD2AA6D8A1}" type="pres">
      <dgm:prSet presAssocID="{41762DE3-633D-1347-A413-BC87181B4706}" presName="firstComp" presStyleCnt="0"/>
      <dgm:spPr/>
    </dgm:pt>
    <dgm:pt modelId="{CCFA3F08-D9A6-E449-BEA8-6FF21647E768}" type="pres">
      <dgm:prSet presAssocID="{41762DE3-633D-1347-A413-BC87181B4706}" presName="firstChild" presStyleLbl="bgAccFollowNode1" presStyleIdx="6" presStyleCnt="8" custScaleY="215971"/>
      <dgm:spPr/>
    </dgm:pt>
    <dgm:pt modelId="{03A18E22-2CA7-CC48-ADD8-2032F66297C7}" type="pres">
      <dgm:prSet presAssocID="{41762DE3-633D-1347-A413-BC87181B4706}" presName="firstChildTx" presStyleLbl="bgAccFollowNode1" presStyleIdx="6" presStyleCnt="8">
        <dgm:presLayoutVars>
          <dgm:bulletEnabled val="1"/>
        </dgm:presLayoutVars>
      </dgm:prSet>
      <dgm:spPr/>
    </dgm:pt>
    <dgm:pt modelId="{EE5782B2-172C-D946-94AB-7660C3F858EF}" type="pres">
      <dgm:prSet presAssocID="{5E334EC6-1FF2-A447-997D-CC305D65B915}" presName="comp" presStyleCnt="0"/>
      <dgm:spPr/>
    </dgm:pt>
    <dgm:pt modelId="{E7D0897B-D103-334A-84C3-662967A793FC}" type="pres">
      <dgm:prSet presAssocID="{5E334EC6-1FF2-A447-997D-CC305D65B915}" presName="child" presStyleLbl="bgAccFollowNode1" presStyleIdx="7" presStyleCnt="8" custScaleY="192268"/>
      <dgm:spPr/>
    </dgm:pt>
    <dgm:pt modelId="{DEB4411E-1B5C-274C-9EFE-48872C22D248}" type="pres">
      <dgm:prSet presAssocID="{5E334EC6-1FF2-A447-997D-CC305D65B915}" presName="childTx" presStyleLbl="bgAccFollowNode1" presStyleIdx="7" presStyleCnt="8">
        <dgm:presLayoutVars>
          <dgm:bulletEnabled val="1"/>
        </dgm:presLayoutVars>
      </dgm:prSet>
      <dgm:spPr/>
    </dgm:pt>
    <dgm:pt modelId="{1D5D1DC5-EB22-D94B-97DF-996CEE55869E}" type="pres">
      <dgm:prSet presAssocID="{41762DE3-633D-1347-A413-BC87181B4706}" presName="negSpace" presStyleCnt="0"/>
      <dgm:spPr/>
    </dgm:pt>
    <dgm:pt modelId="{6CFB168A-FE43-E642-BF58-7253CDDFC605}" type="pres">
      <dgm:prSet presAssocID="{41762DE3-633D-1347-A413-BC87181B4706}" presName="circle" presStyleLbl="node1" presStyleIdx="3" presStyleCnt="4"/>
      <dgm:spPr/>
    </dgm:pt>
  </dgm:ptLst>
  <dgm:cxnLst>
    <dgm:cxn modelId="{3130D107-7F6B-644F-BE9F-0A0BE93A3F5A}" type="presOf" srcId="{5E334EC6-1FF2-A447-997D-CC305D65B915}" destId="{E7D0897B-D103-334A-84C3-662967A793FC}" srcOrd="0" destOrd="0" presId="urn:microsoft.com/office/officeart/2005/8/layout/hList9"/>
    <dgm:cxn modelId="{D8CB5714-9D1A-1644-B7FD-E9CF25BBF367}" srcId="{61372FEB-4C1A-9E4A-9BF6-8FC2427C91DF}" destId="{68F6FA99-5F84-DC4D-B939-3ADE77FDCEB1}" srcOrd="1" destOrd="0" parTransId="{7FAF44B9-518F-EC48-97F3-25E3B4AC6C17}" sibTransId="{52987373-E967-B743-9B4F-A855111C36DF}"/>
    <dgm:cxn modelId="{3FAFC416-95F2-254A-AFCD-15C22F6EF358}" srcId="{D91CEEA9-5D22-5649-9520-4EAD0C2F0CA1}" destId="{2C39E6A4-4E64-DB4B-915C-144405310228}" srcOrd="1" destOrd="0" parTransId="{8544B4A0-33EB-6D42-82FF-76160CC62A6F}" sibTransId="{37471A02-4FE1-AB42-8E46-A2CE36E93BC0}"/>
    <dgm:cxn modelId="{2F7C5A21-B532-BB43-BFE5-0E5FFFF5769B}" srcId="{61372FEB-4C1A-9E4A-9BF6-8FC2427C91DF}" destId="{C13AEB48-6055-424C-8CB3-85DE22C0BDCD}" srcOrd="0" destOrd="0" parTransId="{6064716E-2349-2F48-A77F-6ACFF187B496}" sibTransId="{51622784-3AB9-B64F-957F-A8D913E0E684}"/>
    <dgm:cxn modelId="{8639AF27-C4A3-A042-B2AC-CD602C7DE216}" srcId="{D91CEEA9-5D22-5649-9520-4EAD0C2F0CA1}" destId="{C5F40867-F1E1-DE48-A0EA-42113702C5FA}" srcOrd="0" destOrd="0" parTransId="{2DA3BFA8-D12F-C546-ADD5-F71DF65FEC0F}" sibTransId="{9D8080EE-13DB-1A4B-9F17-26F774950369}"/>
    <dgm:cxn modelId="{ABF1BF29-6B26-4F4B-80C3-4D762B47AC1B}" type="presOf" srcId="{439C6F51-7DE7-FF4D-9356-F826D8CB399B}" destId="{BFADFCF2-905D-334B-AE5F-AFD4053CFDBD}" srcOrd="1" destOrd="0" presId="urn:microsoft.com/office/officeart/2005/8/layout/hList9"/>
    <dgm:cxn modelId="{67C1B233-53FA-1549-90FA-B94F0DCC5721}" type="presOf" srcId="{A332AD77-EAC7-8646-8BFC-5BF82CC55D34}" destId="{DB2B8426-679D-1A4A-9E69-C51E640107A4}" srcOrd="0" destOrd="0" presId="urn:microsoft.com/office/officeart/2005/8/layout/hList9"/>
    <dgm:cxn modelId="{C09FEE3F-5A29-2D40-9259-0A7428CB3C63}" type="presOf" srcId="{2C39E6A4-4E64-DB4B-915C-144405310228}" destId="{D62C03FC-B5E4-C540-B301-8D3CEFF4689D}" srcOrd="0" destOrd="0" presId="urn:microsoft.com/office/officeart/2005/8/layout/hList9"/>
    <dgm:cxn modelId="{EB58FD3F-96D3-9A41-A0F4-40C5B096288C}" type="presOf" srcId="{68F6FA99-5F84-DC4D-B939-3ADE77FDCEB1}" destId="{845A44A1-649F-3543-ABFF-39784D8DD61D}" srcOrd="1" destOrd="0" presId="urn:microsoft.com/office/officeart/2005/8/layout/hList9"/>
    <dgm:cxn modelId="{711AEC45-798E-3B43-AB59-B60A9CD7DA53}" type="presOf" srcId="{9462CD0F-2F94-8F4E-80D1-3D1E05083F8D}" destId="{E86F0C44-1180-174A-8515-2EAF0468269E}" srcOrd="0" destOrd="0" presId="urn:microsoft.com/office/officeart/2005/8/layout/hList9"/>
    <dgm:cxn modelId="{E1D8F74C-4AF1-9942-B323-A6C3ECB2654B}" type="presOf" srcId="{68F6FA99-5F84-DC4D-B939-3ADE77FDCEB1}" destId="{7D0B3779-7A4C-A548-B053-8BD59134FB98}" srcOrd="0" destOrd="0" presId="urn:microsoft.com/office/officeart/2005/8/layout/hList9"/>
    <dgm:cxn modelId="{6DDCFA50-078D-5B40-82E8-D84802947BD7}" type="presOf" srcId="{5E334EC6-1FF2-A447-997D-CC305D65B915}" destId="{DEB4411E-1B5C-274C-9EFE-48872C22D248}" srcOrd="1" destOrd="0" presId="urn:microsoft.com/office/officeart/2005/8/layout/hList9"/>
    <dgm:cxn modelId="{EEDCA85B-FFA5-C44B-8D4D-16FAD6B31EE6}" type="presOf" srcId="{72BC57B8-30C9-674C-9D8D-A4AEA9A7B069}" destId="{CCFA3F08-D9A6-E449-BEA8-6FF21647E768}" srcOrd="0" destOrd="0" presId="urn:microsoft.com/office/officeart/2005/8/layout/hList9"/>
    <dgm:cxn modelId="{27CF6A76-A05C-9845-8BD5-EDCD4DB7B049}" type="presOf" srcId="{61372FEB-4C1A-9E4A-9BF6-8FC2427C91DF}" destId="{885BA7FC-72D1-6043-BF28-8504353320D7}" srcOrd="0" destOrd="0" presId="urn:microsoft.com/office/officeart/2005/8/layout/hList9"/>
    <dgm:cxn modelId="{8BC1F784-D767-2448-9FA5-28C8C14EE8A4}" type="presOf" srcId="{9462CD0F-2F94-8F4E-80D1-3D1E05083F8D}" destId="{FDAD77BC-7F84-CD4F-83F4-2E85DA6AE203}" srcOrd="1" destOrd="0" presId="urn:microsoft.com/office/officeart/2005/8/layout/hList9"/>
    <dgm:cxn modelId="{47DDFA98-64DA-D949-8190-EC2DCECB8DBD}" type="presOf" srcId="{6F3E530E-CF0B-C44E-80AC-C627D64ABC82}" destId="{B155264D-3341-EE4B-97B0-780006339AE0}" srcOrd="0" destOrd="0" presId="urn:microsoft.com/office/officeart/2005/8/layout/hList9"/>
    <dgm:cxn modelId="{E2B29999-6775-D743-9CAE-2AD713F7016D}" srcId="{6F3E530E-CF0B-C44E-80AC-C627D64ABC82}" destId="{A332AD77-EAC7-8646-8BFC-5BF82CC55D34}" srcOrd="1" destOrd="0" parTransId="{143CB388-2447-9A4A-AA43-A7906EC5FE4C}" sibTransId="{E7A66101-B704-5147-A9E2-EB18F3C77E11}"/>
    <dgm:cxn modelId="{DB9EFD9A-C130-1745-AD5C-50A2F7F63E81}" srcId="{41762DE3-633D-1347-A413-BC87181B4706}" destId="{72BC57B8-30C9-674C-9D8D-A4AEA9A7B069}" srcOrd="0" destOrd="0" parTransId="{5C4BB94E-1A4F-AA4B-AE81-692D1B3803D1}" sibTransId="{611D5C56-548E-0247-86A7-7D9282450836}"/>
    <dgm:cxn modelId="{806AD1A6-756F-C34E-ACF2-A5A2AC2FFF89}" type="presOf" srcId="{C5F40867-F1E1-DE48-A0EA-42113702C5FA}" destId="{B383AA6D-C360-E445-8143-0F31993AC148}" srcOrd="0" destOrd="0" presId="urn:microsoft.com/office/officeart/2005/8/layout/hList9"/>
    <dgm:cxn modelId="{056368A8-E897-6C40-8C34-8DF741312F4E}" type="presOf" srcId="{41762DE3-633D-1347-A413-BC87181B4706}" destId="{6CFB168A-FE43-E642-BF58-7253CDDFC605}" srcOrd="0" destOrd="0" presId="urn:microsoft.com/office/officeart/2005/8/layout/hList9"/>
    <dgm:cxn modelId="{563978A8-75D3-B94A-8E59-73554660DABE}" srcId="{6F3E530E-CF0B-C44E-80AC-C627D64ABC82}" destId="{D91CEEA9-5D22-5649-9520-4EAD0C2F0CA1}" srcOrd="2" destOrd="0" parTransId="{95478601-35C8-384A-BCA5-294F1AB6FFA6}" sibTransId="{BEE61D31-CC27-1E4C-B2A9-89D89BFB0DFD}"/>
    <dgm:cxn modelId="{06D316AD-D67D-064A-A3A4-811BBFF0668B}" type="presOf" srcId="{C13AEB48-6055-424C-8CB3-85DE22C0BDCD}" destId="{494AD77A-1B95-5C47-A844-C84DFE6DFCD4}" srcOrd="1" destOrd="0" presId="urn:microsoft.com/office/officeart/2005/8/layout/hList9"/>
    <dgm:cxn modelId="{EFF95AC3-A40A-2E41-B330-123876CCFE54}" srcId="{6F3E530E-CF0B-C44E-80AC-C627D64ABC82}" destId="{41762DE3-633D-1347-A413-BC87181B4706}" srcOrd="3" destOrd="0" parTransId="{BC76FE6B-9E13-C94F-8C40-FB09C131ED45}" sibTransId="{B0E46CD2-C17A-5C44-BD86-38EDAD896218}"/>
    <dgm:cxn modelId="{11D8A4C9-BEB9-BB4B-B613-CBC7157669A4}" type="presOf" srcId="{C5F40867-F1E1-DE48-A0EA-42113702C5FA}" destId="{A57296FC-AC25-E146-A982-03206A65550F}" srcOrd="1" destOrd="0" presId="urn:microsoft.com/office/officeart/2005/8/layout/hList9"/>
    <dgm:cxn modelId="{C3156DCD-1668-E04F-8A9C-544E998938CA}" srcId="{41762DE3-633D-1347-A413-BC87181B4706}" destId="{5E334EC6-1FF2-A447-997D-CC305D65B915}" srcOrd="1" destOrd="0" parTransId="{94DE5EE6-904E-8E4A-8220-568C9EE746D8}" sibTransId="{70C433AB-AA47-FA41-A70D-6B55704D5A52}"/>
    <dgm:cxn modelId="{959512DA-E393-2D44-AE45-F9D2439F04F4}" type="presOf" srcId="{439C6F51-7DE7-FF4D-9356-F826D8CB399B}" destId="{2F2EF777-0BAA-F643-9C3C-B5CA86520C2D}" srcOrd="0" destOrd="0" presId="urn:microsoft.com/office/officeart/2005/8/layout/hList9"/>
    <dgm:cxn modelId="{8923B7E9-75F5-A141-BF39-DCE30225F7B8}" type="presOf" srcId="{D91CEEA9-5D22-5649-9520-4EAD0C2F0CA1}" destId="{0A2CA7DC-11AD-6B4F-99CE-7A88D05D6E24}" srcOrd="0" destOrd="0" presId="urn:microsoft.com/office/officeart/2005/8/layout/hList9"/>
    <dgm:cxn modelId="{297AE0ED-37F8-3645-A41E-42C6F587CC8B}" type="presOf" srcId="{C13AEB48-6055-424C-8CB3-85DE22C0BDCD}" destId="{0F9CFF36-CBFC-614F-A9E4-9D0D15AE087E}" srcOrd="0" destOrd="0" presId="urn:microsoft.com/office/officeart/2005/8/layout/hList9"/>
    <dgm:cxn modelId="{B4F361F0-9699-394D-B028-014E5E53C885}" type="presOf" srcId="{72BC57B8-30C9-674C-9D8D-A4AEA9A7B069}" destId="{03A18E22-2CA7-CC48-ADD8-2032F66297C7}" srcOrd="1" destOrd="0" presId="urn:microsoft.com/office/officeart/2005/8/layout/hList9"/>
    <dgm:cxn modelId="{7F4AA4F0-52DB-CB4D-9472-C868D951B22C}" srcId="{A332AD77-EAC7-8646-8BFC-5BF82CC55D34}" destId="{9462CD0F-2F94-8F4E-80D1-3D1E05083F8D}" srcOrd="0" destOrd="0" parTransId="{25BE2150-E3C3-8B4C-AC1F-C91F39C53F6A}" sibTransId="{84E1A5EA-31EA-A946-9D10-0FDC314064EA}"/>
    <dgm:cxn modelId="{02D637F1-E2DA-9741-A401-58FFC7B91C4C}" srcId="{6F3E530E-CF0B-C44E-80AC-C627D64ABC82}" destId="{61372FEB-4C1A-9E4A-9BF6-8FC2427C91DF}" srcOrd="0" destOrd="0" parTransId="{FDE05BB4-3C5B-2645-B479-97C00ED4AD15}" sibTransId="{A312774F-1CC5-E341-97E7-EFEDFE059687}"/>
    <dgm:cxn modelId="{639F48F4-317A-914B-A0CB-E740F7089BCB}" type="presOf" srcId="{2C39E6A4-4E64-DB4B-915C-144405310228}" destId="{7B1662B0-31AD-E347-9179-00F55D310BBD}" srcOrd="1" destOrd="0" presId="urn:microsoft.com/office/officeart/2005/8/layout/hList9"/>
    <dgm:cxn modelId="{A82A3FF5-D10A-364E-AF9C-61464D00C284}" srcId="{A332AD77-EAC7-8646-8BFC-5BF82CC55D34}" destId="{439C6F51-7DE7-FF4D-9356-F826D8CB399B}" srcOrd="1" destOrd="0" parTransId="{A1575981-CBE4-5C4F-B0A4-4BE7F27CDD9F}" sibTransId="{402A87BB-B8E7-0A40-89FA-3C57EF64BA35}"/>
    <dgm:cxn modelId="{AFA903C6-54EF-904A-B364-D6A660CD4EA9}" type="presParOf" srcId="{B155264D-3341-EE4B-97B0-780006339AE0}" destId="{93B3D1AA-426C-7C45-A311-DA9A3C74B103}" srcOrd="0" destOrd="0" presId="urn:microsoft.com/office/officeart/2005/8/layout/hList9"/>
    <dgm:cxn modelId="{ECE29E33-889A-3647-A36A-95F3EB23E125}" type="presParOf" srcId="{B155264D-3341-EE4B-97B0-780006339AE0}" destId="{EC1B53F9-8A2A-824F-BAC9-36B051665F93}" srcOrd="1" destOrd="0" presId="urn:microsoft.com/office/officeart/2005/8/layout/hList9"/>
    <dgm:cxn modelId="{20599455-D4EA-764B-A9BE-CFECE5BDAB50}" type="presParOf" srcId="{EC1B53F9-8A2A-824F-BAC9-36B051665F93}" destId="{CDC281AB-1709-524D-9F36-DF6CE2632E95}" srcOrd="0" destOrd="0" presId="urn:microsoft.com/office/officeart/2005/8/layout/hList9"/>
    <dgm:cxn modelId="{579E27A9-743A-A046-AAEF-28C25CA6251F}" type="presParOf" srcId="{EC1B53F9-8A2A-824F-BAC9-36B051665F93}" destId="{E076F161-613B-5F4E-AABF-A922A1524CE6}" srcOrd="1" destOrd="0" presId="urn:microsoft.com/office/officeart/2005/8/layout/hList9"/>
    <dgm:cxn modelId="{EF534986-6975-0E47-890D-E83DA4130921}" type="presParOf" srcId="{E076F161-613B-5F4E-AABF-A922A1524CE6}" destId="{0F9CFF36-CBFC-614F-A9E4-9D0D15AE087E}" srcOrd="0" destOrd="0" presId="urn:microsoft.com/office/officeart/2005/8/layout/hList9"/>
    <dgm:cxn modelId="{2B37F25A-0B0E-D743-A4C9-F564114F94A0}" type="presParOf" srcId="{E076F161-613B-5F4E-AABF-A922A1524CE6}" destId="{494AD77A-1B95-5C47-A844-C84DFE6DFCD4}" srcOrd="1" destOrd="0" presId="urn:microsoft.com/office/officeart/2005/8/layout/hList9"/>
    <dgm:cxn modelId="{517FD6F3-F3E3-4545-9EBB-1E218991B297}" type="presParOf" srcId="{EC1B53F9-8A2A-824F-BAC9-36B051665F93}" destId="{0B6C8E54-AE2C-2F44-A804-62A9E599310D}" srcOrd="2" destOrd="0" presId="urn:microsoft.com/office/officeart/2005/8/layout/hList9"/>
    <dgm:cxn modelId="{7B572AD5-3C5D-F54A-93CC-0981FAA0FC3C}" type="presParOf" srcId="{0B6C8E54-AE2C-2F44-A804-62A9E599310D}" destId="{7D0B3779-7A4C-A548-B053-8BD59134FB98}" srcOrd="0" destOrd="0" presId="urn:microsoft.com/office/officeart/2005/8/layout/hList9"/>
    <dgm:cxn modelId="{963C5787-F0DA-9D42-BA33-D33150623B97}" type="presParOf" srcId="{0B6C8E54-AE2C-2F44-A804-62A9E599310D}" destId="{845A44A1-649F-3543-ABFF-39784D8DD61D}" srcOrd="1" destOrd="0" presId="urn:microsoft.com/office/officeart/2005/8/layout/hList9"/>
    <dgm:cxn modelId="{C69D2870-22CE-4148-82BB-7DA8C54CBC86}" type="presParOf" srcId="{B155264D-3341-EE4B-97B0-780006339AE0}" destId="{C9BB0029-90B4-6E47-9733-1C2FF3AE2A76}" srcOrd="2" destOrd="0" presId="urn:microsoft.com/office/officeart/2005/8/layout/hList9"/>
    <dgm:cxn modelId="{4D280E74-B579-1745-A1B1-D792B868E53F}" type="presParOf" srcId="{B155264D-3341-EE4B-97B0-780006339AE0}" destId="{885BA7FC-72D1-6043-BF28-8504353320D7}" srcOrd="3" destOrd="0" presId="urn:microsoft.com/office/officeart/2005/8/layout/hList9"/>
    <dgm:cxn modelId="{83708EC1-C145-2048-AA80-74E1E6CE5F09}" type="presParOf" srcId="{B155264D-3341-EE4B-97B0-780006339AE0}" destId="{3702628B-CB92-994D-AC82-978BE469034A}" srcOrd="4" destOrd="0" presId="urn:microsoft.com/office/officeart/2005/8/layout/hList9"/>
    <dgm:cxn modelId="{47154E99-1D02-824A-8112-B9B2EDDACB00}" type="presParOf" srcId="{B155264D-3341-EE4B-97B0-780006339AE0}" destId="{ED1B3975-86F4-8C46-8DB7-88F8717EDC3A}" srcOrd="5" destOrd="0" presId="urn:microsoft.com/office/officeart/2005/8/layout/hList9"/>
    <dgm:cxn modelId="{726A2EB9-086C-4C44-A84D-19836BE303D7}" type="presParOf" srcId="{B155264D-3341-EE4B-97B0-780006339AE0}" destId="{01BF3344-D512-2F44-B868-8B8098DC9BF7}" srcOrd="6" destOrd="0" presId="urn:microsoft.com/office/officeart/2005/8/layout/hList9"/>
    <dgm:cxn modelId="{73CE622D-0E23-0145-A143-152B1A7A495F}" type="presParOf" srcId="{01BF3344-D512-2F44-B868-8B8098DC9BF7}" destId="{0CD6D46D-E485-EF49-88C1-745F1741E757}" srcOrd="0" destOrd="0" presId="urn:microsoft.com/office/officeart/2005/8/layout/hList9"/>
    <dgm:cxn modelId="{0C05D1E1-0BB9-A84A-97A5-94AB0A3D3442}" type="presParOf" srcId="{01BF3344-D512-2F44-B868-8B8098DC9BF7}" destId="{96F6F913-FC76-AC44-AE1D-9C08536BB377}" srcOrd="1" destOrd="0" presId="urn:microsoft.com/office/officeart/2005/8/layout/hList9"/>
    <dgm:cxn modelId="{62A36E7C-219A-E447-ABFD-A670C1AFAD36}" type="presParOf" srcId="{96F6F913-FC76-AC44-AE1D-9C08536BB377}" destId="{E86F0C44-1180-174A-8515-2EAF0468269E}" srcOrd="0" destOrd="0" presId="urn:microsoft.com/office/officeart/2005/8/layout/hList9"/>
    <dgm:cxn modelId="{B6DA7745-0DC6-DD4D-97D0-CA506317C7D0}" type="presParOf" srcId="{96F6F913-FC76-AC44-AE1D-9C08536BB377}" destId="{FDAD77BC-7F84-CD4F-83F4-2E85DA6AE203}" srcOrd="1" destOrd="0" presId="urn:microsoft.com/office/officeart/2005/8/layout/hList9"/>
    <dgm:cxn modelId="{17899960-3D97-1C4E-9338-59C70E216C04}" type="presParOf" srcId="{01BF3344-D512-2F44-B868-8B8098DC9BF7}" destId="{ECD8A527-C060-DC47-97EC-CFC893E2A8A5}" srcOrd="2" destOrd="0" presId="urn:microsoft.com/office/officeart/2005/8/layout/hList9"/>
    <dgm:cxn modelId="{05C1C5E8-3B03-BE4B-8FE5-79367782EADA}" type="presParOf" srcId="{ECD8A527-C060-DC47-97EC-CFC893E2A8A5}" destId="{2F2EF777-0BAA-F643-9C3C-B5CA86520C2D}" srcOrd="0" destOrd="0" presId="urn:microsoft.com/office/officeart/2005/8/layout/hList9"/>
    <dgm:cxn modelId="{B4CE4470-E24D-CA4C-BCED-16C22BD4604C}" type="presParOf" srcId="{ECD8A527-C060-DC47-97EC-CFC893E2A8A5}" destId="{BFADFCF2-905D-334B-AE5F-AFD4053CFDBD}" srcOrd="1" destOrd="0" presId="urn:microsoft.com/office/officeart/2005/8/layout/hList9"/>
    <dgm:cxn modelId="{3833B981-05E9-DE46-BEB9-CCFDF9A12315}" type="presParOf" srcId="{B155264D-3341-EE4B-97B0-780006339AE0}" destId="{D34762A3-E82C-D44D-A70A-3D864B288C69}" srcOrd="7" destOrd="0" presId="urn:microsoft.com/office/officeart/2005/8/layout/hList9"/>
    <dgm:cxn modelId="{DECE2EED-7194-AE49-8156-788622E18FC9}" type="presParOf" srcId="{B155264D-3341-EE4B-97B0-780006339AE0}" destId="{DB2B8426-679D-1A4A-9E69-C51E640107A4}" srcOrd="8" destOrd="0" presId="urn:microsoft.com/office/officeart/2005/8/layout/hList9"/>
    <dgm:cxn modelId="{9649C2D4-1412-684C-B57F-6BD7D263D610}" type="presParOf" srcId="{B155264D-3341-EE4B-97B0-780006339AE0}" destId="{2CE56D0A-26C8-5D44-A730-E0EEAF551ED9}" srcOrd="9" destOrd="0" presId="urn:microsoft.com/office/officeart/2005/8/layout/hList9"/>
    <dgm:cxn modelId="{46513230-F3FF-4743-967E-323AA16CCDEF}" type="presParOf" srcId="{B155264D-3341-EE4B-97B0-780006339AE0}" destId="{D008C69C-A990-CE47-A7BF-07F0DDA1C282}" srcOrd="10" destOrd="0" presId="urn:microsoft.com/office/officeart/2005/8/layout/hList9"/>
    <dgm:cxn modelId="{97BD9D11-0FD9-EA40-8612-56ABE621FD8E}" type="presParOf" srcId="{B155264D-3341-EE4B-97B0-780006339AE0}" destId="{A1DDD578-9C47-AE44-8604-661E4D183799}" srcOrd="11" destOrd="0" presId="urn:microsoft.com/office/officeart/2005/8/layout/hList9"/>
    <dgm:cxn modelId="{1AB8531E-3346-F941-BD26-9E4206777CC2}" type="presParOf" srcId="{A1DDD578-9C47-AE44-8604-661E4D183799}" destId="{05F67668-8E9E-AA49-BDEB-88CE3F673FF8}" srcOrd="0" destOrd="0" presId="urn:microsoft.com/office/officeart/2005/8/layout/hList9"/>
    <dgm:cxn modelId="{B004548A-CCF2-164F-9877-DE7306960798}" type="presParOf" srcId="{A1DDD578-9C47-AE44-8604-661E4D183799}" destId="{76436611-3857-6349-A846-8B76E83FA2B4}" srcOrd="1" destOrd="0" presId="urn:microsoft.com/office/officeart/2005/8/layout/hList9"/>
    <dgm:cxn modelId="{17365262-49BD-AD4F-950F-CFF1D45375B7}" type="presParOf" srcId="{76436611-3857-6349-A846-8B76E83FA2B4}" destId="{B383AA6D-C360-E445-8143-0F31993AC148}" srcOrd="0" destOrd="0" presId="urn:microsoft.com/office/officeart/2005/8/layout/hList9"/>
    <dgm:cxn modelId="{38ED015A-1719-2244-99A2-51A20C013E1D}" type="presParOf" srcId="{76436611-3857-6349-A846-8B76E83FA2B4}" destId="{A57296FC-AC25-E146-A982-03206A65550F}" srcOrd="1" destOrd="0" presId="urn:microsoft.com/office/officeart/2005/8/layout/hList9"/>
    <dgm:cxn modelId="{7F8FEBFD-CB4D-764D-9B49-1ABD2619A362}" type="presParOf" srcId="{A1DDD578-9C47-AE44-8604-661E4D183799}" destId="{5E2AA726-EBEF-C14B-87AA-26F9B4A00C59}" srcOrd="2" destOrd="0" presId="urn:microsoft.com/office/officeart/2005/8/layout/hList9"/>
    <dgm:cxn modelId="{18238561-800C-3843-B9F9-1B6839B5153B}" type="presParOf" srcId="{5E2AA726-EBEF-C14B-87AA-26F9B4A00C59}" destId="{D62C03FC-B5E4-C540-B301-8D3CEFF4689D}" srcOrd="0" destOrd="0" presId="urn:microsoft.com/office/officeart/2005/8/layout/hList9"/>
    <dgm:cxn modelId="{A0580109-BFB1-FB4E-8216-55C5241768E2}" type="presParOf" srcId="{5E2AA726-EBEF-C14B-87AA-26F9B4A00C59}" destId="{7B1662B0-31AD-E347-9179-00F55D310BBD}" srcOrd="1" destOrd="0" presId="urn:microsoft.com/office/officeart/2005/8/layout/hList9"/>
    <dgm:cxn modelId="{18907C86-ED28-9C48-92B7-23FE8BBC44AE}" type="presParOf" srcId="{B155264D-3341-EE4B-97B0-780006339AE0}" destId="{B01C419B-14FA-EE4F-9A27-41E0BFB2DFEF}" srcOrd="12" destOrd="0" presId="urn:microsoft.com/office/officeart/2005/8/layout/hList9"/>
    <dgm:cxn modelId="{3272FE37-E494-404A-AAD0-D1A0A8F295EE}" type="presParOf" srcId="{B155264D-3341-EE4B-97B0-780006339AE0}" destId="{0A2CA7DC-11AD-6B4F-99CE-7A88D05D6E24}" srcOrd="13" destOrd="0" presId="urn:microsoft.com/office/officeart/2005/8/layout/hList9"/>
    <dgm:cxn modelId="{56702769-3737-7F47-A220-BF8036991358}" type="presParOf" srcId="{B155264D-3341-EE4B-97B0-780006339AE0}" destId="{A3FCACD8-067E-E448-8ED4-F64BAD06C570}" srcOrd="14" destOrd="0" presId="urn:microsoft.com/office/officeart/2005/8/layout/hList9"/>
    <dgm:cxn modelId="{5A0DB745-BE92-A441-9020-158D68C0BC1A}" type="presParOf" srcId="{B155264D-3341-EE4B-97B0-780006339AE0}" destId="{F3F24B1D-312D-2B43-B1F9-56C471BF645E}" srcOrd="15" destOrd="0" presId="urn:microsoft.com/office/officeart/2005/8/layout/hList9"/>
    <dgm:cxn modelId="{AC252579-6BFD-BE47-82FB-5F203DA0CB2C}" type="presParOf" srcId="{B155264D-3341-EE4B-97B0-780006339AE0}" destId="{1C6436EE-3F3F-6443-A751-A2D8903A8DF1}" srcOrd="16" destOrd="0" presId="urn:microsoft.com/office/officeart/2005/8/layout/hList9"/>
    <dgm:cxn modelId="{FA34F1BB-94A5-7D4E-817C-CF74BFC424FA}" type="presParOf" srcId="{1C6436EE-3F3F-6443-A751-A2D8903A8DF1}" destId="{53917B2B-CAF7-E745-9A2E-D20286CFE3DF}" srcOrd="0" destOrd="0" presId="urn:microsoft.com/office/officeart/2005/8/layout/hList9"/>
    <dgm:cxn modelId="{2141C5CE-0D01-1349-873D-A3695A99813D}" type="presParOf" srcId="{1C6436EE-3F3F-6443-A751-A2D8903A8DF1}" destId="{FFA0A6D3-26E6-B742-B32A-94CD2AA6D8A1}" srcOrd="1" destOrd="0" presId="urn:microsoft.com/office/officeart/2005/8/layout/hList9"/>
    <dgm:cxn modelId="{5999E277-46BB-794A-AD8C-0946EFB53676}" type="presParOf" srcId="{FFA0A6D3-26E6-B742-B32A-94CD2AA6D8A1}" destId="{CCFA3F08-D9A6-E449-BEA8-6FF21647E768}" srcOrd="0" destOrd="0" presId="urn:microsoft.com/office/officeart/2005/8/layout/hList9"/>
    <dgm:cxn modelId="{FE1546A1-705D-5147-AF4E-0DA1E70DC4FC}" type="presParOf" srcId="{FFA0A6D3-26E6-B742-B32A-94CD2AA6D8A1}" destId="{03A18E22-2CA7-CC48-ADD8-2032F66297C7}" srcOrd="1" destOrd="0" presId="urn:microsoft.com/office/officeart/2005/8/layout/hList9"/>
    <dgm:cxn modelId="{2367D43F-1767-8845-A125-CF8DEC3FBA78}" type="presParOf" srcId="{1C6436EE-3F3F-6443-A751-A2D8903A8DF1}" destId="{EE5782B2-172C-D946-94AB-7660C3F858EF}" srcOrd="2" destOrd="0" presId="urn:microsoft.com/office/officeart/2005/8/layout/hList9"/>
    <dgm:cxn modelId="{15BE31A5-A1EB-244B-B90D-D50A48E92BD1}" type="presParOf" srcId="{EE5782B2-172C-D946-94AB-7660C3F858EF}" destId="{E7D0897B-D103-334A-84C3-662967A793FC}" srcOrd="0" destOrd="0" presId="urn:microsoft.com/office/officeart/2005/8/layout/hList9"/>
    <dgm:cxn modelId="{22A3501B-9AE9-8443-96FA-A1854E537A23}" type="presParOf" srcId="{EE5782B2-172C-D946-94AB-7660C3F858EF}" destId="{DEB4411E-1B5C-274C-9EFE-48872C22D248}" srcOrd="1" destOrd="0" presId="urn:microsoft.com/office/officeart/2005/8/layout/hList9"/>
    <dgm:cxn modelId="{F7C318A2-1620-144F-BE15-32A1B3E78659}" type="presParOf" srcId="{B155264D-3341-EE4B-97B0-780006339AE0}" destId="{1D5D1DC5-EB22-D94B-97DF-996CEE55869E}" srcOrd="17" destOrd="0" presId="urn:microsoft.com/office/officeart/2005/8/layout/hList9"/>
    <dgm:cxn modelId="{C98E553E-DD57-FE44-8E7E-4BB091386C83}" type="presParOf" srcId="{B155264D-3341-EE4B-97B0-780006339AE0}" destId="{6CFB168A-FE43-E642-BF58-7253CDDFC605}" srcOrd="1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B73A2-E2F7-E84F-AB49-414FFF2CD6BE}">
      <dsp:nvSpPr>
        <dsp:cNvPr id="0" name=""/>
        <dsp:cNvSpPr/>
      </dsp:nvSpPr>
      <dsp:spPr>
        <a:xfrm>
          <a:off x="8325806" y="3517830"/>
          <a:ext cx="1497861" cy="343146"/>
        </a:xfrm>
        <a:custGeom>
          <a:avLst/>
          <a:gdLst/>
          <a:ahLst/>
          <a:cxnLst/>
          <a:rect l="0" t="0" r="0" b="0"/>
          <a:pathLst>
            <a:path>
              <a:moveTo>
                <a:pt x="0" y="0"/>
              </a:moveTo>
              <a:lnTo>
                <a:pt x="0" y="172934"/>
              </a:lnTo>
              <a:lnTo>
                <a:pt x="1497861" y="172934"/>
              </a:lnTo>
              <a:lnTo>
                <a:pt x="1497861" y="343146"/>
              </a:lnTo>
            </a:path>
          </a:pathLst>
        </a:custGeom>
        <a:noFill/>
        <a:ln w="12700" cap="flat" cmpd="sng" algn="ctr">
          <a:solidFill>
            <a:schemeClr val="accent4">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7BAE3D-B457-7E45-9D4B-849D18AD7965}">
      <dsp:nvSpPr>
        <dsp:cNvPr id="0" name=""/>
        <dsp:cNvSpPr/>
      </dsp:nvSpPr>
      <dsp:spPr>
        <a:xfrm>
          <a:off x="6827945" y="3517830"/>
          <a:ext cx="1497861" cy="343146"/>
        </a:xfrm>
        <a:custGeom>
          <a:avLst/>
          <a:gdLst/>
          <a:ahLst/>
          <a:cxnLst/>
          <a:rect l="0" t="0" r="0" b="0"/>
          <a:pathLst>
            <a:path>
              <a:moveTo>
                <a:pt x="1497861" y="0"/>
              </a:moveTo>
              <a:lnTo>
                <a:pt x="1497861" y="172934"/>
              </a:lnTo>
              <a:lnTo>
                <a:pt x="0" y="172934"/>
              </a:lnTo>
              <a:lnTo>
                <a:pt x="0" y="343146"/>
              </a:lnTo>
            </a:path>
          </a:pathLst>
        </a:custGeom>
        <a:noFill/>
        <a:ln w="12700" cap="flat" cmpd="sng" algn="ctr">
          <a:solidFill>
            <a:schemeClr val="accent4">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DC94B3-D551-8E48-A34F-3420272AC82B}">
      <dsp:nvSpPr>
        <dsp:cNvPr id="0" name=""/>
        <dsp:cNvSpPr/>
      </dsp:nvSpPr>
      <dsp:spPr>
        <a:xfrm>
          <a:off x="5020829" y="1785910"/>
          <a:ext cx="3304977" cy="642566"/>
        </a:xfrm>
        <a:custGeom>
          <a:avLst/>
          <a:gdLst/>
          <a:ahLst/>
          <a:cxnLst/>
          <a:rect l="0" t="0" r="0" b="0"/>
          <a:pathLst>
            <a:path>
              <a:moveTo>
                <a:pt x="0" y="0"/>
              </a:moveTo>
              <a:lnTo>
                <a:pt x="0" y="472354"/>
              </a:lnTo>
              <a:lnTo>
                <a:pt x="3304977" y="472354"/>
              </a:lnTo>
              <a:lnTo>
                <a:pt x="3304977" y="642566"/>
              </a:lnTo>
            </a:path>
          </a:pathLst>
        </a:cu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0B1A7A-9E09-BB46-BD65-CF2ACE07E4E0}">
      <dsp:nvSpPr>
        <dsp:cNvPr id="0" name=""/>
        <dsp:cNvSpPr/>
      </dsp:nvSpPr>
      <dsp:spPr>
        <a:xfrm>
          <a:off x="2191019" y="3517830"/>
          <a:ext cx="1641202" cy="343146"/>
        </a:xfrm>
        <a:custGeom>
          <a:avLst/>
          <a:gdLst/>
          <a:ahLst/>
          <a:cxnLst/>
          <a:rect l="0" t="0" r="0" b="0"/>
          <a:pathLst>
            <a:path>
              <a:moveTo>
                <a:pt x="0" y="0"/>
              </a:moveTo>
              <a:lnTo>
                <a:pt x="0" y="172934"/>
              </a:lnTo>
              <a:lnTo>
                <a:pt x="1641202" y="172934"/>
              </a:lnTo>
              <a:lnTo>
                <a:pt x="1641202" y="343146"/>
              </a:lnTo>
            </a:path>
          </a:pathLst>
        </a:custGeom>
        <a:noFill/>
        <a:ln w="12700" cap="flat" cmpd="sng" algn="ctr">
          <a:solidFill>
            <a:schemeClr val="accent4">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AF9D7D-4A1D-944C-8DAF-047DC120E7F5}">
      <dsp:nvSpPr>
        <dsp:cNvPr id="0" name=""/>
        <dsp:cNvSpPr/>
      </dsp:nvSpPr>
      <dsp:spPr>
        <a:xfrm>
          <a:off x="549817" y="3517830"/>
          <a:ext cx="1641202" cy="343146"/>
        </a:xfrm>
        <a:custGeom>
          <a:avLst/>
          <a:gdLst/>
          <a:ahLst/>
          <a:cxnLst/>
          <a:rect l="0" t="0" r="0" b="0"/>
          <a:pathLst>
            <a:path>
              <a:moveTo>
                <a:pt x="1641202" y="0"/>
              </a:moveTo>
              <a:lnTo>
                <a:pt x="1641202" y="172934"/>
              </a:lnTo>
              <a:lnTo>
                <a:pt x="0" y="172934"/>
              </a:lnTo>
              <a:lnTo>
                <a:pt x="0" y="343146"/>
              </a:lnTo>
            </a:path>
          </a:pathLst>
        </a:custGeom>
        <a:noFill/>
        <a:ln w="12700" cap="flat" cmpd="sng" algn="ctr">
          <a:solidFill>
            <a:schemeClr val="accent4">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FEB8A4-A94A-DB4F-A6E0-2B3756DA58DF}">
      <dsp:nvSpPr>
        <dsp:cNvPr id="0" name=""/>
        <dsp:cNvSpPr/>
      </dsp:nvSpPr>
      <dsp:spPr>
        <a:xfrm>
          <a:off x="2191019" y="1785910"/>
          <a:ext cx="2829809" cy="642566"/>
        </a:xfrm>
        <a:custGeom>
          <a:avLst/>
          <a:gdLst/>
          <a:ahLst/>
          <a:cxnLst/>
          <a:rect l="0" t="0" r="0" b="0"/>
          <a:pathLst>
            <a:path>
              <a:moveTo>
                <a:pt x="2829809" y="0"/>
              </a:moveTo>
              <a:lnTo>
                <a:pt x="2829809" y="472354"/>
              </a:lnTo>
              <a:lnTo>
                <a:pt x="0" y="472354"/>
              </a:lnTo>
              <a:lnTo>
                <a:pt x="0" y="642566"/>
              </a:lnTo>
            </a:path>
          </a:pathLst>
        </a:cu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F7950C-A4C9-9A41-84A3-767ED92F9FE2}">
      <dsp:nvSpPr>
        <dsp:cNvPr id="0" name=""/>
        <dsp:cNvSpPr/>
      </dsp:nvSpPr>
      <dsp:spPr>
        <a:xfrm>
          <a:off x="4476152" y="696556"/>
          <a:ext cx="1089353" cy="1089353"/>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150509-9FC8-E944-9E60-F9676164FBB9}">
      <dsp:nvSpPr>
        <dsp:cNvPr id="0" name=""/>
        <dsp:cNvSpPr/>
      </dsp:nvSpPr>
      <dsp:spPr>
        <a:xfrm>
          <a:off x="5584175" y="469840"/>
          <a:ext cx="2584366" cy="1693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Better Communication</a:t>
          </a:r>
        </a:p>
      </dsp:txBody>
      <dsp:txXfrm>
        <a:off x="5584175" y="469840"/>
        <a:ext cx="2584366" cy="1693640"/>
      </dsp:txXfrm>
    </dsp:sp>
    <dsp:sp modelId="{BDD68CEF-9D3B-EA45-9CD4-2267EFDE543B}">
      <dsp:nvSpPr>
        <dsp:cNvPr id="0" name=""/>
        <dsp:cNvSpPr/>
      </dsp:nvSpPr>
      <dsp:spPr>
        <a:xfrm>
          <a:off x="1646343" y="2428476"/>
          <a:ext cx="1089353" cy="1089353"/>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30F21A-2ADF-944E-82A8-9670FB181F81}">
      <dsp:nvSpPr>
        <dsp:cNvPr id="0" name=""/>
        <dsp:cNvSpPr/>
      </dsp:nvSpPr>
      <dsp:spPr>
        <a:xfrm>
          <a:off x="2735696" y="2425753"/>
          <a:ext cx="1634030" cy="1089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Inside JCR</a:t>
          </a:r>
        </a:p>
      </dsp:txBody>
      <dsp:txXfrm>
        <a:off x="2735696" y="2425753"/>
        <a:ext cx="1634030" cy="1089353"/>
      </dsp:txXfrm>
    </dsp:sp>
    <dsp:sp modelId="{04F05BCD-17E3-DB43-86D0-AAF50D208FFB}">
      <dsp:nvSpPr>
        <dsp:cNvPr id="0" name=""/>
        <dsp:cNvSpPr/>
      </dsp:nvSpPr>
      <dsp:spPr>
        <a:xfrm>
          <a:off x="5140" y="3860976"/>
          <a:ext cx="1089353" cy="1089353"/>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47846-E89A-8A49-A43A-E65537C64CFE}">
      <dsp:nvSpPr>
        <dsp:cNvPr id="0" name=""/>
        <dsp:cNvSpPr/>
      </dsp:nvSpPr>
      <dsp:spPr>
        <a:xfrm>
          <a:off x="1072508" y="3882317"/>
          <a:ext cx="2207395" cy="1089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Professional connections</a:t>
          </a:r>
        </a:p>
      </dsp:txBody>
      <dsp:txXfrm>
        <a:off x="1072508" y="3882317"/>
        <a:ext cx="2207395" cy="1089353"/>
      </dsp:txXfrm>
    </dsp:sp>
    <dsp:sp modelId="{23B57C24-D0DF-C542-AD5B-77455CC44620}">
      <dsp:nvSpPr>
        <dsp:cNvPr id="0" name=""/>
        <dsp:cNvSpPr/>
      </dsp:nvSpPr>
      <dsp:spPr>
        <a:xfrm>
          <a:off x="3287545" y="3860976"/>
          <a:ext cx="1089353" cy="1089353"/>
        </a:xfrm>
        <a:prstGeom prst="ellipse">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9E6A4D-9055-1A4A-97FD-B5225AD03392}">
      <dsp:nvSpPr>
        <dsp:cNvPr id="0" name=""/>
        <dsp:cNvSpPr/>
      </dsp:nvSpPr>
      <dsp:spPr>
        <a:xfrm>
          <a:off x="4376899" y="3858253"/>
          <a:ext cx="1634030" cy="1089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Knowledge sharing</a:t>
          </a:r>
        </a:p>
      </dsp:txBody>
      <dsp:txXfrm>
        <a:off x="4376899" y="3858253"/>
        <a:ext cx="1634030" cy="1089353"/>
      </dsp:txXfrm>
    </dsp:sp>
    <dsp:sp modelId="{80CC0B47-5B35-C74E-B142-DA5A95A5BAA7}">
      <dsp:nvSpPr>
        <dsp:cNvPr id="0" name=""/>
        <dsp:cNvSpPr/>
      </dsp:nvSpPr>
      <dsp:spPr>
        <a:xfrm>
          <a:off x="7781129" y="2428476"/>
          <a:ext cx="1089353" cy="1089353"/>
        </a:xfrm>
        <a:prstGeom prst="ellipse">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9C5339-FFD2-C84A-9BED-FB6E7DB17EA0}">
      <dsp:nvSpPr>
        <dsp:cNvPr id="0" name=""/>
        <dsp:cNvSpPr/>
      </dsp:nvSpPr>
      <dsp:spPr>
        <a:xfrm>
          <a:off x="8870483" y="2425753"/>
          <a:ext cx="1634030" cy="1089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Outside JCR</a:t>
          </a:r>
        </a:p>
      </dsp:txBody>
      <dsp:txXfrm>
        <a:off x="8870483" y="2425753"/>
        <a:ext cx="1634030" cy="1089353"/>
      </dsp:txXfrm>
    </dsp:sp>
    <dsp:sp modelId="{0CCAA3B3-88FF-E94C-8E90-991D13BC5FDE}">
      <dsp:nvSpPr>
        <dsp:cNvPr id="0" name=""/>
        <dsp:cNvSpPr/>
      </dsp:nvSpPr>
      <dsp:spPr>
        <a:xfrm>
          <a:off x="6283268" y="3860976"/>
          <a:ext cx="1089353" cy="1089353"/>
        </a:xfrm>
        <a:prstGeom prst="ellipse">
          <a:avLst/>
        </a:prstGeom>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EBA579-CB33-7745-AFFC-F7C9E52BACC6}">
      <dsp:nvSpPr>
        <dsp:cNvPr id="0" name=""/>
        <dsp:cNvSpPr/>
      </dsp:nvSpPr>
      <dsp:spPr>
        <a:xfrm>
          <a:off x="7372622" y="3858253"/>
          <a:ext cx="1634030" cy="1089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Paper promotion</a:t>
          </a:r>
        </a:p>
      </dsp:txBody>
      <dsp:txXfrm>
        <a:off x="7372622" y="3858253"/>
        <a:ext cx="1634030" cy="1089353"/>
      </dsp:txXfrm>
    </dsp:sp>
    <dsp:sp modelId="{A9049F2A-C8D3-B842-85B4-4D99509062B7}">
      <dsp:nvSpPr>
        <dsp:cNvPr id="0" name=""/>
        <dsp:cNvSpPr/>
      </dsp:nvSpPr>
      <dsp:spPr>
        <a:xfrm>
          <a:off x="9278991" y="3860976"/>
          <a:ext cx="1089353" cy="1089353"/>
        </a:xfrm>
        <a:prstGeom prst="ellipse">
          <a:avLst/>
        </a:prstGeom>
        <a:blipFill>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19824D-C22A-774B-A33C-2E0DE478790B}">
      <dsp:nvSpPr>
        <dsp:cNvPr id="0" name=""/>
        <dsp:cNvSpPr/>
      </dsp:nvSpPr>
      <dsp:spPr>
        <a:xfrm>
          <a:off x="10368345" y="3858253"/>
          <a:ext cx="1634030" cy="1089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Reputation building</a:t>
          </a:r>
        </a:p>
      </dsp:txBody>
      <dsp:txXfrm>
        <a:off x="10368345" y="3858253"/>
        <a:ext cx="1634030" cy="10893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CFF36-CBFC-614F-A9E4-9D0D15AE087E}">
      <dsp:nvSpPr>
        <dsp:cNvPr id="0" name=""/>
        <dsp:cNvSpPr/>
      </dsp:nvSpPr>
      <dsp:spPr>
        <a:xfrm>
          <a:off x="952142" y="474614"/>
          <a:ext cx="1773321" cy="23952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kern="1200" dirty="0"/>
            <a:t>Author</a:t>
          </a:r>
        </a:p>
        <a:p>
          <a:pPr marL="0" lvl="0" indent="0" algn="l" defTabSz="1066800">
            <a:lnSpc>
              <a:spcPct val="90000"/>
            </a:lnSpc>
            <a:spcBef>
              <a:spcPct val="0"/>
            </a:spcBef>
            <a:spcAft>
              <a:spcPct val="35000"/>
            </a:spcAft>
            <a:buFont typeface="Arial" panose="020B0604020202020204" pitchFamily="34" charset="0"/>
            <a:buNone/>
          </a:pPr>
          <a:r>
            <a:rPr lang="en-US" sz="1800" kern="1200" dirty="0"/>
            <a:t>Coordinated panel content</a:t>
          </a:r>
        </a:p>
        <a:p>
          <a:pPr marL="0" lvl="0" indent="0" algn="l" defTabSz="1066800">
            <a:lnSpc>
              <a:spcPct val="90000"/>
            </a:lnSpc>
            <a:spcBef>
              <a:spcPct val="0"/>
            </a:spcBef>
            <a:spcAft>
              <a:spcPct val="35000"/>
            </a:spcAft>
            <a:buFont typeface="Arial" panose="020B0604020202020204" pitchFamily="34" charset="0"/>
            <a:buNone/>
          </a:pPr>
          <a:r>
            <a:rPr lang="en-US" sz="1800" kern="1200" dirty="0"/>
            <a:t>Author socials</a:t>
          </a:r>
        </a:p>
        <a:p>
          <a:pPr marL="0" lvl="0" indent="0" algn="l" defTabSz="1066800">
            <a:lnSpc>
              <a:spcPct val="90000"/>
            </a:lnSpc>
            <a:spcBef>
              <a:spcPct val="0"/>
            </a:spcBef>
            <a:spcAft>
              <a:spcPct val="35000"/>
            </a:spcAft>
            <a:buNone/>
          </a:pPr>
          <a:endParaRPr lang="en-US" sz="1800" kern="1200" dirty="0"/>
        </a:p>
      </dsp:txBody>
      <dsp:txXfrm>
        <a:off x="1235874" y="474614"/>
        <a:ext cx="1489589" cy="2395299"/>
      </dsp:txXfrm>
    </dsp:sp>
    <dsp:sp modelId="{7D0B3779-7A4C-A548-B053-8BD59134FB98}">
      <dsp:nvSpPr>
        <dsp:cNvPr id="0" name=""/>
        <dsp:cNvSpPr/>
      </dsp:nvSpPr>
      <dsp:spPr>
        <a:xfrm>
          <a:off x="952142" y="2869913"/>
          <a:ext cx="1773321" cy="2459111"/>
        </a:xfrm>
        <a:prstGeom prst="rect">
          <a:avLst/>
        </a:prstGeom>
        <a:solidFill>
          <a:schemeClr val="bg2">
            <a:lumMod val="5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marL="0" lvl="0" indent="0" algn="l" defTabSz="1155700">
            <a:lnSpc>
              <a:spcPct val="90000"/>
            </a:lnSpc>
            <a:spcBef>
              <a:spcPct val="0"/>
            </a:spcBef>
            <a:spcAft>
              <a:spcPct val="35000"/>
            </a:spcAft>
            <a:buNone/>
          </a:pPr>
          <a:r>
            <a:rPr lang="en-US" sz="2600" kern="1200" dirty="0"/>
            <a:t>Audience</a:t>
          </a:r>
        </a:p>
        <a:p>
          <a:pPr marL="0" lvl="0" indent="0" algn="l" defTabSz="1155700">
            <a:lnSpc>
              <a:spcPct val="90000"/>
            </a:lnSpc>
            <a:spcBef>
              <a:spcPct val="0"/>
            </a:spcBef>
            <a:spcAft>
              <a:spcPct val="35000"/>
            </a:spcAft>
            <a:buNone/>
          </a:pPr>
          <a:r>
            <a:rPr lang="en-US" sz="1800" kern="1200" dirty="0"/>
            <a:t>Special topic forums</a:t>
          </a:r>
        </a:p>
        <a:p>
          <a:pPr marL="0" lvl="0" indent="0" algn="l" defTabSz="1155700">
            <a:lnSpc>
              <a:spcPct val="90000"/>
            </a:lnSpc>
            <a:spcBef>
              <a:spcPct val="0"/>
            </a:spcBef>
            <a:spcAft>
              <a:spcPct val="35000"/>
            </a:spcAft>
            <a:buNone/>
          </a:pPr>
          <a:r>
            <a:rPr lang="en-US" sz="1800" kern="1200" dirty="0"/>
            <a:t>Brown-bags</a:t>
          </a:r>
        </a:p>
        <a:p>
          <a:pPr marL="0" lvl="0" indent="0" algn="l" defTabSz="1155700">
            <a:lnSpc>
              <a:spcPct val="90000"/>
            </a:lnSpc>
            <a:spcBef>
              <a:spcPct val="0"/>
            </a:spcBef>
            <a:spcAft>
              <a:spcPct val="35000"/>
            </a:spcAft>
            <a:buNone/>
          </a:pPr>
          <a:r>
            <a:rPr lang="en-US" sz="1800" kern="1200" dirty="0"/>
            <a:t>Job news</a:t>
          </a:r>
        </a:p>
      </dsp:txBody>
      <dsp:txXfrm>
        <a:off x="1235874" y="2869913"/>
        <a:ext cx="1489589" cy="2459111"/>
      </dsp:txXfrm>
    </dsp:sp>
    <dsp:sp modelId="{885BA7FC-72D1-6043-BF28-8504353320D7}">
      <dsp:nvSpPr>
        <dsp:cNvPr id="0" name=""/>
        <dsp:cNvSpPr/>
      </dsp:nvSpPr>
      <dsp:spPr>
        <a:xfrm>
          <a:off x="6371" y="1728"/>
          <a:ext cx="1182214" cy="1182214"/>
        </a:xfrm>
        <a:prstGeom prst="ellipse">
          <a:avLst/>
        </a:prstGeom>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22550">
            <a:lnSpc>
              <a:spcPct val="90000"/>
            </a:lnSpc>
            <a:spcBef>
              <a:spcPct val="0"/>
            </a:spcBef>
            <a:spcAft>
              <a:spcPct val="35000"/>
            </a:spcAft>
            <a:buNone/>
          </a:pPr>
          <a:r>
            <a:rPr lang="en-US" sz="5900" kern="1200" dirty="0"/>
            <a:t> </a:t>
          </a:r>
        </a:p>
      </dsp:txBody>
      <dsp:txXfrm>
        <a:off x="179502" y="174859"/>
        <a:ext cx="835952" cy="835952"/>
      </dsp:txXfrm>
    </dsp:sp>
    <dsp:sp modelId="{E86F0C44-1180-174A-8515-2EAF0468269E}">
      <dsp:nvSpPr>
        <dsp:cNvPr id="0" name=""/>
        <dsp:cNvSpPr/>
      </dsp:nvSpPr>
      <dsp:spPr>
        <a:xfrm>
          <a:off x="3900354" y="523476"/>
          <a:ext cx="1773321" cy="22897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77800" rIns="177800" bIns="177800" numCol="1" spcCol="1270" anchor="ctr" anchorCtr="0">
          <a:noAutofit/>
        </a:bodyPr>
        <a:lstStyle/>
        <a:p>
          <a:pPr marL="0" lvl="0" indent="0" algn="l" defTabSz="1111250">
            <a:lnSpc>
              <a:spcPct val="90000"/>
            </a:lnSpc>
            <a:spcBef>
              <a:spcPct val="0"/>
            </a:spcBef>
            <a:spcAft>
              <a:spcPct val="35000"/>
            </a:spcAft>
            <a:buNone/>
          </a:pPr>
          <a:r>
            <a:rPr lang="en-US" sz="2500" kern="1200" dirty="0"/>
            <a:t>Author</a:t>
          </a:r>
        </a:p>
        <a:p>
          <a:pPr marL="0" lvl="0" indent="0" algn="l" defTabSz="1111250">
            <a:lnSpc>
              <a:spcPct val="90000"/>
            </a:lnSpc>
            <a:spcBef>
              <a:spcPct val="0"/>
            </a:spcBef>
            <a:spcAft>
              <a:spcPct val="35000"/>
            </a:spcAft>
            <a:buNone/>
          </a:pPr>
          <a:r>
            <a:rPr lang="en-US" sz="1800" kern="1200" dirty="0"/>
            <a:t>Guest columnist</a:t>
          </a:r>
        </a:p>
        <a:p>
          <a:pPr marL="0" lvl="0" indent="0" algn="l" defTabSz="1111250">
            <a:lnSpc>
              <a:spcPct val="90000"/>
            </a:lnSpc>
            <a:spcBef>
              <a:spcPct val="0"/>
            </a:spcBef>
            <a:spcAft>
              <a:spcPct val="35000"/>
            </a:spcAft>
            <a:buNone/>
          </a:pPr>
          <a:r>
            <a:rPr lang="en-US" sz="1800" kern="1200" dirty="0"/>
            <a:t>Poster session at ERB </a:t>
          </a:r>
          <a:r>
            <a:rPr lang="en-US" sz="1800" kern="1200" dirty="0" err="1"/>
            <a:t>mtg</a:t>
          </a:r>
          <a:endParaRPr lang="en-US" sz="1800" kern="1200" dirty="0"/>
        </a:p>
      </dsp:txBody>
      <dsp:txXfrm>
        <a:off x="4184085" y="523476"/>
        <a:ext cx="1489589" cy="2289710"/>
      </dsp:txXfrm>
    </dsp:sp>
    <dsp:sp modelId="{2F2EF777-0BAA-F643-9C3C-B5CA86520C2D}">
      <dsp:nvSpPr>
        <dsp:cNvPr id="0" name=""/>
        <dsp:cNvSpPr/>
      </dsp:nvSpPr>
      <dsp:spPr>
        <a:xfrm>
          <a:off x="3907678" y="2781441"/>
          <a:ext cx="1773321" cy="2584642"/>
        </a:xfrm>
        <a:prstGeom prst="rect">
          <a:avLst/>
        </a:prstGeom>
        <a:solidFill>
          <a:schemeClr val="bg2">
            <a:lumMod val="5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marL="0" lvl="0" indent="0" algn="l" defTabSz="1155700">
            <a:lnSpc>
              <a:spcPct val="90000"/>
            </a:lnSpc>
            <a:spcBef>
              <a:spcPct val="0"/>
            </a:spcBef>
            <a:spcAft>
              <a:spcPct val="35000"/>
            </a:spcAft>
            <a:buNone/>
          </a:pPr>
          <a:r>
            <a:rPr lang="en-US" sz="2600" kern="1200" dirty="0"/>
            <a:t>Audience</a:t>
          </a:r>
        </a:p>
        <a:p>
          <a:pPr marL="0" lvl="0" indent="0" algn="l" defTabSz="1155700">
            <a:lnSpc>
              <a:spcPct val="90000"/>
            </a:lnSpc>
            <a:spcBef>
              <a:spcPct val="0"/>
            </a:spcBef>
            <a:spcAft>
              <a:spcPct val="35000"/>
            </a:spcAft>
            <a:buNone/>
          </a:pPr>
          <a:r>
            <a:rPr lang="en-US" sz="1800" kern="1200" dirty="0"/>
            <a:t>Teaching materials</a:t>
          </a:r>
        </a:p>
        <a:p>
          <a:pPr marL="0" lvl="0" indent="0" algn="l" defTabSz="1155700">
            <a:lnSpc>
              <a:spcPct val="90000"/>
            </a:lnSpc>
            <a:spcBef>
              <a:spcPct val="0"/>
            </a:spcBef>
            <a:spcAft>
              <a:spcPct val="35000"/>
            </a:spcAft>
            <a:buNone/>
          </a:pPr>
          <a:r>
            <a:rPr lang="en-US" sz="1800" kern="1200" dirty="0"/>
            <a:t>Interactives</a:t>
          </a:r>
        </a:p>
        <a:p>
          <a:pPr marL="0" lvl="0" indent="0" algn="l" defTabSz="1155700">
            <a:lnSpc>
              <a:spcPct val="90000"/>
            </a:lnSpc>
            <a:spcBef>
              <a:spcPct val="0"/>
            </a:spcBef>
            <a:spcAft>
              <a:spcPct val="35000"/>
            </a:spcAft>
            <a:buNone/>
          </a:pPr>
          <a:r>
            <a:rPr lang="en-US" sz="1800" kern="1200" dirty="0"/>
            <a:t>“Stay Current” content</a:t>
          </a:r>
        </a:p>
      </dsp:txBody>
      <dsp:txXfrm>
        <a:off x="4191409" y="2781441"/>
        <a:ext cx="1489589" cy="2584642"/>
      </dsp:txXfrm>
    </dsp:sp>
    <dsp:sp modelId="{DB2B8426-679D-1A4A-9E69-C51E640107A4}">
      <dsp:nvSpPr>
        <dsp:cNvPr id="0" name=""/>
        <dsp:cNvSpPr/>
      </dsp:nvSpPr>
      <dsp:spPr>
        <a:xfrm>
          <a:off x="2961906" y="1728"/>
          <a:ext cx="1182214" cy="1182214"/>
        </a:xfrm>
        <a:prstGeom prst="ellipse">
          <a:avLst/>
        </a:prstGeom>
        <a:blipFill rotWithShape="0">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22550">
            <a:lnSpc>
              <a:spcPct val="90000"/>
            </a:lnSpc>
            <a:spcBef>
              <a:spcPct val="0"/>
            </a:spcBef>
            <a:spcAft>
              <a:spcPct val="35000"/>
            </a:spcAft>
            <a:buNone/>
          </a:pPr>
          <a:endParaRPr lang="en-US" sz="5900" kern="1200" dirty="0"/>
        </a:p>
      </dsp:txBody>
      <dsp:txXfrm>
        <a:off x="3135037" y="174859"/>
        <a:ext cx="835952" cy="835952"/>
      </dsp:txXfrm>
    </dsp:sp>
    <dsp:sp modelId="{B383AA6D-C360-E445-8143-0F31993AC148}">
      <dsp:nvSpPr>
        <dsp:cNvPr id="0" name=""/>
        <dsp:cNvSpPr/>
      </dsp:nvSpPr>
      <dsp:spPr>
        <a:xfrm>
          <a:off x="6863213" y="474614"/>
          <a:ext cx="1773321" cy="242543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77800" rIns="177800" bIns="177800" numCol="1" spcCol="1270" anchor="ctr" anchorCtr="0">
          <a:noAutofit/>
        </a:bodyPr>
        <a:lstStyle/>
        <a:p>
          <a:pPr marL="0" lvl="0" indent="0" algn="l" defTabSz="1111250">
            <a:lnSpc>
              <a:spcPct val="90000"/>
            </a:lnSpc>
            <a:spcBef>
              <a:spcPct val="0"/>
            </a:spcBef>
            <a:spcAft>
              <a:spcPct val="35000"/>
            </a:spcAft>
            <a:buNone/>
          </a:pPr>
          <a:r>
            <a:rPr lang="en-US" sz="2500" kern="1200" dirty="0"/>
            <a:t>Author</a:t>
          </a:r>
        </a:p>
        <a:p>
          <a:pPr marL="0" lvl="0" indent="0" algn="l" defTabSz="1111250">
            <a:lnSpc>
              <a:spcPct val="90000"/>
            </a:lnSpc>
            <a:spcBef>
              <a:spcPct val="0"/>
            </a:spcBef>
            <a:spcAft>
              <a:spcPct val="35000"/>
            </a:spcAft>
            <a:buNone/>
          </a:pPr>
          <a:r>
            <a:rPr lang="en-US" sz="1800" kern="1200" dirty="0"/>
            <a:t>Press releases</a:t>
          </a:r>
        </a:p>
        <a:p>
          <a:pPr marL="0" lvl="0" indent="0" algn="l" defTabSz="1111250">
            <a:lnSpc>
              <a:spcPct val="90000"/>
            </a:lnSpc>
            <a:spcBef>
              <a:spcPct val="0"/>
            </a:spcBef>
            <a:spcAft>
              <a:spcPct val="35000"/>
            </a:spcAft>
            <a:buNone/>
          </a:pPr>
          <a:r>
            <a:rPr lang="en-US" sz="1800" kern="1200" dirty="0"/>
            <a:t>Media guidance</a:t>
          </a:r>
        </a:p>
        <a:p>
          <a:pPr marL="0" lvl="0" indent="0" algn="l" defTabSz="1111250">
            <a:lnSpc>
              <a:spcPct val="90000"/>
            </a:lnSpc>
            <a:spcBef>
              <a:spcPct val="0"/>
            </a:spcBef>
            <a:spcAft>
              <a:spcPct val="35000"/>
            </a:spcAft>
            <a:buNone/>
          </a:pPr>
          <a:r>
            <a:rPr lang="en-US" sz="1800" kern="1200" dirty="0"/>
            <a:t>Translation training</a:t>
          </a:r>
        </a:p>
      </dsp:txBody>
      <dsp:txXfrm>
        <a:off x="7146945" y="474614"/>
        <a:ext cx="1489589" cy="2425436"/>
      </dsp:txXfrm>
    </dsp:sp>
    <dsp:sp modelId="{D62C03FC-B5E4-C540-B301-8D3CEFF4689D}">
      <dsp:nvSpPr>
        <dsp:cNvPr id="0" name=""/>
        <dsp:cNvSpPr/>
      </dsp:nvSpPr>
      <dsp:spPr>
        <a:xfrm>
          <a:off x="6863213" y="2900051"/>
          <a:ext cx="1773321" cy="2464303"/>
        </a:xfrm>
        <a:prstGeom prst="rect">
          <a:avLst/>
        </a:prstGeom>
        <a:solidFill>
          <a:schemeClr val="bg2">
            <a:lumMod val="5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marL="0" lvl="0" indent="0" algn="l" defTabSz="1155700">
            <a:lnSpc>
              <a:spcPct val="90000"/>
            </a:lnSpc>
            <a:spcBef>
              <a:spcPct val="0"/>
            </a:spcBef>
            <a:spcAft>
              <a:spcPct val="35000"/>
            </a:spcAft>
            <a:buNone/>
          </a:pPr>
          <a:r>
            <a:rPr lang="en-US" sz="2600" kern="1200" dirty="0"/>
            <a:t>Audience</a:t>
          </a:r>
        </a:p>
        <a:p>
          <a:pPr marL="0" lvl="0" indent="0" algn="l" defTabSz="1155700">
            <a:lnSpc>
              <a:spcPct val="90000"/>
            </a:lnSpc>
            <a:spcBef>
              <a:spcPct val="0"/>
            </a:spcBef>
            <a:spcAft>
              <a:spcPct val="35000"/>
            </a:spcAft>
            <a:buNone/>
          </a:pPr>
          <a:r>
            <a:rPr lang="en-US" sz="1800" kern="1200" dirty="0"/>
            <a:t>Podcasts</a:t>
          </a:r>
        </a:p>
        <a:p>
          <a:pPr marL="0" lvl="0" indent="0" algn="l" defTabSz="1155700">
            <a:lnSpc>
              <a:spcPct val="90000"/>
            </a:lnSpc>
            <a:spcBef>
              <a:spcPct val="0"/>
            </a:spcBef>
            <a:spcAft>
              <a:spcPct val="35000"/>
            </a:spcAft>
            <a:buNone/>
          </a:pPr>
          <a:r>
            <a:rPr lang="en-US" sz="1800" kern="1200" dirty="0"/>
            <a:t>Short video series</a:t>
          </a:r>
        </a:p>
        <a:p>
          <a:pPr marL="0" lvl="0" indent="0" algn="l" defTabSz="1155700">
            <a:lnSpc>
              <a:spcPct val="90000"/>
            </a:lnSpc>
            <a:spcBef>
              <a:spcPct val="0"/>
            </a:spcBef>
            <a:spcAft>
              <a:spcPct val="35000"/>
            </a:spcAft>
            <a:buNone/>
          </a:pPr>
          <a:r>
            <a:rPr lang="en-US" sz="1800" kern="1200" dirty="0"/>
            <a:t>Interdisciplinary reports</a:t>
          </a:r>
        </a:p>
      </dsp:txBody>
      <dsp:txXfrm>
        <a:off x="7146945" y="2900051"/>
        <a:ext cx="1489589" cy="2464303"/>
      </dsp:txXfrm>
    </dsp:sp>
    <dsp:sp modelId="{0A2CA7DC-11AD-6B4F-99CE-7A88D05D6E24}">
      <dsp:nvSpPr>
        <dsp:cNvPr id="0" name=""/>
        <dsp:cNvSpPr/>
      </dsp:nvSpPr>
      <dsp:spPr>
        <a:xfrm>
          <a:off x="5917442" y="1728"/>
          <a:ext cx="1182214" cy="1182214"/>
        </a:xfrm>
        <a:prstGeom prst="ellipse">
          <a:avLst/>
        </a:prstGeom>
        <a:blipFill rotWithShape="0">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22550">
            <a:lnSpc>
              <a:spcPct val="90000"/>
            </a:lnSpc>
            <a:spcBef>
              <a:spcPct val="0"/>
            </a:spcBef>
            <a:spcAft>
              <a:spcPct val="35000"/>
            </a:spcAft>
            <a:buNone/>
          </a:pPr>
          <a:endParaRPr lang="en-US" sz="5900" kern="1200"/>
        </a:p>
      </dsp:txBody>
      <dsp:txXfrm>
        <a:off x="6090573" y="174859"/>
        <a:ext cx="835952" cy="835952"/>
      </dsp:txXfrm>
    </dsp:sp>
    <dsp:sp modelId="{CCFA3F08-D9A6-E449-BEA8-6FF21647E768}">
      <dsp:nvSpPr>
        <dsp:cNvPr id="0" name=""/>
        <dsp:cNvSpPr/>
      </dsp:nvSpPr>
      <dsp:spPr>
        <a:xfrm>
          <a:off x="9818749" y="474614"/>
          <a:ext cx="1773321" cy="255451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77800" rIns="177800" bIns="177800" numCol="1" spcCol="1270" anchor="ctr" anchorCtr="0">
          <a:noAutofit/>
        </a:bodyPr>
        <a:lstStyle/>
        <a:p>
          <a:pPr marL="0" lvl="0" indent="0" algn="l" defTabSz="1111250">
            <a:lnSpc>
              <a:spcPct val="90000"/>
            </a:lnSpc>
            <a:spcBef>
              <a:spcPct val="0"/>
            </a:spcBef>
            <a:spcAft>
              <a:spcPct val="35000"/>
            </a:spcAft>
            <a:buNone/>
          </a:pPr>
          <a:r>
            <a:rPr lang="en-US" sz="2500" kern="1200" dirty="0"/>
            <a:t>Author</a:t>
          </a:r>
        </a:p>
        <a:p>
          <a:pPr marL="0" lvl="0" indent="0" algn="l" defTabSz="1111250">
            <a:lnSpc>
              <a:spcPct val="90000"/>
            </a:lnSpc>
            <a:spcBef>
              <a:spcPct val="0"/>
            </a:spcBef>
            <a:spcAft>
              <a:spcPct val="35000"/>
            </a:spcAft>
            <a:buNone/>
          </a:pPr>
          <a:r>
            <a:rPr lang="en-US" sz="1800" kern="1200" dirty="0"/>
            <a:t>Tenure-oriented info</a:t>
          </a:r>
        </a:p>
        <a:p>
          <a:pPr marL="0" lvl="0" indent="0" algn="l" defTabSz="1111250">
            <a:lnSpc>
              <a:spcPct val="90000"/>
            </a:lnSpc>
            <a:spcBef>
              <a:spcPct val="0"/>
            </a:spcBef>
            <a:spcAft>
              <a:spcPct val="35000"/>
            </a:spcAft>
            <a:buNone/>
          </a:pPr>
          <a:r>
            <a:rPr lang="en-US" sz="1800" kern="1200" dirty="0"/>
            <a:t>Connections to industry or public policy</a:t>
          </a:r>
        </a:p>
        <a:p>
          <a:pPr marL="0" lvl="0" indent="0" algn="l" defTabSz="1111250">
            <a:lnSpc>
              <a:spcPct val="90000"/>
            </a:lnSpc>
            <a:spcBef>
              <a:spcPct val="0"/>
            </a:spcBef>
            <a:spcAft>
              <a:spcPct val="35000"/>
            </a:spcAft>
            <a:buNone/>
          </a:pPr>
          <a:r>
            <a:rPr lang="en-US" sz="1800" kern="1200" dirty="0"/>
            <a:t>Citations</a:t>
          </a:r>
        </a:p>
      </dsp:txBody>
      <dsp:txXfrm>
        <a:off x="10102480" y="474614"/>
        <a:ext cx="1489589" cy="2554516"/>
      </dsp:txXfrm>
    </dsp:sp>
    <dsp:sp modelId="{E7D0897B-D103-334A-84C3-662967A793FC}">
      <dsp:nvSpPr>
        <dsp:cNvPr id="0" name=""/>
        <dsp:cNvSpPr/>
      </dsp:nvSpPr>
      <dsp:spPr>
        <a:xfrm>
          <a:off x="9818749" y="3029130"/>
          <a:ext cx="1773321" cy="2274156"/>
        </a:xfrm>
        <a:prstGeom prst="rect">
          <a:avLst/>
        </a:prstGeom>
        <a:solidFill>
          <a:schemeClr val="bg2">
            <a:lumMod val="5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marL="0" lvl="0" indent="0" algn="l" defTabSz="1155700">
            <a:lnSpc>
              <a:spcPct val="90000"/>
            </a:lnSpc>
            <a:spcBef>
              <a:spcPct val="0"/>
            </a:spcBef>
            <a:spcAft>
              <a:spcPct val="35000"/>
            </a:spcAft>
            <a:buNone/>
          </a:pPr>
          <a:r>
            <a:rPr lang="en-US" sz="2600" kern="1200" dirty="0"/>
            <a:t>Audience</a:t>
          </a:r>
        </a:p>
        <a:p>
          <a:pPr marL="0" lvl="0" indent="0" algn="l" defTabSz="1155700">
            <a:lnSpc>
              <a:spcPct val="90000"/>
            </a:lnSpc>
            <a:spcBef>
              <a:spcPct val="0"/>
            </a:spcBef>
            <a:spcAft>
              <a:spcPct val="35000"/>
            </a:spcAft>
            <a:buNone/>
          </a:pPr>
          <a:r>
            <a:rPr lang="en-US" sz="1800" kern="1200" dirty="0"/>
            <a:t>Shareable info</a:t>
          </a:r>
        </a:p>
        <a:p>
          <a:pPr marL="0" lvl="0" indent="0" algn="l" defTabSz="1155700">
            <a:lnSpc>
              <a:spcPct val="90000"/>
            </a:lnSpc>
            <a:spcBef>
              <a:spcPct val="0"/>
            </a:spcBef>
            <a:spcAft>
              <a:spcPct val="35000"/>
            </a:spcAft>
            <a:buNone/>
          </a:pPr>
          <a:r>
            <a:rPr lang="en-US" sz="1800" kern="1200" dirty="0"/>
            <a:t>Useable info</a:t>
          </a:r>
        </a:p>
        <a:p>
          <a:pPr marL="0" lvl="0" indent="0" algn="l" defTabSz="1155700">
            <a:lnSpc>
              <a:spcPct val="90000"/>
            </a:lnSpc>
            <a:spcBef>
              <a:spcPct val="0"/>
            </a:spcBef>
            <a:spcAft>
              <a:spcPct val="35000"/>
            </a:spcAft>
            <a:buNone/>
          </a:pPr>
          <a:r>
            <a:rPr lang="en-US" sz="1800" kern="1200" dirty="0"/>
            <a:t>Citations</a:t>
          </a:r>
        </a:p>
      </dsp:txBody>
      <dsp:txXfrm>
        <a:off x="10102480" y="3029130"/>
        <a:ext cx="1489589" cy="2274156"/>
      </dsp:txXfrm>
    </dsp:sp>
    <dsp:sp modelId="{6CFB168A-FE43-E642-BF58-7253CDDFC605}">
      <dsp:nvSpPr>
        <dsp:cNvPr id="0" name=""/>
        <dsp:cNvSpPr/>
      </dsp:nvSpPr>
      <dsp:spPr>
        <a:xfrm>
          <a:off x="8872978" y="1728"/>
          <a:ext cx="1182214" cy="1182214"/>
        </a:xfrm>
        <a:prstGeom prst="ellipse">
          <a:avLst/>
        </a:prstGeom>
        <a:blipFill rotWithShape="0">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22550">
            <a:lnSpc>
              <a:spcPct val="90000"/>
            </a:lnSpc>
            <a:spcBef>
              <a:spcPct val="0"/>
            </a:spcBef>
            <a:spcAft>
              <a:spcPct val="35000"/>
            </a:spcAft>
            <a:buNone/>
          </a:pPr>
          <a:r>
            <a:rPr lang="en-US" sz="5900" kern="1200" dirty="0"/>
            <a:t> </a:t>
          </a:r>
        </a:p>
      </dsp:txBody>
      <dsp:txXfrm>
        <a:off x="9046109" y="174859"/>
        <a:ext cx="835952" cy="835952"/>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71363-51B4-E24B-87B7-1BAF32EC42D1}" type="datetimeFigureOut">
              <a:rPr lang="en-US" smtClean="0"/>
              <a:t>1/21/21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1FF88-D72E-284A-AAF1-92668C5E7A4B}" type="slidenum">
              <a:rPr lang="en-US" smtClean="0"/>
              <a:t>‹#›</a:t>
            </a:fld>
            <a:endParaRPr lang="en-US"/>
          </a:p>
        </p:txBody>
      </p:sp>
    </p:spTree>
    <p:extLst>
      <p:ext uri="{BB962C8B-B14F-4D97-AF65-F5344CB8AC3E}">
        <p14:creationId xmlns:p14="http://schemas.microsoft.com/office/powerpoint/2010/main" val="1716744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1FF88-D72E-284A-AAF1-92668C5E7A4B}" type="slidenum">
              <a:rPr lang="en-US" smtClean="0"/>
              <a:t>1</a:t>
            </a:fld>
            <a:endParaRPr lang="en-US"/>
          </a:p>
        </p:txBody>
      </p:sp>
    </p:spTree>
    <p:extLst>
      <p:ext uri="{BB962C8B-B14F-4D97-AF65-F5344CB8AC3E}">
        <p14:creationId xmlns:p14="http://schemas.microsoft.com/office/powerpoint/2010/main" val="1777392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1FF88-D72E-284A-AAF1-92668C5E7A4B}" type="slidenum">
              <a:rPr lang="en-US" smtClean="0"/>
              <a:t>13</a:t>
            </a:fld>
            <a:endParaRPr lang="en-US"/>
          </a:p>
        </p:txBody>
      </p:sp>
    </p:spTree>
    <p:extLst>
      <p:ext uri="{BB962C8B-B14F-4D97-AF65-F5344CB8AC3E}">
        <p14:creationId xmlns:p14="http://schemas.microsoft.com/office/powerpoint/2010/main" val="4044385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1FF88-D72E-284A-AAF1-92668C5E7A4B}" type="slidenum">
              <a:rPr lang="en-US" smtClean="0"/>
              <a:t>14</a:t>
            </a:fld>
            <a:endParaRPr lang="en-US"/>
          </a:p>
        </p:txBody>
      </p:sp>
    </p:spTree>
    <p:extLst>
      <p:ext uri="{BB962C8B-B14F-4D97-AF65-F5344CB8AC3E}">
        <p14:creationId xmlns:p14="http://schemas.microsoft.com/office/powerpoint/2010/main" val="2403009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1FF88-D72E-284A-AAF1-92668C5E7A4B}" type="slidenum">
              <a:rPr lang="en-US" smtClean="0"/>
              <a:t>15</a:t>
            </a:fld>
            <a:endParaRPr lang="en-US"/>
          </a:p>
        </p:txBody>
      </p:sp>
    </p:spTree>
    <p:extLst>
      <p:ext uri="{BB962C8B-B14F-4D97-AF65-F5344CB8AC3E}">
        <p14:creationId xmlns:p14="http://schemas.microsoft.com/office/powerpoint/2010/main" val="1147161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1FF88-D72E-284A-AAF1-92668C5E7A4B}" type="slidenum">
              <a:rPr lang="en-US" smtClean="0"/>
              <a:t>17</a:t>
            </a:fld>
            <a:endParaRPr lang="en-US"/>
          </a:p>
        </p:txBody>
      </p:sp>
    </p:spTree>
    <p:extLst>
      <p:ext uri="{BB962C8B-B14F-4D97-AF65-F5344CB8AC3E}">
        <p14:creationId xmlns:p14="http://schemas.microsoft.com/office/powerpoint/2010/main" val="909166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A8618-A042-574C-A795-DA445BC9A13C}" type="slidenum">
              <a:rPr lang="en-US" smtClean="0"/>
              <a:t>18</a:t>
            </a:fld>
            <a:endParaRPr lang="en-US"/>
          </a:p>
        </p:txBody>
      </p:sp>
    </p:spTree>
    <p:extLst>
      <p:ext uri="{BB962C8B-B14F-4D97-AF65-F5344CB8AC3E}">
        <p14:creationId xmlns:p14="http://schemas.microsoft.com/office/powerpoint/2010/main" val="2188531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1FF88-D72E-284A-AAF1-92668C5E7A4B}" type="slidenum">
              <a:rPr lang="en-US" smtClean="0"/>
              <a:t>26</a:t>
            </a:fld>
            <a:endParaRPr lang="en-US"/>
          </a:p>
        </p:txBody>
      </p:sp>
    </p:spTree>
    <p:extLst>
      <p:ext uri="{BB962C8B-B14F-4D97-AF65-F5344CB8AC3E}">
        <p14:creationId xmlns:p14="http://schemas.microsoft.com/office/powerpoint/2010/main" val="3859476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1FF88-D72E-284A-AAF1-92668C5E7A4B}" type="slidenum">
              <a:rPr lang="en-US" smtClean="0"/>
              <a:t>27</a:t>
            </a:fld>
            <a:endParaRPr lang="en-US"/>
          </a:p>
        </p:txBody>
      </p:sp>
    </p:spTree>
    <p:extLst>
      <p:ext uri="{BB962C8B-B14F-4D97-AF65-F5344CB8AC3E}">
        <p14:creationId xmlns:p14="http://schemas.microsoft.com/office/powerpoint/2010/main" val="286529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1FF88-D72E-284A-AAF1-92668C5E7A4B}" type="slidenum">
              <a:rPr lang="en-US" smtClean="0"/>
              <a:t>28</a:t>
            </a:fld>
            <a:endParaRPr lang="en-US"/>
          </a:p>
        </p:txBody>
      </p:sp>
    </p:spTree>
    <p:extLst>
      <p:ext uri="{BB962C8B-B14F-4D97-AF65-F5344CB8AC3E}">
        <p14:creationId xmlns:p14="http://schemas.microsoft.com/office/powerpoint/2010/main" val="1548144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1FF88-D72E-284A-AAF1-92668C5E7A4B}" type="slidenum">
              <a:rPr lang="en-US" smtClean="0"/>
              <a:t>29</a:t>
            </a:fld>
            <a:endParaRPr lang="en-US"/>
          </a:p>
        </p:txBody>
      </p:sp>
    </p:spTree>
    <p:extLst>
      <p:ext uri="{BB962C8B-B14F-4D97-AF65-F5344CB8AC3E}">
        <p14:creationId xmlns:p14="http://schemas.microsoft.com/office/powerpoint/2010/main" val="2155934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1FF88-D72E-284A-AAF1-92668C5E7A4B}" type="slidenum">
              <a:rPr lang="en-US" smtClean="0"/>
              <a:t>36</a:t>
            </a:fld>
            <a:endParaRPr lang="en-US"/>
          </a:p>
        </p:txBody>
      </p:sp>
    </p:spTree>
    <p:extLst>
      <p:ext uri="{BB962C8B-B14F-4D97-AF65-F5344CB8AC3E}">
        <p14:creationId xmlns:p14="http://schemas.microsoft.com/office/powerpoint/2010/main" val="2070626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alternative</a:t>
            </a:r>
          </a:p>
        </p:txBody>
      </p:sp>
      <p:sp>
        <p:nvSpPr>
          <p:cNvPr id="4" name="Slide Number Placeholder 3"/>
          <p:cNvSpPr>
            <a:spLocks noGrp="1"/>
          </p:cNvSpPr>
          <p:nvPr>
            <p:ph type="sldNum" sz="quarter" idx="5"/>
          </p:nvPr>
        </p:nvSpPr>
        <p:spPr/>
        <p:txBody>
          <a:bodyPr/>
          <a:lstStyle/>
          <a:p>
            <a:fld id="{7541FF88-D72E-284A-AAF1-92668C5E7A4B}" type="slidenum">
              <a:rPr lang="en-US" smtClean="0"/>
              <a:t>2</a:t>
            </a:fld>
            <a:endParaRPr lang="en-US"/>
          </a:p>
        </p:txBody>
      </p:sp>
    </p:spTree>
    <p:extLst>
      <p:ext uri="{BB962C8B-B14F-4D97-AF65-F5344CB8AC3E}">
        <p14:creationId xmlns:p14="http://schemas.microsoft.com/office/powerpoint/2010/main" val="1039180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1FF88-D72E-284A-AAF1-92668C5E7A4B}" type="slidenum">
              <a:rPr lang="en-US" smtClean="0"/>
              <a:t>37</a:t>
            </a:fld>
            <a:endParaRPr lang="en-US"/>
          </a:p>
        </p:txBody>
      </p:sp>
    </p:spTree>
    <p:extLst>
      <p:ext uri="{BB962C8B-B14F-4D97-AF65-F5344CB8AC3E}">
        <p14:creationId xmlns:p14="http://schemas.microsoft.com/office/powerpoint/2010/main" val="1519625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1FF88-D72E-284A-AAF1-92668C5E7A4B}" type="slidenum">
              <a:rPr lang="en-US" smtClean="0"/>
              <a:t>38</a:t>
            </a:fld>
            <a:endParaRPr lang="en-US"/>
          </a:p>
        </p:txBody>
      </p:sp>
    </p:spTree>
    <p:extLst>
      <p:ext uri="{BB962C8B-B14F-4D97-AF65-F5344CB8AC3E}">
        <p14:creationId xmlns:p14="http://schemas.microsoft.com/office/powerpoint/2010/main" val="3633677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1FF88-D72E-284A-AAF1-92668C5E7A4B}" type="slidenum">
              <a:rPr lang="en-US" smtClean="0"/>
              <a:t>44</a:t>
            </a:fld>
            <a:endParaRPr lang="en-US"/>
          </a:p>
        </p:txBody>
      </p:sp>
    </p:spTree>
    <p:extLst>
      <p:ext uri="{BB962C8B-B14F-4D97-AF65-F5344CB8AC3E}">
        <p14:creationId xmlns:p14="http://schemas.microsoft.com/office/powerpoint/2010/main" val="3624897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1FF88-D72E-284A-AAF1-92668C5E7A4B}" type="slidenum">
              <a:rPr lang="en-US" smtClean="0"/>
              <a:t>45</a:t>
            </a:fld>
            <a:endParaRPr lang="en-US"/>
          </a:p>
        </p:txBody>
      </p:sp>
    </p:spTree>
    <p:extLst>
      <p:ext uri="{BB962C8B-B14F-4D97-AF65-F5344CB8AC3E}">
        <p14:creationId xmlns:p14="http://schemas.microsoft.com/office/powerpoint/2010/main" val="991803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1FF88-D72E-284A-AAF1-92668C5E7A4B}" type="slidenum">
              <a:rPr lang="en-US" smtClean="0"/>
              <a:t>49</a:t>
            </a:fld>
            <a:endParaRPr lang="en-US"/>
          </a:p>
        </p:txBody>
      </p:sp>
    </p:spTree>
    <p:extLst>
      <p:ext uri="{BB962C8B-B14F-4D97-AF65-F5344CB8AC3E}">
        <p14:creationId xmlns:p14="http://schemas.microsoft.com/office/powerpoint/2010/main" val="86428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alternative</a:t>
            </a:r>
          </a:p>
        </p:txBody>
      </p:sp>
      <p:sp>
        <p:nvSpPr>
          <p:cNvPr id="4" name="Slide Number Placeholder 3"/>
          <p:cNvSpPr>
            <a:spLocks noGrp="1"/>
          </p:cNvSpPr>
          <p:nvPr>
            <p:ph type="sldNum" sz="quarter" idx="5"/>
          </p:nvPr>
        </p:nvSpPr>
        <p:spPr/>
        <p:txBody>
          <a:bodyPr/>
          <a:lstStyle/>
          <a:p>
            <a:fld id="{7541FF88-D72E-284A-AAF1-92668C5E7A4B}" type="slidenum">
              <a:rPr lang="en-US" smtClean="0"/>
              <a:t>4</a:t>
            </a:fld>
            <a:endParaRPr lang="en-US"/>
          </a:p>
        </p:txBody>
      </p:sp>
    </p:spTree>
    <p:extLst>
      <p:ext uri="{BB962C8B-B14F-4D97-AF65-F5344CB8AC3E}">
        <p14:creationId xmlns:p14="http://schemas.microsoft.com/office/powerpoint/2010/main" val="1579319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1FF88-D72E-284A-AAF1-92668C5E7A4B}" type="slidenum">
              <a:rPr lang="en-US" smtClean="0"/>
              <a:t>5</a:t>
            </a:fld>
            <a:endParaRPr lang="en-US"/>
          </a:p>
        </p:txBody>
      </p:sp>
    </p:spTree>
    <p:extLst>
      <p:ext uri="{BB962C8B-B14F-4D97-AF65-F5344CB8AC3E}">
        <p14:creationId xmlns:p14="http://schemas.microsoft.com/office/powerpoint/2010/main" val="1636185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1FF88-D72E-284A-AAF1-92668C5E7A4B}" type="slidenum">
              <a:rPr lang="en-US" smtClean="0"/>
              <a:t>7</a:t>
            </a:fld>
            <a:endParaRPr lang="en-US"/>
          </a:p>
        </p:txBody>
      </p:sp>
    </p:spTree>
    <p:extLst>
      <p:ext uri="{BB962C8B-B14F-4D97-AF65-F5344CB8AC3E}">
        <p14:creationId xmlns:p14="http://schemas.microsoft.com/office/powerpoint/2010/main" val="786492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1FF88-D72E-284A-AAF1-92668C5E7A4B}" type="slidenum">
              <a:rPr lang="en-US" smtClean="0"/>
              <a:t>8</a:t>
            </a:fld>
            <a:endParaRPr lang="en-US"/>
          </a:p>
        </p:txBody>
      </p:sp>
    </p:spTree>
    <p:extLst>
      <p:ext uri="{BB962C8B-B14F-4D97-AF65-F5344CB8AC3E}">
        <p14:creationId xmlns:p14="http://schemas.microsoft.com/office/powerpoint/2010/main" val="1787134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1FF88-D72E-284A-AAF1-92668C5E7A4B}" type="slidenum">
              <a:rPr lang="en-US" smtClean="0"/>
              <a:t>10</a:t>
            </a:fld>
            <a:endParaRPr lang="en-US"/>
          </a:p>
        </p:txBody>
      </p:sp>
    </p:spTree>
    <p:extLst>
      <p:ext uri="{BB962C8B-B14F-4D97-AF65-F5344CB8AC3E}">
        <p14:creationId xmlns:p14="http://schemas.microsoft.com/office/powerpoint/2010/main" val="1484117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1FF88-D72E-284A-AAF1-92668C5E7A4B}" type="slidenum">
              <a:rPr lang="en-US" smtClean="0"/>
              <a:t>11</a:t>
            </a:fld>
            <a:endParaRPr lang="en-US"/>
          </a:p>
        </p:txBody>
      </p:sp>
    </p:spTree>
    <p:extLst>
      <p:ext uri="{BB962C8B-B14F-4D97-AF65-F5344CB8AC3E}">
        <p14:creationId xmlns:p14="http://schemas.microsoft.com/office/powerpoint/2010/main" val="1998982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1FF88-D72E-284A-AAF1-92668C5E7A4B}" type="slidenum">
              <a:rPr lang="en-US" smtClean="0"/>
              <a:t>12</a:t>
            </a:fld>
            <a:endParaRPr lang="en-US"/>
          </a:p>
        </p:txBody>
      </p:sp>
    </p:spTree>
    <p:extLst>
      <p:ext uri="{BB962C8B-B14F-4D97-AF65-F5344CB8AC3E}">
        <p14:creationId xmlns:p14="http://schemas.microsoft.com/office/powerpoint/2010/main" val="3801589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B8F55-D648-9649-9501-D64066509D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CAB760-A937-284E-B5C5-FA3A513598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BD6602-CEAF-8142-AF7A-4DCFD91C63F3}"/>
              </a:ext>
            </a:extLst>
          </p:cNvPr>
          <p:cNvSpPr>
            <a:spLocks noGrp="1"/>
          </p:cNvSpPr>
          <p:nvPr>
            <p:ph type="dt" sz="half" idx="10"/>
          </p:nvPr>
        </p:nvSpPr>
        <p:spPr/>
        <p:txBody>
          <a:bodyPr/>
          <a:lstStyle/>
          <a:p>
            <a:fld id="{2EA7AD81-D6D2-934C-9F46-BEAB7781AD35}" type="datetimeFigureOut">
              <a:rPr lang="en-US" smtClean="0"/>
              <a:t>1/21/21</a:t>
            </a:fld>
            <a:endParaRPr lang="en-US"/>
          </a:p>
        </p:txBody>
      </p:sp>
      <p:sp>
        <p:nvSpPr>
          <p:cNvPr id="5" name="Footer Placeholder 4">
            <a:extLst>
              <a:ext uri="{FF2B5EF4-FFF2-40B4-BE49-F238E27FC236}">
                <a16:creationId xmlns:a16="http://schemas.microsoft.com/office/drawing/2014/main" id="{183BB4A5-95DA-C545-807F-D2EE7CF850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44677-C2A5-9247-A401-E603743286CF}"/>
              </a:ext>
            </a:extLst>
          </p:cNvPr>
          <p:cNvSpPr>
            <a:spLocks noGrp="1"/>
          </p:cNvSpPr>
          <p:nvPr>
            <p:ph type="sldNum" sz="quarter" idx="12"/>
          </p:nvPr>
        </p:nvSpPr>
        <p:spPr/>
        <p:txBody>
          <a:bodyPr/>
          <a:lstStyle/>
          <a:p>
            <a:fld id="{19267D73-D3BC-E84C-9B1F-4E1544C91C1D}" type="slidenum">
              <a:rPr lang="en-US" smtClean="0"/>
              <a:t>‹#›</a:t>
            </a:fld>
            <a:endParaRPr lang="en-US"/>
          </a:p>
        </p:txBody>
      </p:sp>
      <p:sp>
        <p:nvSpPr>
          <p:cNvPr id="7" name="Rectangle 6">
            <a:extLst>
              <a:ext uri="{FF2B5EF4-FFF2-40B4-BE49-F238E27FC236}">
                <a16:creationId xmlns:a16="http://schemas.microsoft.com/office/drawing/2014/main" id="{73EE7402-AA66-1C4A-BE47-1B5133779693}"/>
              </a:ext>
            </a:extLst>
          </p:cNvPr>
          <p:cNvSpPr/>
          <p:nvPr userDrawn="1"/>
        </p:nvSpPr>
        <p:spPr>
          <a:xfrm>
            <a:off x="0" y="0"/>
            <a:ext cx="12192000" cy="6858000"/>
          </a:xfrm>
          <a:prstGeom prst="rect">
            <a:avLst/>
          </a:prstGeom>
          <a:gradFill flip="none" rotWithShape="1">
            <a:gsLst>
              <a:gs pos="0">
                <a:schemeClr val="accent3">
                  <a:lumMod val="0"/>
                  <a:lumOff val="100000"/>
                </a:schemeClr>
              </a:gs>
              <a:gs pos="39000">
                <a:schemeClr val="accent3">
                  <a:lumMod val="0"/>
                  <a:lumOff val="100000"/>
                </a:schemeClr>
              </a:gs>
              <a:gs pos="100000">
                <a:schemeClr val="accent3">
                  <a:lumMod val="100000"/>
                  <a:alpha val="4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41076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3228-179E-AD47-8836-8268DB5371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5E0047-1B11-8C48-B0DB-083977590B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C9EB9-C6DE-E649-910F-C35A5EBD4776}"/>
              </a:ext>
            </a:extLst>
          </p:cNvPr>
          <p:cNvSpPr>
            <a:spLocks noGrp="1"/>
          </p:cNvSpPr>
          <p:nvPr>
            <p:ph type="dt" sz="half" idx="10"/>
          </p:nvPr>
        </p:nvSpPr>
        <p:spPr/>
        <p:txBody>
          <a:bodyPr/>
          <a:lstStyle/>
          <a:p>
            <a:fld id="{2EA7AD81-D6D2-934C-9F46-BEAB7781AD35}" type="datetimeFigureOut">
              <a:rPr lang="en-US" smtClean="0"/>
              <a:t>1/21/21</a:t>
            </a:fld>
            <a:endParaRPr lang="en-US"/>
          </a:p>
        </p:txBody>
      </p:sp>
      <p:sp>
        <p:nvSpPr>
          <p:cNvPr id="5" name="Footer Placeholder 4">
            <a:extLst>
              <a:ext uri="{FF2B5EF4-FFF2-40B4-BE49-F238E27FC236}">
                <a16:creationId xmlns:a16="http://schemas.microsoft.com/office/drawing/2014/main" id="{54E12A4E-2B0D-A84B-846E-E22ED8A95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2404A8-6236-0842-A993-C73D1C4B6B4F}"/>
              </a:ext>
            </a:extLst>
          </p:cNvPr>
          <p:cNvSpPr>
            <a:spLocks noGrp="1"/>
          </p:cNvSpPr>
          <p:nvPr>
            <p:ph type="sldNum" sz="quarter" idx="12"/>
          </p:nvPr>
        </p:nvSpPr>
        <p:spPr/>
        <p:txBody>
          <a:bodyPr/>
          <a:lstStyle/>
          <a:p>
            <a:fld id="{19267D73-D3BC-E84C-9B1F-4E1544C91C1D}" type="slidenum">
              <a:rPr lang="en-US" smtClean="0"/>
              <a:t>‹#›</a:t>
            </a:fld>
            <a:endParaRPr lang="en-US"/>
          </a:p>
        </p:txBody>
      </p:sp>
      <p:sp>
        <p:nvSpPr>
          <p:cNvPr id="7" name="Rectangle 6">
            <a:extLst>
              <a:ext uri="{FF2B5EF4-FFF2-40B4-BE49-F238E27FC236}">
                <a16:creationId xmlns:a16="http://schemas.microsoft.com/office/drawing/2014/main" id="{C5743E7B-D106-554E-9B46-9C0AE6E26F3C}"/>
              </a:ext>
            </a:extLst>
          </p:cNvPr>
          <p:cNvSpPr/>
          <p:nvPr userDrawn="1"/>
        </p:nvSpPr>
        <p:spPr>
          <a:xfrm>
            <a:off x="0" y="0"/>
            <a:ext cx="12192000" cy="6858000"/>
          </a:xfrm>
          <a:prstGeom prst="rect">
            <a:avLst/>
          </a:prstGeom>
          <a:gradFill flip="none" rotWithShape="1">
            <a:gsLst>
              <a:gs pos="0">
                <a:schemeClr val="accent3">
                  <a:lumMod val="0"/>
                  <a:lumOff val="100000"/>
                </a:schemeClr>
              </a:gs>
              <a:gs pos="39000">
                <a:schemeClr val="accent3">
                  <a:lumMod val="0"/>
                  <a:lumOff val="100000"/>
                </a:schemeClr>
              </a:gs>
              <a:gs pos="100000">
                <a:schemeClr val="accent3">
                  <a:lumMod val="100000"/>
                  <a:alpha val="4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8694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0E9638-2BC6-1F48-92B0-B4565DF00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A65D85-F73E-4442-81A3-B1B2F0EF4B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F7CA4-555F-2548-863E-8A291B1D24F0}"/>
              </a:ext>
            </a:extLst>
          </p:cNvPr>
          <p:cNvSpPr>
            <a:spLocks noGrp="1"/>
          </p:cNvSpPr>
          <p:nvPr>
            <p:ph type="dt" sz="half" idx="10"/>
          </p:nvPr>
        </p:nvSpPr>
        <p:spPr/>
        <p:txBody>
          <a:bodyPr/>
          <a:lstStyle/>
          <a:p>
            <a:fld id="{2EA7AD81-D6D2-934C-9F46-BEAB7781AD35}" type="datetimeFigureOut">
              <a:rPr lang="en-US" smtClean="0"/>
              <a:t>1/21/21</a:t>
            </a:fld>
            <a:endParaRPr lang="en-US"/>
          </a:p>
        </p:txBody>
      </p:sp>
      <p:sp>
        <p:nvSpPr>
          <p:cNvPr id="5" name="Footer Placeholder 4">
            <a:extLst>
              <a:ext uri="{FF2B5EF4-FFF2-40B4-BE49-F238E27FC236}">
                <a16:creationId xmlns:a16="http://schemas.microsoft.com/office/drawing/2014/main" id="{E6F7DAE2-BE9C-9844-BA9B-5ADCD3F61F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AD8401-EB31-AA4D-981F-35FA50827AD1}"/>
              </a:ext>
            </a:extLst>
          </p:cNvPr>
          <p:cNvSpPr>
            <a:spLocks noGrp="1"/>
          </p:cNvSpPr>
          <p:nvPr>
            <p:ph type="sldNum" sz="quarter" idx="12"/>
          </p:nvPr>
        </p:nvSpPr>
        <p:spPr/>
        <p:txBody>
          <a:bodyPr/>
          <a:lstStyle/>
          <a:p>
            <a:fld id="{19267D73-D3BC-E84C-9B1F-4E1544C91C1D}" type="slidenum">
              <a:rPr lang="en-US" smtClean="0"/>
              <a:t>‹#›</a:t>
            </a:fld>
            <a:endParaRPr lang="en-US"/>
          </a:p>
        </p:txBody>
      </p:sp>
      <p:sp>
        <p:nvSpPr>
          <p:cNvPr id="7" name="Rectangle 6">
            <a:extLst>
              <a:ext uri="{FF2B5EF4-FFF2-40B4-BE49-F238E27FC236}">
                <a16:creationId xmlns:a16="http://schemas.microsoft.com/office/drawing/2014/main" id="{363AF175-975A-1740-BFC3-5E5E6E77F25A}"/>
              </a:ext>
            </a:extLst>
          </p:cNvPr>
          <p:cNvSpPr/>
          <p:nvPr userDrawn="1"/>
        </p:nvSpPr>
        <p:spPr>
          <a:xfrm>
            <a:off x="0" y="0"/>
            <a:ext cx="12192000" cy="6858000"/>
          </a:xfrm>
          <a:prstGeom prst="rect">
            <a:avLst/>
          </a:prstGeom>
          <a:gradFill flip="none" rotWithShape="1">
            <a:gsLst>
              <a:gs pos="0">
                <a:schemeClr val="accent3">
                  <a:lumMod val="0"/>
                  <a:lumOff val="100000"/>
                </a:schemeClr>
              </a:gs>
              <a:gs pos="39000">
                <a:schemeClr val="accent3">
                  <a:lumMod val="0"/>
                  <a:lumOff val="100000"/>
                </a:schemeClr>
              </a:gs>
              <a:gs pos="100000">
                <a:schemeClr val="accent3">
                  <a:lumMod val="100000"/>
                  <a:alpha val="4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2633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C6CB-FBD4-1F48-8805-BEFE231A19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28DE7A-F080-2944-9058-5F0A81EF7F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D9B5EE-3DC5-A244-BA35-F0E1E740004C}"/>
              </a:ext>
            </a:extLst>
          </p:cNvPr>
          <p:cNvSpPr>
            <a:spLocks noGrp="1"/>
          </p:cNvSpPr>
          <p:nvPr>
            <p:ph type="dt" sz="half" idx="10"/>
          </p:nvPr>
        </p:nvSpPr>
        <p:spPr/>
        <p:txBody>
          <a:bodyPr/>
          <a:lstStyle/>
          <a:p>
            <a:fld id="{2EA7AD81-D6D2-934C-9F46-BEAB7781AD35}" type="datetimeFigureOut">
              <a:rPr lang="en-US" smtClean="0"/>
              <a:t>1/21/21</a:t>
            </a:fld>
            <a:endParaRPr lang="en-US"/>
          </a:p>
        </p:txBody>
      </p:sp>
      <p:sp>
        <p:nvSpPr>
          <p:cNvPr id="5" name="Footer Placeholder 4">
            <a:extLst>
              <a:ext uri="{FF2B5EF4-FFF2-40B4-BE49-F238E27FC236}">
                <a16:creationId xmlns:a16="http://schemas.microsoft.com/office/drawing/2014/main" id="{8A77879D-4611-E147-9A64-D05F8F6D67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6BFD6D-B068-9647-BF9C-BBB0C8B0D463}"/>
              </a:ext>
            </a:extLst>
          </p:cNvPr>
          <p:cNvSpPr>
            <a:spLocks noGrp="1"/>
          </p:cNvSpPr>
          <p:nvPr>
            <p:ph type="sldNum" sz="quarter" idx="12"/>
          </p:nvPr>
        </p:nvSpPr>
        <p:spPr/>
        <p:txBody>
          <a:bodyPr/>
          <a:lstStyle/>
          <a:p>
            <a:fld id="{19267D73-D3BC-E84C-9B1F-4E1544C91C1D}" type="slidenum">
              <a:rPr lang="en-US" smtClean="0"/>
              <a:t>‹#›</a:t>
            </a:fld>
            <a:endParaRPr lang="en-US"/>
          </a:p>
        </p:txBody>
      </p:sp>
      <p:sp>
        <p:nvSpPr>
          <p:cNvPr id="7" name="Rectangle 6">
            <a:extLst>
              <a:ext uri="{FF2B5EF4-FFF2-40B4-BE49-F238E27FC236}">
                <a16:creationId xmlns:a16="http://schemas.microsoft.com/office/drawing/2014/main" id="{EF46F5C4-2D87-0B4D-AE88-41278FD5D3ED}"/>
              </a:ext>
            </a:extLst>
          </p:cNvPr>
          <p:cNvSpPr/>
          <p:nvPr userDrawn="1"/>
        </p:nvSpPr>
        <p:spPr>
          <a:xfrm>
            <a:off x="0" y="0"/>
            <a:ext cx="12192000" cy="6858000"/>
          </a:xfrm>
          <a:prstGeom prst="rect">
            <a:avLst/>
          </a:prstGeom>
          <a:gradFill flip="none" rotWithShape="1">
            <a:gsLst>
              <a:gs pos="0">
                <a:schemeClr val="accent3">
                  <a:lumMod val="0"/>
                  <a:lumOff val="100000"/>
                </a:schemeClr>
              </a:gs>
              <a:gs pos="39000">
                <a:schemeClr val="accent3">
                  <a:lumMod val="0"/>
                  <a:lumOff val="100000"/>
                </a:schemeClr>
              </a:gs>
              <a:gs pos="100000">
                <a:schemeClr val="accent3">
                  <a:lumMod val="100000"/>
                  <a:alpha val="4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26853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DAAAD-8A41-CE4D-A694-8A8691C553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09C242-B644-4E4B-B954-8B89F67732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D2F8B-8066-B246-97AD-90ACD51B856B}"/>
              </a:ext>
            </a:extLst>
          </p:cNvPr>
          <p:cNvSpPr>
            <a:spLocks noGrp="1"/>
          </p:cNvSpPr>
          <p:nvPr>
            <p:ph type="dt" sz="half" idx="10"/>
          </p:nvPr>
        </p:nvSpPr>
        <p:spPr/>
        <p:txBody>
          <a:bodyPr/>
          <a:lstStyle/>
          <a:p>
            <a:fld id="{2EA7AD81-D6D2-934C-9F46-BEAB7781AD35}" type="datetimeFigureOut">
              <a:rPr lang="en-US" smtClean="0"/>
              <a:t>1/21/21</a:t>
            </a:fld>
            <a:endParaRPr lang="en-US"/>
          </a:p>
        </p:txBody>
      </p:sp>
      <p:sp>
        <p:nvSpPr>
          <p:cNvPr id="5" name="Footer Placeholder 4">
            <a:extLst>
              <a:ext uri="{FF2B5EF4-FFF2-40B4-BE49-F238E27FC236}">
                <a16:creationId xmlns:a16="http://schemas.microsoft.com/office/drawing/2014/main" id="{5BFB8F1D-84D4-3B44-B94E-AE9C994813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1D0675-F664-B24E-BF7A-FE8951C84928}"/>
              </a:ext>
            </a:extLst>
          </p:cNvPr>
          <p:cNvSpPr>
            <a:spLocks noGrp="1"/>
          </p:cNvSpPr>
          <p:nvPr>
            <p:ph type="sldNum" sz="quarter" idx="12"/>
          </p:nvPr>
        </p:nvSpPr>
        <p:spPr/>
        <p:txBody>
          <a:bodyPr/>
          <a:lstStyle/>
          <a:p>
            <a:fld id="{19267D73-D3BC-E84C-9B1F-4E1544C91C1D}" type="slidenum">
              <a:rPr lang="en-US" smtClean="0"/>
              <a:t>‹#›</a:t>
            </a:fld>
            <a:endParaRPr lang="en-US"/>
          </a:p>
        </p:txBody>
      </p:sp>
      <p:sp>
        <p:nvSpPr>
          <p:cNvPr id="7" name="Rectangle 6">
            <a:extLst>
              <a:ext uri="{FF2B5EF4-FFF2-40B4-BE49-F238E27FC236}">
                <a16:creationId xmlns:a16="http://schemas.microsoft.com/office/drawing/2014/main" id="{A4BF751F-EFF7-1149-9314-DFD5AD902DC3}"/>
              </a:ext>
            </a:extLst>
          </p:cNvPr>
          <p:cNvSpPr/>
          <p:nvPr userDrawn="1"/>
        </p:nvSpPr>
        <p:spPr>
          <a:xfrm>
            <a:off x="0" y="0"/>
            <a:ext cx="12192000" cy="6858000"/>
          </a:xfrm>
          <a:prstGeom prst="rect">
            <a:avLst/>
          </a:prstGeom>
          <a:gradFill flip="none" rotWithShape="1">
            <a:gsLst>
              <a:gs pos="0">
                <a:schemeClr val="accent3">
                  <a:lumMod val="0"/>
                  <a:lumOff val="100000"/>
                </a:schemeClr>
              </a:gs>
              <a:gs pos="39000">
                <a:schemeClr val="accent3">
                  <a:lumMod val="0"/>
                  <a:lumOff val="100000"/>
                </a:schemeClr>
              </a:gs>
              <a:gs pos="100000">
                <a:schemeClr val="accent3">
                  <a:lumMod val="100000"/>
                  <a:alpha val="4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5798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79B14-D53B-5543-9CE0-FAEBC67938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28F69D-7564-684A-A178-A4B6EE315A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7005BD-E618-0A4C-A17F-B244AB5C9D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AF564C-6AFD-4844-A7EC-04661C2D5DD2}"/>
              </a:ext>
            </a:extLst>
          </p:cNvPr>
          <p:cNvSpPr>
            <a:spLocks noGrp="1"/>
          </p:cNvSpPr>
          <p:nvPr>
            <p:ph type="dt" sz="half" idx="10"/>
          </p:nvPr>
        </p:nvSpPr>
        <p:spPr/>
        <p:txBody>
          <a:bodyPr/>
          <a:lstStyle/>
          <a:p>
            <a:fld id="{2EA7AD81-D6D2-934C-9F46-BEAB7781AD35}" type="datetimeFigureOut">
              <a:rPr lang="en-US" smtClean="0"/>
              <a:t>1/21/21</a:t>
            </a:fld>
            <a:endParaRPr lang="en-US"/>
          </a:p>
        </p:txBody>
      </p:sp>
      <p:sp>
        <p:nvSpPr>
          <p:cNvPr id="6" name="Footer Placeholder 5">
            <a:extLst>
              <a:ext uri="{FF2B5EF4-FFF2-40B4-BE49-F238E27FC236}">
                <a16:creationId xmlns:a16="http://schemas.microsoft.com/office/drawing/2014/main" id="{491C31C3-E4A6-E54A-A941-E2F79EB5E3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621080-6269-5342-A651-B8DBDEAC2D46}"/>
              </a:ext>
            </a:extLst>
          </p:cNvPr>
          <p:cNvSpPr>
            <a:spLocks noGrp="1"/>
          </p:cNvSpPr>
          <p:nvPr>
            <p:ph type="sldNum" sz="quarter" idx="12"/>
          </p:nvPr>
        </p:nvSpPr>
        <p:spPr/>
        <p:txBody>
          <a:bodyPr/>
          <a:lstStyle/>
          <a:p>
            <a:fld id="{19267D73-D3BC-E84C-9B1F-4E1544C91C1D}" type="slidenum">
              <a:rPr lang="en-US" smtClean="0"/>
              <a:t>‹#›</a:t>
            </a:fld>
            <a:endParaRPr lang="en-US"/>
          </a:p>
        </p:txBody>
      </p:sp>
      <p:sp>
        <p:nvSpPr>
          <p:cNvPr id="8" name="Rectangle 7">
            <a:extLst>
              <a:ext uri="{FF2B5EF4-FFF2-40B4-BE49-F238E27FC236}">
                <a16:creationId xmlns:a16="http://schemas.microsoft.com/office/drawing/2014/main" id="{823A8D71-6D06-224C-8CBC-CD79280915F4}"/>
              </a:ext>
            </a:extLst>
          </p:cNvPr>
          <p:cNvSpPr/>
          <p:nvPr userDrawn="1"/>
        </p:nvSpPr>
        <p:spPr>
          <a:xfrm>
            <a:off x="0" y="0"/>
            <a:ext cx="12192000" cy="6858000"/>
          </a:xfrm>
          <a:prstGeom prst="rect">
            <a:avLst/>
          </a:prstGeom>
          <a:gradFill flip="none" rotWithShape="1">
            <a:gsLst>
              <a:gs pos="0">
                <a:schemeClr val="accent3">
                  <a:lumMod val="0"/>
                  <a:lumOff val="100000"/>
                </a:schemeClr>
              </a:gs>
              <a:gs pos="39000">
                <a:schemeClr val="accent3">
                  <a:lumMod val="0"/>
                  <a:lumOff val="100000"/>
                </a:schemeClr>
              </a:gs>
              <a:gs pos="100000">
                <a:schemeClr val="accent3">
                  <a:lumMod val="100000"/>
                  <a:alpha val="4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15431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C1AD5-8578-4A45-A80D-F8E5BA6C8F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6B3ABF-D572-2245-B984-25A5F2B6C5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0DB850-7DD0-8844-9786-0BB9856745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3B056D-389F-AD4C-A9FC-DB8127AC58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20A975-D277-D347-8E2E-C663DFDCDD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42AF1A-F938-1941-8461-172973119BC5}"/>
              </a:ext>
            </a:extLst>
          </p:cNvPr>
          <p:cNvSpPr>
            <a:spLocks noGrp="1"/>
          </p:cNvSpPr>
          <p:nvPr>
            <p:ph type="dt" sz="half" idx="10"/>
          </p:nvPr>
        </p:nvSpPr>
        <p:spPr/>
        <p:txBody>
          <a:bodyPr/>
          <a:lstStyle/>
          <a:p>
            <a:fld id="{2EA7AD81-D6D2-934C-9F46-BEAB7781AD35}" type="datetimeFigureOut">
              <a:rPr lang="en-US" smtClean="0"/>
              <a:t>1/21/21</a:t>
            </a:fld>
            <a:endParaRPr lang="en-US"/>
          </a:p>
        </p:txBody>
      </p:sp>
      <p:sp>
        <p:nvSpPr>
          <p:cNvPr id="8" name="Footer Placeholder 7">
            <a:extLst>
              <a:ext uri="{FF2B5EF4-FFF2-40B4-BE49-F238E27FC236}">
                <a16:creationId xmlns:a16="http://schemas.microsoft.com/office/drawing/2014/main" id="{DA88A259-02B6-914B-ADA7-152A55EB71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F65AEE-15C5-6546-B881-A3EBFBC1E043}"/>
              </a:ext>
            </a:extLst>
          </p:cNvPr>
          <p:cNvSpPr>
            <a:spLocks noGrp="1"/>
          </p:cNvSpPr>
          <p:nvPr>
            <p:ph type="sldNum" sz="quarter" idx="12"/>
          </p:nvPr>
        </p:nvSpPr>
        <p:spPr/>
        <p:txBody>
          <a:bodyPr/>
          <a:lstStyle/>
          <a:p>
            <a:fld id="{19267D73-D3BC-E84C-9B1F-4E1544C91C1D}" type="slidenum">
              <a:rPr lang="en-US" smtClean="0"/>
              <a:t>‹#›</a:t>
            </a:fld>
            <a:endParaRPr lang="en-US"/>
          </a:p>
        </p:txBody>
      </p:sp>
      <p:sp>
        <p:nvSpPr>
          <p:cNvPr id="10" name="Rectangle 9">
            <a:extLst>
              <a:ext uri="{FF2B5EF4-FFF2-40B4-BE49-F238E27FC236}">
                <a16:creationId xmlns:a16="http://schemas.microsoft.com/office/drawing/2014/main" id="{15CCB639-8468-9143-99A6-94661FCDA1A4}"/>
              </a:ext>
            </a:extLst>
          </p:cNvPr>
          <p:cNvSpPr/>
          <p:nvPr userDrawn="1"/>
        </p:nvSpPr>
        <p:spPr>
          <a:xfrm>
            <a:off x="0" y="0"/>
            <a:ext cx="12192000" cy="6858000"/>
          </a:xfrm>
          <a:prstGeom prst="rect">
            <a:avLst/>
          </a:prstGeom>
          <a:gradFill flip="none" rotWithShape="1">
            <a:gsLst>
              <a:gs pos="0">
                <a:schemeClr val="accent3">
                  <a:lumMod val="0"/>
                  <a:lumOff val="100000"/>
                </a:schemeClr>
              </a:gs>
              <a:gs pos="39000">
                <a:schemeClr val="accent3">
                  <a:lumMod val="0"/>
                  <a:lumOff val="100000"/>
                </a:schemeClr>
              </a:gs>
              <a:gs pos="100000">
                <a:schemeClr val="accent3">
                  <a:lumMod val="100000"/>
                  <a:alpha val="4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95962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E800C-4AFD-0C47-B292-FF2D118701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3F3E65-E284-2A40-821C-33EB1000EB46}"/>
              </a:ext>
            </a:extLst>
          </p:cNvPr>
          <p:cNvSpPr>
            <a:spLocks noGrp="1"/>
          </p:cNvSpPr>
          <p:nvPr>
            <p:ph type="dt" sz="half" idx="10"/>
          </p:nvPr>
        </p:nvSpPr>
        <p:spPr/>
        <p:txBody>
          <a:bodyPr/>
          <a:lstStyle/>
          <a:p>
            <a:fld id="{2EA7AD81-D6D2-934C-9F46-BEAB7781AD35}" type="datetimeFigureOut">
              <a:rPr lang="en-US" smtClean="0"/>
              <a:t>1/21/21</a:t>
            </a:fld>
            <a:endParaRPr lang="en-US"/>
          </a:p>
        </p:txBody>
      </p:sp>
      <p:sp>
        <p:nvSpPr>
          <p:cNvPr id="4" name="Footer Placeholder 3">
            <a:extLst>
              <a:ext uri="{FF2B5EF4-FFF2-40B4-BE49-F238E27FC236}">
                <a16:creationId xmlns:a16="http://schemas.microsoft.com/office/drawing/2014/main" id="{B5DA4F50-2C43-5D4B-8565-6C63F60390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62E910-A3E3-2147-AF1E-7A3F5EC0AB7A}"/>
              </a:ext>
            </a:extLst>
          </p:cNvPr>
          <p:cNvSpPr>
            <a:spLocks noGrp="1"/>
          </p:cNvSpPr>
          <p:nvPr>
            <p:ph type="sldNum" sz="quarter" idx="12"/>
          </p:nvPr>
        </p:nvSpPr>
        <p:spPr/>
        <p:txBody>
          <a:bodyPr/>
          <a:lstStyle/>
          <a:p>
            <a:fld id="{19267D73-D3BC-E84C-9B1F-4E1544C91C1D}" type="slidenum">
              <a:rPr lang="en-US" smtClean="0"/>
              <a:t>‹#›</a:t>
            </a:fld>
            <a:endParaRPr lang="en-US"/>
          </a:p>
        </p:txBody>
      </p:sp>
      <p:sp>
        <p:nvSpPr>
          <p:cNvPr id="6" name="Rectangle 5">
            <a:extLst>
              <a:ext uri="{FF2B5EF4-FFF2-40B4-BE49-F238E27FC236}">
                <a16:creationId xmlns:a16="http://schemas.microsoft.com/office/drawing/2014/main" id="{52531171-8A46-2142-8553-F2976909AF55}"/>
              </a:ext>
            </a:extLst>
          </p:cNvPr>
          <p:cNvSpPr/>
          <p:nvPr userDrawn="1"/>
        </p:nvSpPr>
        <p:spPr>
          <a:xfrm>
            <a:off x="0" y="0"/>
            <a:ext cx="12192000" cy="6858000"/>
          </a:xfrm>
          <a:prstGeom prst="rect">
            <a:avLst/>
          </a:prstGeom>
          <a:gradFill flip="none" rotWithShape="1">
            <a:gsLst>
              <a:gs pos="0">
                <a:schemeClr val="accent3">
                  <a:lumMod val="0"/>
                  <a:lumOff val="100000"/>
                </a:schemeClr>
              </a:gs>
              <a:gs pos="39000">
                <a:schemeClr val="accent3">
                  <a:lumMod val="0"/>
                  <a:lumOff val="100000"/>
                </a:schemeClr>
              </a:gs>
              <a:gs pos="100000">
                <a:schemeClr val="accent3">
                  <a:lumMod val="100000"/>
                  <a:alpha val="4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35527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E2C72A-35EB-A449-886E-85EE0A28DC8D}"/>
              </a:ext>
            </a:extLst>
          </p:cNvPr>
          <p:cNvSpPr>
            <a:spLocks noGrp="1"/>
          </p:cNvSpPr>
          <p:nvPr>
            <p:ph type="dt" sz="half" idx="10"/>
          </p:nvPr>
        </p:nvSpPr>
        <p:spPr/>
        <p:txBody>
          <a:bodyPr/>
          <a:lstStyle/>
          <a:p>
            <a:fld id="{2EA7AD81-D6D2-934C-9F46-BEAB7781AD35}" type="datetimeFigureOut">
              <a:rPr lang="en-US" smtClean="0"/>
              <a:t>1/21/21</a:t>
            </a:fld>
            <a:endParaRPr lang="en-US"/>
          </a:p>
        </p:txBody>
      </p:sp>
      <p:sp>
        <p:nvSpPr>
          <p:cNvPr id="3" name="Footer Placeholder 2">
            <a:extLst>
              <a:ext uri="{FF2B5EF4-FFF2-40B4-BE49-F238E27FC236}">
                <a16:creationId xmlns:a16="http://schemas.microsoft.com/office/drawing/2014/main" id="{E41D93DA-79A7-9F48-A4A2-9421657507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2BF6CA-78E5-AE46-A2AD-43ECFFCC1B6C}"/>
              </a:ext>
            </a:extLst>
          </p:cNvPr>
          <p:cNvSpPr>
            <a:spLocks noGrp="1"/>
          </p:cNvSpPr>
          <p:nvPr>
            <p:ph type="sldNum" sz="quarter" idx="12"/>
          </p:nvPr>
        </p:nvSpPr>
        <p:spPr/>
        <p:txBody>
          <a:bodyPr/>
          <a:lstStyle/>
          <a:p>
            <a:fld id="{19267D73-D3BC-E84C-9B1F-4E1544C91C1D}" type="slidenum">
              <a:rPr lang="en-US" smtClean="0"/>
              <a:t>‹#›</a:t>
            </a:fld>
            <a:endParaRPr lang="en-US"/>
          </a:p>
        </p:txBody>
      </p:sp>
      <p:sp>
        <p:nvSpPr>
          <p:cNvPr id="5" name="Rectangle 4">
            <a:extLst>
              <a:ext uri="{FF2B5EF4-FFF2-40B4-BE49-F238E27FC236}">
                <a16:creationId xmlns:a16="http://schemas.microsoft.com/office/drawing/2014/main" id="{A1EF728C-C839-7E49-AE1D-82C49B32F3C6}"/>
              </a:ext>
            </a:extLst>
          </p:cNvPr>
          <p:cNvSpPr/>
          <p:nvPr userDrawn="1"/>
        </p:nvSpPr>
        <p:spPr>
          <a:xfrm>
            <a:off x="0" y="0"/>
            <a:ext cx="12192000" cy="6858000"/>
          </a:xfrm>
          <a:prstGeom prst="rect">
            <a:avLst/>
          </a:prstGeom>
          <a:gradFill flip="none" rotWithShape="1">
            <a:gsLst>
              <a:gs pos="0">
                <a:schemeClr val="accent3">
                  <a:lumMod val="0"/>
                  <a:lumOff val="100000"/>
                </a:schemeClr>
              </a:gs>
              <a:gs pos="39000">
                <a:schemeClr val="accent3">
                  <a:lumMod val="0"/>
                  <a:lumOff val="100000"/>
                </a:schemeClr>
              </a:gs>
              <a:gs pos="100000">
                <a:schemeClr val="accent3">
                  <a:lumMod val="100000"/>
                  <a:alpha val="4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0776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2045-9F81-D846-B020-6B3E1EA073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A9DABE-BFFB-1347-A6CD-6ED5058D0C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0D202D-0BB1-C941-AE1B-291D19F9E5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80C078-8C6D-2E46-9E99-9711789BAD3B}"/>
              </a:ext>
            </a:extLst>
          </p:cNvPr>
          <p:cNvSpPr>
            <a:spLocks noGrp="1"/>
          </p:cNvSpPr>
          <p:nvPr>
            <p:ph type="dt" sz="half" idx="10"/>
          </p:nvPr>
        </p:nvSpPr>
        <p:spPr/>
        <p:txBody>
          <a:bodyPr/>
          <a:lstStyle/>
          <a:p>
            <a:fld id="{2EA7AD81-D6D2-934C-9F46-BEAB7781AD35}" type="datetimeFigureOut">
              <a:rPr lang="en-US" smtClean="0"/>
              <a:t>1/21/21</a:t>
            </a:fld>
            <a:endParaRPr lang="en-US"/>
          </a:p>
        </p:txBody>
      </p:sp>
      <p:sp>
        <p:nvSpPr>
          <p:cNvPr id="6" name="Footer Placeholder 5">
            <a:extLst>
              <a:ext uri="{FF2B5EF4-FFF2-40B4-BE49-F238E27FC236}">
                <a16:creationId xmlns:a16="http://schemas.microsoft.com/office/drawing/2014/main" id="{C5300117-31E5-D740-978F-F52AC94E6B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96F9C6-E3C3-1A4F-BE28-B390C6F88B1C}"/>
              </a:ext>
            </a:extLst>
          </p:cNvPr>
          <p:cNvSpPr>
            <a:spLocks noGrp="1"/>
          </p:cNvSpPr>
          <p:nvPr>
            <p:ph type="sldNum" sz="quarter" idx="12"/>
          </p:nvPr>
        </p:nvSpPr>
        <p:spPr/>
        <p:txBody>
          <a:bodyPr/>
          <a:lstStyle/>
          <a:p>
            <a:fld id="{19267D73-D3BC-E84C-9B1F-4E1544C91C1D}" type="slidenum">
              <a:rPr lang="en-US" smtClean="0"/>
              <a:t>‹#›</a:t>
            </a:fld>
            <a:endParaRPr lang="en-US"/>
          </a:p>
        </p:txBody>
      </p:sp>
      <p:sp>
        <p:nvSpPr>
          <p:cNvPr id="8" name="Rectangle 7">
            <a:extLst>
              <a:ext uri="{FF2B5EF4-FFF2-40B4-BE49-F238E27FC236}">
                <a16:creationId xmlns:a16="http://schemas.microsoft.com/office/drawing/2014/main" id="{CB6DB404-429A-3643-8634-7B7A9B640E6C}"/>
              </a:ext>
            </a:extLst>
          </p:cNvPr>
          <p:cNvSpPr/>
          <p:nvPr userDrawn="1"/>
        </p:nvSpPr>
        <p:spPr>
          <a:xfrm>
            <a:off x="0" y="0"/>
            <a:ext cx="12192000" cy="6858000"/>
          </a:xfrm>
          <a:prstGeom prst="rect">
            <a:avLst/>
          </a:prstGeom>
          <a:gradFill flip="none" rotWithShape="1">
            <a:gsLst>
              <a:gs pos="0">
                <a:schemeClr val="accent3">
                  <a:lumMod val="0"/>
                  <a:lumOff val="100000"/>
                </a:schemeClr>
              </a:gs>
              <a:gs pos="39000">
                <a:schemeClr val="accent3">
                  <a:lumMod val="0"/>
                  <a:lumOff val="100000"/>
                </a:schemeClr>
              </a:gs>
              <a:gs pos="100000">
                <a:schemeClr val="accent3">
                  <a:lumMod val="100000"/>
                  <a:alpha val="4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56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4BFF9-1763-D448-94F6-4BC925DFFA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8347DB-0E87-9C47-A843-B9EBE2DA7E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BF1AF97-F881-3344-BD71-A276241E24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40316C-599B-554B-BD41-6FD04C9C904B}"/>
              </a:ext>
            </a:extLst>
          </p:cNvPr>
          <p:cNvSpPr>
            <a:spLocks noGrp="1"/>
          </p:cNvSpPr>
          <p:nvPr>
            <p:ph type="dt" sz="half" idx="10"/>
          </p:nvPr>
        </p:nvSpPr>
        <p:spPr/>
        <p:txBody>
          <a:bodyPr/>
          <a:lstStyle/>
          <a:p>
            <a:fld id="{2EA7AD81-D6D2-934C-9F46-BEAB7781AD35}" type="datetimeFigureOut">
              <a:rPr lang="en-US" smtClean="0"/>
              <a:t>1/21/21</a:t>
            </a:fld>
            <a:endParaRPr lang="en-US"/>
          </a:p>
        </p:txBody>
      </p:sp>
      <p:sp>
        <p:nvSpPr>
          <p:cNvPr id="6" name="Footer Placeholder 5">
            <a:extLst>
              <a:ext uri="{FF2B5EF4-FFF2-40B4-BE49-F238E27FC236}">
                <a16:creationId xmlns:a16="http://schemas.microsoft.com/office/drawing/2014/main" id="{28898316-BED7-B140-A772-7B55CF368A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9F31BD-1B89-1142-BB51-18EB7A7B831A}"/>
              </a:ext>
            </a:extLst>
          </p:cNvPr>
          <p:cNvSpPr>
            <a:spLocks noGrp="1"/>
          </p:cNvSpPr>
          <p:nvPr>
            <p:ph type="sldNum" sz="quarter" idx="12"/>
          </p:nvPr>
        </p:nvSpPr>
        <p:spPr/>
        <p:txBody>
          <a:bodyPr/>
          <a:lstStyle/>
          <a:p>
            <a:fld id="{19267D73-D3BC-E84C-9B1F-4E1544C91C1D}" type="slidenum">
              <a:rPr lang="en-US" smtClean="0"/>
              <a:t>‹#›</a:t>
            </a:fld>
            <a:endParaRPr lang="en-US"/>
          </a:p>
        </p:txBody>
      </p:sp>
      <p:sp>
        <p:nvSpPr>
          <p:cNvPr id="8" name="Rectangle 7">
            <a:extLst>
              <a:ext uri="{FF2B5EF4-FFF2-40B4-BE49-F238E27FC236}">
                <a16:creationId xmlns:a16="http://schemas.microsoft.com/office/drawing/2014/main" id="{E51876B9-E616-D648-AB34-F9CC782D9479}"/>
              </a:ext>
            </a:extLst>
          </p:cNvPr>
          <p:cNvSpPr/>
          <p:nvPr userDrawn="1"/>
        </p:nvSpPr>
        <p:spPr>
          <a:xfrm>
            <a:off x="0" y="0"/>
            <a:ext cx="12192000" cy="6858000"/>
          </a:xfrm>
          <a:prstGeom prst="rect">
            <a:avLst/>
          </a:prstGeom>
          <a:gradFill flip="none" rotWithShape="1">
            <a:gsLst>
              <a:gs pos="0">
                <a:schemeClr val="accent3">
                  <a:lumMod val="0"/>
                  <a:lumOff val="100000"/>
                </a:schemeClr>
              </a:gs>
              <a:gs pos="39000">
                <a:schemeClr val="accent3">
                  <a:lumMod val="0"/>
                  <a:lumOff val="100000"/>
                </a:schemeClr>
              </a:gs>
              <a:gs pos="100000">
                <a:schemeClr val="accent3">
                  <a:lumMod val="100000"/>
                  <a:alpha val="4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5577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1D269-721B-834E-94D6-F1302C1D46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F8C3E4-D4F8-3D43-B86B-C47BBCECAB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C8A578-13E0-1640-89B2-888C0F1F95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7AD81-D6D2-934C-9F46-BEAB7781AD35}" type="datetimeFigureOut">
              <a:rPr lang="en-US" smtClean="0"/>
              <a:t>1/21/21</a:t>
            </a:fld>
            <a:endParaRPr lang="en-US"/>
          </a:p>
        </p:txBody>
      </p:sp>
      <p:sp>
        <p:nvSpPr>
          <p:cNvPr id="5" name="Footer Placeholder 4">
            <a:extLst>
              <a:ext uri="{FF2B5EF4-FFF2-40B4-BE49-F238E27FC236}">
                <a16:creationId xmlns:a16="http://schemas.microsoft.com/office/drawing/2014/main" id="{73897985-651C-1D43-A26E-0323DA6B95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6E8DC2-4E85-834A-B71B-04B088D970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67D73-D3BC-E84C-9B1F-4E1544C91C1D}" type="slidenum">
              <a:rPr lang="en-US" smtClean="0"/>
              <a:t>‹#›</a:t>
            </a:fld>
            <a:endParaRPr lang="en-US"/>
          </a:p>
        </p:txBody>
      </p:sp>
      <p:sp>
        <p:nvSpPr>
          <p:cNvPr id="7" name="Rectangle 6">
            <a:extLst>
              <a:ext uri="{FF2B5EF4-FFF2-40B4-BE49-F238E27FC236}">
                <a16:creationId xmlns:a16="http://schemas.microsoft.com/office/drawing/2014/main" id="{7334EEE3-E5C4-7146-9697-E5CE80025060}"/>
              </a:ext>
            </a:extLst>
          </p:cNvPr>
          <p:cNvSpPr/>
          <p:nvPr userDrawn="1"/>
        </p:nvSpPr>
        <p:spPr>
          <a:xfrm>
            <a:off x="0" y="0"/>
            <a:ext cx="12192000" cy="6858000"/>
          </a:xfrm>
          <a:prstGeom prst="rect">
            <a:avLst/>
          </a:prstGeom>
          <a:gradFill flip="none" rotWithShape="1">
            <a:gsLst>
              <a:gs pos="0">
                <a:schemeClr val="accent3">
                  <a:lumMod val="0"/>
                  <a:lumOff val="100000"/>
                </a:schemeClr>
              </a:gs>
              <a:gs pos="39000">
                <a:schemeClr val="accent3">
                  <a:lumMod val="0"/>
                  <a:lumOff val="100000"/>
                </a:schemeClr>
              </a:gs>
              <a:gs pos="100000">
                <a:schemeClr val="accent3">
                  <a:lumMod val="100000"/>
                  <a:alpha val="4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147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tiff"/><Relationship Id="rId5" Type="http://schemas.openxmlformats.org/officeDocument/2006/relationships/image" Target="../media/image6.pn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4.tiff"/><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4.tiff"/><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4.tiff"/><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4.tiff"/><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4.tiff"/><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jpeg"/><Relationship Id="rId4" Type="http://schemas.openxmlformats.org/officeDocument/2006/relationships/image" Target="../media/image15.tiff"/></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jpeg"/><Relationship Id="rId4" Type="http://schemas.openxmlformats.org/officeDocument/2006/relationships/image" Target="../media/image15.tiff"/></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3.jpe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3.jpe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3.jpe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3.jpe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3.jpe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8.png"/><Relationship Id="rId4" Type="http://schemas.openxmlformats.org/officeDocument/2006/relationships/diagramQuickStyle" Target="../diagrams/quickStyle1.xml"/><Relationship Id="rId9" Type="http://schemas.openxmlformats.org/officeDocument/2006/relationships/image" Target="../media/image17.png"/></Relationships>
</file>

<file path=ppt/slides/_rels/slide4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Layout" Target="../diagrams/layout2.xml"/><Relationship Id="rId7" Type="http://schemas.openxmlformats.org/officeDocument/2006/relationships/image" Target="../media/image2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3.jpe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3.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FE32DE0-8CC6-8C43-A35B-C2B59B314CCB}"/>
              </a:ext>
            </a:extLst>
          </p:cNvPr>
          <p:cNvCxnSpPr/>
          <p:nvPr/>
        </p:nvCxnSpPr>
        <p:spPr>
          <a:xfrm>
            <a:off x="6096000" y="631370"/>
            <a:ext cx="0" cy="311331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C9B763EA-1401-374B-BD12-ECE564BF7B7D}"/>
              </a:ext>
            </a:extLst>
          </p:cNvPr>
          <p:cNvSpPr txBox="1">
            <a:spLocks/>
          </p:cNvSpPr>
          <p:nvPr/>
        </p:nvSpPr>
        <p:spPr>
          <a:xfrm>
            <a:off x="6279696" y="751113"/>
            <a:ext cx="5521431" cy="28085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b="1" dirty="0">
                <a:solidFill>
                  <a:schemeClr val="bg1">
                    <a:lumMod val="50000"/>
                  </a:schemeClr>
                </a:solidFill>
                <a:latin typeface="Arial" panose="020B0604020202020204" pitchFamily="34" charset="0"/>
                <a:cs typeface="Arial" panose="020B0604020202020204" pitchFamily="34" charset="0"/>
              </a:rPr>
              <a:t>Jan</a:t>
            </a:r>
          </a:p>
          <a:p>
            <a:pPr algn="l"/>
            <a:r>
              <a:rPr lang="en-US" sz="6600" b="1" dirty="0">
                <a:solidFill>
                  <a:schemeClr val="bg1">
                    <a:lumMod val="50000"/>
                  </a:schemeClr>
                </a:solidFill>
                <a:latin typeface="Arial" panose="020B0604020202020204" pitchFamily="34" charset="0"/>
                <a:cs typeface="Arial" panose="020B0604020202020204" pitchFamily="34" charset="0"/>
              </a:rPr>
              <a:t>2021</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ERB Meeting</a:t>
            </a:r>
          </a:p>
        </p:txBody>
      </p:sp>
      <p:pic>
        <p:nvPicPr>
          <p:cNvPr id="23" name="Picture 22" descr="A picture containing drawing&#10;&#10;Description automatically generated">
            <a:extLst>
              <a:ext uri="{FF2B5EF4-FFF2-40B4-BE49-F238E27FC236}">
                <a16:creationId xmlns:a16="http://schemas.microsoft.com/office/drawing/2014/main" id="{65413155-8748-F549-B648-C90F099B61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76" t="2690" r="859" b="1"/>
          <a:stretch/>
        </p:blipFill>
        <p:spPr>
          <a:xfrm>
            <a:off x="3051909" y="751112"/>
            <a:ext cx="2708030" cy="935339"/>
          </a:xfrm>
          <a:prstGeom prst="rect">
            <a:avLst/>
          </a:prstGeom>
        </p:spPr>
      </p:pic>
      <p:sp>
        <p:nvSpPr>
          <p:cNvPr id="2" name="TextBox 1">
            <a:extLst>
              <a:ext uri="{FF2B5EF4-FFF2-40B4-BE49-F238E27FC236}">
                <a16:creationId xmlns:a16="http://schemas.microsoft.com/office/drawing/2014/main" id="{8359910C-75CD-2F41-A75F-0B9A7F14980C}"/>
              </a:ext>
            </a:extLst>
          </p:cNvPr>
          <p:cNvSpPr txBox="1"/>
          <p:nvPr/>
        </p:nvSpPr>
        <p:spPr>
          <a:xfrm>
            <a:off x="415677" y="4890000"/>
            <a:ext cx="2480615" cy="769441"/>
          </a:xfrm>
          <a:prstGeom prst="rect">
            <a:avLst/>
          </a:prstGeom>
          <a:noFill/>
        </p:spPr>
        <p:txBody>
          <a:bodyPr wrap="none" rtlCol="0">
            <a:spAutoFit/>
          </a:bodyPr>
          <a:lstStyle/>
          <a:p>
            <a:r>
              <a:rPr lang="en-US" sz="2200" b="1" dirty="0"/>
              <a:t>Bernd Schmitt</a:t>
            </a:r>
          </a:p>
          <a:p>
            <a:r>
              <a:rPr lang="en-US" sz="2200" dirty="0"/>
              <a:t>Columbia University</a:t>
            </a:r>
          </a:p>
        </p:txBody>
      </p:sp>
      <p:sp>
        <p:nvSpPr>
          <p:cNvPr id="22" name="TextBox 21">
            <a:extLst>
              <a:ext uri="{FF2B5EF4-FFF2-40B4-BE49-F238E27FC236}">
                <a16:creationId xmlns:a16="http://schemas.microsoft.com/office/drawing/2014/main" id="{836151BC-B198-0F48-8622-B935C9E4C18A}"/>
              </a:ext>
            </a:extLst>
          </p:cNvPr>
          <p:cNvSpPr txBox="1"/>
          <p:nvPr/>
        </p:nvSpPr>
        <p:spPr>
          <a:xfrm>
            <a:off x="2896292" y="4904182"/>
            <a:ext cx="2364750" cy="769441"/>
          </a:xfrm>
          <a:prstGeom prst="rect">
            <a:avLst/>
          </a:prstGeom>
          <a:noFill/>
        </p:spPr>
        <p:txBody>
          <a:bodyPr wrap="none" rtlCol="0">
            <a:spAutoFit/>
          </a:bodyPr>
          <a:lstStyle/>
          <a:p>
            <a:r>
              <a:rPr lang="en-US" sz="2200" b="1" dirty="0"/>
              <a:t>June </a:t>
            </a:r>
            <a:r>
              <a:rPr lang="en-US" sz="2200" b="1" dirty="0" err="1"/>
              <a:t>Cotte</a:t>
            </a:r>
            <a:endParaRPr lang="en-US" sz="2200" b="1" dirty="0"/>
          </a:p>
          <a:p>
            <a:r>
              <a:rPr lang="en-US" sz="2200" dirty="0"/>
              <a:t>Western University</a:t>
            </a:r>
          </a:p>
        </p:txBody>
      </p:sp>
      <p:sp>
        <p:nvSpPr>
          <p:cNvPr id="24" name="TextBox 23">
            <a:extLst>
              <a:ext uri="{FF2B5EF4-FFF2-40B4-BE49-F238E27FC236}">
                <a16:creationId xmlns:a16="http://schemas.microsoft.com/office/drawing/2014/main" id="{89928289-D9D8-9841-B5D5-2186CE503FEE}"/>
              </a:ext>
            </a:extLst>
          </p:cNvPr>
          <p:cNvSpPr txBox="1"/>
          <p:nvPr/>
        </p:nvSpPr>
        <p:spPr>
          <a:xfrm>
            <a:off x="5306641" y="4909019"/>
            <a:ext cx="1946110" cy="769441"/>
          </a:xfrm>
          <a:prstGeom prst="rect">
            <a:avLst/>
          </a:prstGeom>
          <a:noFill/>
        </p:spPr>
        <p:txBody>
          <a:bodyPr wrap="none" rtlCol="0">
            <a:spAutoFit/>
          </a:bodyPr>
          <a:lstStyle/>
          <a:p>
            <a:r>
              <a:rPr lang="en-US" sz="2200" b="1" dirty="0"/>
              <a:t>Markus </a:t>
            </a:r>
            <a:r>
              <a:rPr lang="en-US" sz="2200" b="1" dirty="0" err="1"/>
              <a:t>Giesler</a:t>
            </a:r>
            <a:endParaRPr lang="en-US" sz="2200" b="1" dirty="0"/>
          </a:p>
          <a:p>
            <a:r>
              <a:rPr lang="en-US" sz="2200" dirty="0"/>
              <a:t>York University</a:t>
            </a:r>
          </a:p>
        </p:txBody>
      </p:sp>
      <p:sp>
        <p:nvSpPr>
          <p:cNvPr id="25" name="TextBox 24">
            <a:extLst>
              <a:ext uri="{FF2B5EF4-FFF2-40B4-BE49-F238E27FC236}">
                <a16:creationId xmlns:a16="http://schemas.microsoft.com/office/drawing/2014/main" id="{BD4679D0-DD71-8448-A8F2-FE448D98EB9C}"/>
              </a:ext>
            </a:extLst>
          </p:cNvPr>
          <p:cNvSpPr txBox="1"/>
          <p:nvPr/>
        </p:nvSpPr>
        <p:spPr>
          <a:xfrm>
            <a:off x="7315417" y="4909018"/>
            <a:ext cx="2175852" cy="769441"/>
          </a:xfrm>
          <a:prstGeom prst="rect">
            <a:avLst/>
          </a:prstGeom>
          <a:noFill/>
        </p:spPr>
        <p:txBody>
          <a:bodyPr wrap="none" rtlCol="0">
            <a:spAutoFit/>
          </a:bodyPr>
          <a:lstStyle/>
          <a:p>
            <a:r>
              <a:rPr lang="en-US" sz="2200" b="1" dirty="0"/>
              <a:t>Andrew Stephen</a:t>
            </a:r>
          </a:p>
          <a:p>
            <a:r>
              <a:rPr lang="en-US" sz="2200" dirty="0"/>
              <a:t>Oxford University</a:t>
            </a:r>
          </a:p>
        </p:txBody>
      </p:sp>
      <p:sp>
        <p:nvSpPr>
          <p:cNvPr id="26" name="TextBox 25">
            <a:extLst>
              <a:ext uri="{FF2B5EF4-FFF2-40B4-BE49-F238E27FC236}">
                <a16:creationId xmlns:a16="http://schemas.microsoft.com/office/drawing/2014/main" id="{8ABEF6D2-DB1E-3242-B2AE-4FB56BA49AD1}"/>
              </a:ext>
            </a:extLst>
          </p:cNvPr>
          <p:cNvSpPr txBox="1"/>
          <p:nvPr/>
        </p:nvSpPr>
        <p:spPr>
          <a:xfrm>
            <a:off x="9565483" y="4904182"/>
            <a:ext cx="2380139" cy="769441"/>
          </a:xfrm>
          <a:prstGeom prst="rect">
            <a:avLst/>
          </a:prstGeom>
          <a:noFill/>
        </p:spPr>
        <p:txBody>
          <a:bodyPr wrap="none" rtlCol="0">
            <a:spAutoFit/>
          </a:bodyPr>
          <a:lstStyle/>
          <a:p>
            <a:r>
              <a:rPr lang="en-US" sz="2200" b="1" dirty="0"/>
              <a:t>Stacy Wood</a:t>
            </a:r>
          </a:p>
          <a:p>
            <a:r>
              <a:rPr lang="en-US" sz="2200" dirty="0"/>
              <a:t>NC State University</a:t>
            </a:r>
          </a:p>
        </p:txBody>
      </p:sp>
    </p:spTree>
    <p:extLst>
      <p:ext uri="{BB962C8B-B14F-4D97-AF65-F5344CB8AC3E}">
        <p14:creationId xmlns:p14="http://schemas.microsoft.com/office/powerpoint/2010/main" val="1457576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F2BECD05-86B7-674D-AC79-ECDF0EC7DDEA}"/>
              </a:ext>
            </a:extLst>
          </p:cNvPr>
          <p:cNvSpPr/>
          <p:nvPr/>
        </p:nvSpPr>
        <p:spPr>
          <a:xfrm>
            <a:off x="2915878" y="1038000"/>
            <a:ext cx="896347" cy="896347"/>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pic>
        <p:nvPicPr>
          <p:cNvPr id="14" name="Picture 13" descr="A picture containing drawing&#10;&#10;Description automatically generated">
            <a:extLst>
              <a:ext uri="{FF2B5EF4-FFF2-40B4-BE49-F238E27FC236}">
                <a16:creationId xmlns:a16="http://schemas.microsoft.com/office/drawing/2014/main" id="{CB4A787C-51E9-5B4A-9DB8-CF8595AE22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20" name="TextBox 19">
            <a:extLst>
              <a:ext uri="{FF2B5EF4-FFF2-40B4-BE49-F238E27FC236}">
                <a16:creationId xmlns:a16="http://schemas.microsoft.com/office/drawing/2014/main" id="{2F528DE5-4078-C34B-9E14-A146A8C15F9C}"/>
              </a:ext>
            </a:extLst>
          </p:cNvPr>
          <p:cNvSpPr txBox="1"/>
          <p:nvPr/>
        </p:nvSpPr>
        <p:spPr>
          <a:xfrm>
            <a:off x="9252060" y="266682"/>
            <a:ext cx="1307675" cy="523220"/>
          </a:xfrm>
          <a:prstGeom prst="rect">
            <a:avLst/>
          </a:prstGeom>
          <a:noFill/>
        </p:spPr>
        <p:txBody>
          <a:bodyPr wrap="square" rtlCol="0">
            <a:spAutoFit/>
          </a:bodyPr>
          <a:lstStyle/>
          <a:p>
            <a:pPr algn="r">
              <a:lnSpc>
                <a:spcPts val="1680"/>
              </a:lnSpc>
            </a:pPr>
            <a:r>
              <a:rPr lang="en-US" sz="1400" b="1" dirty="0">
                <a:latin typeface="Arial" panose="020B0604020202020204" pitchFamily="34" charset="0"/>
                <a:cs typeface="Arial" panose="020B0604020202020204" pitchFamily="34" charset="0"/>
              </a:rPr>
              <a:t>Platform</a:t>
            </a:r>
          </a:p>
          <a:p>
            <a:pPr algn="r">
              <a:lnSpc>
                <a:spcPts val="1680"/>
              </a:lnSpc>
            </a:pPr>
            <a:r>
              <a:rPr lang="en-US" sz="1400" b="1" dirty="0">
                <a:latin typeface="Arial" panose="020B0604020202020204" pitchFamily="34" charset="0"/>
                <a:cs typeface="Arial" panose="020B0604020202020204" pitchFamily="34" charset="0"/>
              </a:rPr>
              <a:t>of Insights</a:t>
            </a:r>
          </a:p>
        </p:txBody>
      </p:sp>
      <p:sp>
        <p:nvSpPr>
          <p:cNvPr id="2" name="Rectangle 1">
            <a:extLst>
              <a:ext uri="{FF2B5EF4-FFF2-40B4-BE49-F238E27FC236}">
                <a16:creationId xmlns:a16="http://schemas.microsoft.com/office/drawing/2014/main" id="{C72538C2-022D-7B42-9C99-6CD5720DFDFB}"/>
              </a:ext>
            </a:extLst>
          </p:cNvPr>
          <p:cNvSpPr/>
          <p:nvPr/>
        </p:nvSpPr>
        <p:spPr>
          <a:xfrm>
            <a:off x="5503586" y="1778002"/>
            <a:ext cx="6357962" cy="5262979"/>
          </a:xfrm>
          <a:prstGeom prst="rect">
            <a:avLst/>
          </a:prstGeom>
        </p:spPr>
        <p:txBody>
          <a:bodyPr wrap="square">
            <a:spAutoFit/>
          </a:bodyPr>
          <a:lstStyle/>
          <a:p>
            <a:pPr lvl="1"/>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Papers are 60 pages max (including title, contribution statement, abstract, full text, references, appendix, tables, figures)</a:t>
            </a:r>
          </a:p>
          <a:p>
            <a:pPr lvl="1"/>
            <a:endParaRPr lang="en-US" sz="2400" dirty="0">
              <a:solidFill>
                <a:schemeClr val="tx1">
                  <a:lumMod val="85000"/>
                  <a:lumOff val="15000"/>
                </a:schemeClr>
              </a:solidFill>
              <a:latin typeface="Times New Roman" panose="02020603050405020304" pitchFamily="18" charset="0"/>
              <a:cs typeface="Times New Roman" panose="02020603050405020304" pitchFamily="18" charset="0"/>
            </a:endParaRPr>
          </a:p>
          <a:p>
            <a:pPr lvl="1"/>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Papers are reviewed by ERB members and </a:t>
            </a:r>
          </a:p>
          <a:p>
            <a:pPr lvl="1"/>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ad hoc reviewers</a:t>
            </a:r>
          </a:p>
          <a:p>
            <a:pPr marL="1257300" lvl="2" indent="-342900">
              <a:buFont typeface="Arial" panose="020B0604020202020204" pitchFamily="34" charset="0"/>
              <a:buChar char="•"/>
            </a:pPr>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You will get about 5 papers a year</a:t>
            </a:r>
          </a:p>
          <a:p>
            <a:pPr marL="1257300" lvl="2" indent="-342900">
              <a:buFont typeface="Arial" panose="020B0604020202020204" pitchFamily="34" charset="0"/>
              <a:buChar char="•"/>
            </a:pPr>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Please respond fast to an invitation to review: one business day</a:t>
            </a:r>
          </a:p>
          <a:p>
            <a:pPr marL="1257300" lvl="2" indent="-342900">
              <a:buFont typeface="Arial" panose="020B0604020202020204" pitchFamily="34" charset="0"/>
              <a:buChar char="•"/>
            </a:pPr>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Please complete review within 25 days </a:t>
            </a:r>
          </a:p>
          <a:p>
            <a:pPr marL="1257300" lvl="2" indent="-342900">
              <a:buFont typeface="Arial" panose="020B0604020202020204" pitchFamily="34" charset="0"/>
              <a:buChar char="•"/>
            </a:pPr>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Please write 3 pages max (if it is a revision only 1 page)</a:t>
            </a:r>
          </a:p>
          <a:p>
            <a:pPr marL="1257300" lvl="2" indent="-342900">
              <a:buFont typeface="Arial" panose="020B0604020202020204" pitchFamily="34" charset="0"/>
              <a:buChar char="•"/>
            </a:pPr>
            <a:endParaRPr lang="en-US" sz="2400" dirty="0">
              <a:solidFill>
                <a:schemeClr val="tx1">
                  <a:lumMod val="85000"/>
                  <a:lumOff val="15000"/>
                </a:schemeClr>
              </a:solidFill>
              <a:latin typeface="Times New Roman" panose="02020603050405020304" pitchFamily="18" charset="0"/>
              <a:cs typeface="Times New Roman" panose="02020603050405020304" pitchFamily="18" charset="0"/>
            </a:endParaRPr>
          </a:p>
          <a:p>
            <a:pPr lvl="1"/>
            <a:endParaRPr lang="en-US" sz="2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CACA3AB-ED0F-6742-A8F1-26E97D4437E7}"/>
              </a:ext>
            </a:extLst>
          </p:cNvPr>
          <p:cNvSpPr txBox="1"/>
          <p:nvPr/>
        </p:nvSpPr>
        <p:spPr>
          <a:xfrm>
            <a:off x="1364" y="1009121"/>
            <a:ext cx="2859176" cy="954107"/>
          </a:xfrm>
          <a:prstGeom prst="rect">
            <a:avLst/>
          </a:prstGeom>
          <a:noFill/>
        </p:spPr>
        <p:txBody>
          <a:bodyPr wrap="square" rtlCol="0">
            <a:spAutoFit/>
          </a:bodyPr>
          <a:lstStyle/>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Timeliness </a:t>
            </a:r>
          </a:p>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and Speed</a:t>
            </a:r>
          </a:p>
        </p:txBody>
      </p:sp>
      <p:sp>
        <p:nvSpPr>
          <p:cNvPr id="10" name="TextBox 9">
            <a:extLst>
              <a:ext uri="{FF2B5EF4-FFF2-40B4-BE49-F238E27FC236}">
                <a16:creationId xmlns:a16="http://schemas.microsoft.com/office/drawing/2014/main" id="{EABF547D-78C7-A747-A9ED-6E304614F87A}"/>
              </a:ext>
            </a:extLst>
          </p:cNvPr>
          <p:cNvSpPr txBox="1"/>
          <p:nvPr/>
        </p:nvSpPr>
        <p:spPr>
          <a:xfrm>
            <a:off x="9158442" y="772740"/>
            <a:ext cx="2759089" cy="253916"/>
          </a:xfrm>
          <a:prstGeom prst="rect">
            <a:avLst/>
          </a:prstGeom>
          <a:noFill/>
        </p:spPr>
        <p:txBody>
          <a:bodyPr wrap="none" rtlCol="0">
            <a:spAutoFit/>
          </a:bodyPr>
          <a:lstStyle/>
          <a:p>
            <a:r>
              <a:rPr lang="en-US" sz="1050" dirty="0">
                <a:solidFill>
                  <a:schemeClr val="bg1">
                    <a:lumMod val="50000"/>
                  </a:schemeClr>
                </a:solidFill>
                <a:latin typeface="Arial" panose="020B0604020202020204" pitchFamily="34" charset="0"/>
                <a:cs typeface="Arial" panose="020B0604020202020204" pitchFamily="34" charset="0"/>
              </a:rPr>
              <a:t>Schmitt </a:t>
            </a:r>
            <a:r>
              <a:rPr lang="en-CA" sz="1050" dirty="0">
                <a:solidFill>
                  <a:schemeClr val="bg1">
                    <a:lumMod val="50000"/>
                  </a:schemeClr>
                </a:solidFill>
              </a:rPr>
              <a:t>| </a:t>
            </a:r>
            <a:r>
              <a:rPr lang="en-US" sz="1050" dirty="0" err="1">
                <a:solidFill>
                  <a:schemeClr val="bg1">
                    <a:lumMod val="50000"/>
                  </a:schemeClr>
                </a:solidFill>
                <a:latin typeface="Arial" panose="020B0604020202020204" pitchFamily="34" charset="0"/>
                <a:cs typeface="Arial" panose="020B0604020202020204" pitchFamily="34" charset="0"/>
              </a:rPr>
              <a:t>Cotte</a:t>
            </a:r>
            <a:r>
              <a:rPr lang="en-US" sz="1050" dirty="0">
                <a:solidFill>
                  <a:schemeClr val="bg1">
                    <a:lumMod val="50000"/>
                  </a:schemeClr>
                </a:solidFill>
                <a:latin typeface="Arial" panose="020B0604020202020204" pitchFamily="34" charset="0"/>
                <a:cs typeface="Arial" panose="020B0604020202020204" pitchFamily="34" charset="0"/>
              </a:rPr>
              <a:t>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Giesler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Stephen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Wood</a:t>
            </a:r>
          </a:p>
        </p:txBody>
      </p:sp>
      <p:sp>
        <p:nvSpPr>
          <p:cNvPr id="12" name="TextBox 11">
            <a:extLst>
              <a:ext uri="{FF2B5EF4-FFF2-40B4-BE49-F238E27FC236}">
                <a16:creationId xmlns:a16="http://schemas.microsoft.com/office/drawing/2014/main" id="{3542B811-1986-D942-ADC4-33C6662A58E9}"/>
              </a:ext>
            </a:extLst>
          </p:cNvPr>
          <p:cNvSpPr txBox="1"/>
          <p:nvPr/>
        </p:nvSpPr>
        <p:spPr>
          <a:xfrm>
            <a:off x="173975" y="3440020"/>
            <a:ext cx="5329611" cy="1446550"/>
          </a:xfrm>
          <a:prstGeom prst="rect">
            <a:avLst/>
          </a:prstGeom>
          <a:noFill/>
        </p:spPr>
        <p:txBody>
          <a:bodyPr wrap="square" rtlCol="0">
            <a:spAutoFit/>
          </a:bodyPr>
          <a:lstStyle/>
          <a:p>
            <a:pPr algn="r"/>
            <a:r>
              <a:rPr lang="en-US" sz="4400" b="1" dirty="0">
                <a:solidFill>
                  <a:schemeClr val="tx1">
                    <a:lumMod val="85000"/>
                    <a:lumOff val="15000"/>
                  </a:schemeClr>
                </a:solidFill>
                <a:latin typeface="Arial" panose="020B0604020202020204" pitchFamily="34" charset="0"/>
                <a:cs typeface="Arial" panose="020B0604020202020204" pitchFamily="34" charset="0"/>
              </a:rPr>
              <a:t>Reviewing JCR papers</a:t>
            </a:r>
          </a:p>
        </p:txBody>
      </p:sp>
      <p:cxnSp>
        <p:nvCxnSpPr>
          <p:cNvPr id="13" name="Straight Connector 12">
            <a:extLst>
              <a:ext uri="{FF2B5EF4-FFF2-40B4-BE49-F238E27FC236}">
                <a16:creationId xmlns:a16="http://schemas.microsoft.com/office/drawing/2014/main" id="{1D38B47A-A717-3E40-B479-C8C97D530DD9}"/>
              </a:ext>
            </a:extLst>
          </p:cNvPr>
          <p:cNvCxnSpPr>
            <a:cxnSpLocks/>
          </p:cNvCxnSpPr>
          <p:nvPr/>
        </p:nvCxnSpPr>
        <p:spPr>
          <a:xfrm flipH="1">
            <a:off x="5736697" y="1639457"/>
            <a:ext cx="18661" cy="462938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386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F2BECD05-86B7-674D-AC79-ECDF0EC7DDEA}"/>
              </a:ext>
            </a:extLst>
          </p:cNvPr>
          <p:cNvSpPr/>
          <p:nvPr/>
        </p:nvSpPr>
        <p:spPr>
          <a:xfrm>
            <a:off x="2915878" y="1038000"/>
            <a:ext cx="896347" cy="896347"/>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pic>
        <p:nvPicPr>
          <p:cNvPr id="14" name="Picture 13" descr="A picture containing drawing&#10;&#10;Description automatically generated">
            <a:extLst>
              <a:ext uri="{FF2B5EF4-FFF2-40B4-BE49-F238E27FC236}">
                <a16:creationId xmlns:a16="http://schemas.microsoft.com/office/drawing/2014/main" id="{CB4A787C-51E9-5B4A-9DB8-CF8595AE22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20" name="TextBox 19">
            <a:extLst>
              <a:ext uri="{FF2B5EF4-FFF2-40B4-BE49-F238E27FC236}">
                <a16:creationId xmlns:a16="http://schemas.microsoft.com/office/drawing/2014/main" id="{2F528DE5-4078-C34B-9E14-A146A8C15F9C}"/>
              </a:ext>
            </a:extLst>
          </p:cNvPr>
          <p:cNvSpPr txBox="1"/>
          <p:nvPr/>
        </p:nvSpPr>
        <p:spPr>
          <a:xfrm>
            <a:off x="9252060" y="266682"/>
            <a:ext cx="1307675" cy="523220"/>
          </a:xfrm>
          <a:prstGeom prst="rect">
            <a:avLst/>
          </a:prstGeom>
          <a:noFill/>
        </p:spPr>
        <p:txBody>
          <a:bodyPr wrap="square" rtlCol="0">
            <a:spAutoFit/>
          </a:bodyPr>
          <a:lstStyle/>
          <a:p>
            <a:pPr algn="r">
              <a:lnSpc>
                <a:spcPts val="1680"/>
              </a:lnSpc>
            </a:pPr>
            <a:r>
              <a:rPr lang="en-US" sz="1400" b="1" dirty="0">
                <a:latin typeface="Arial" panose="020B0604020202020204" pitchFamily="34" charset="0"/>
                <a:cs typeface="Arial" panose="020B0604020202020204" pitchFamily="34" charset="0"/>
              </a:rPr>
              <a:t>Platform</a:t>
            </a:r>
          </a:p>
          <a:p>
            <a:pPr algn="r">
              <a:lnSpc>
                <a:spcPts val="1680"/>
              </a:lnSpc>
            </a:pPr>
            <a:r>
              <a:rPr lang="en-US" sz="1400" b="1" dirty="0">
                <a:latin typeface="Arial" panose="020B0604020202020204" pitchFamily="34" charset="0"/>
                <a:cs typeface="Arial" panose="020B0604020202020204" pitchFamily="34" charset="0"/>
              </a:rPr>
              <a:t>of Insights</a:t>
            </a:r>
          </a:p>
        </p:txBody>
      </p:sp>
      <p:sp>
        <p:nvSpPr>
          <p:cNvPr id="2" name="Rectangle 1">
            <a:extLst>
              <a:ext uri="{FF2B5EF4-FFF2-40B4-BE49-F238E27FC236}">
                <a16:creationId xmlns:a16="http://schemas.microsoft.com/office/drawing/2014/main" id="{C72538C2-022D-7B42-9C99-6CD5720DFDFB}"/>
              </a:ext>
            </a:extLst>
          </p:cNvPr>
          <p:cNvSpPr/>
          <p:nvPr/>
        </p:nvSpPr>
        <p:spPr>
          <a:xfrm>
            <a:off x="5503586" y="1141898"/>
            <a:ext cx="6357962" cy="6370975"/>
          </a:xfrm>
          <a:prstGeom prst="rect">
            <a:avLst/>
          </a:prstGeom>
        </p:spPr>
        <p:txBody>
          <a:bodyPr wrap="square">
            <a:spAutoFit/>
          </a:bodyPr>
          <a:lstStyle/>
          <a:p>
            <a:pPr lvl="1"/>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Timeliness and speed can help authors get their work out to the world sooner.</a:t>
            </a:r>
          </a:p>
          <a:p>
            <a:pPr lvl="1"/>
            <a:endParaRPr lang="en-US" sz="2400" dirty="0">
              <a:solidFill>
                <a:schemeClr val="tx1">
                  <a:lumMod val="85000"/>
                  <a:lumOff val="15000"/>
                </a:schemeClr>
              </a:solidFill>
              <a:latin typeface="Times New Roman" panose="02020603050405020304" pitchFamily="18" charset="0"/>
              <a:cs typeface="Times New Roman" panose="02020603050405020304" pitchFamily="18" charset="0"/>
            </a:endParaRPr>
          </a:p>
          <a:p>
            <a:pPr lvl="1"/>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The following slide outlines our ideal review timing and process – if an author team wanted to get through the entire process to publication in one year, this timing on the next slide could get them there.</a:t>
            </a:r>
          </a:p>
          <a:p>
            <a:pPr lvl="1"/>
            <a:endParaRPr lang="en-US" sz="2400" dirty="0">
              <a:solidFill>
                <a:schemeClr val="tx1">
                  <a:lumMod val="85000"/>
                  <a:lumOff val="15000"/>
                </a:schemeClr>
              </a:solidFill>
              <a:latin typeface="Times New Roman" panose="02020603050405020304" pitchFamily="18" charset="0"/>
              <a:cs typeface="Times New Roman" panose="02020603050405020304" pitchFamily="18" charset="0"/>
            </a:endParaRPr>
          </a:p>
          <a:p>
            <a:pPr lvl="1"/>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However, we are mindful of the various personal circumstances facing the JCR author community. While we will ask for a revision to be completed in one year, exceptions can be granted, and authors are encouraged to reach out to the Editors if necessary.</a:t>
            </a:r>
          </a:p>
          <a:p>
            <a:pPr marL="1257300" lvl="2" indent="-342900">
              <a:buFont typeface="Arial" panose="020B0604020202020204" pitchFamily="34" charset="0"/>
              <a:buChar char="•"/>
            </a:pPr>
            <a:endParaRPr lang="en-US" sz="2400" dirty="0">
              <a:solidFill>
                <a:schemeClr val="tx1">
                  <a:lumMod val="85000"/>
                  <a:lumOff val="15000"/>
                </a:schemeClr>
              </a:solidFill>
              <a:latin typeface="Times New Roman" panose="02020603050405020304" pitchFamily="18" charset="0"/>
              <a:cs typeface="Times New Roman" panose="02020603050405020304" pitchFamily="18" charset="0"/>
            </a:endParaRPr>
          </a:p>
          <a:p>
            <a:pPr lvl="1"/>
            <a:endParaRPr lang="en-US" sz="2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CACA3AB-ED0F-6742-A8F1-26E97D4437E7}"/>
              </a:ext>
            </a:extLst>
          </p:cNvPr>
          <p:cNvSpPr txBox="1"/>
          <p:nvPr/>
        </p:nvSpPr>
        <p:spPr>
          <a:xfrm>
            <a:off x="1364" y="1009121"/>
            <a:ext cx="2859176" cy="954107"/>
          </a:xfrm>
          <a:prstGeom prst="rect">
            <a:avLst/>
          </a:prstGeom>
          <a:noFill/>
        </p:spPr>
        <p:txBody>
          <a:bodyPr wrap="square" rtlCol="0">
            <a:spAutoFit/>
          </a:bodyPr>
          <a:lstStyle/>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Timeliness </a:t>
            </a:r>
          </a:p>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and Speed</a:t>
            </a:r>
          </a:p>
        </p:txBody>
      </p:sp>
      <p:sp>
        <p:nvSpPr>
          <p:cNvPr id="10" name="TextBox 9">
            <a:extLst>
              <a:ext uri="{FF2B5EF4-FFF2-40B4-BE49-F238E27FC236}">
                <a16:creationId xmlns:a16="http://schemas.microsoft.com/office/drawing/2014/main" id="{EABF547D-78C7-A747-A9ED-6E304614F87A}"/>
              </a:ext>
            </a:extLst>
          </p:cNvPr>
          <p:cNvSpPr txBox="1"/>
          <p:nvPr/>
        </p:nvSpPr>
        <p:spPr>
          <a:xfrm>
            <a:off x="9158442" y="772740"/>
            <a:ext cx="2759089" cy="253916"/>
          </a:xfrm>
          <a:prstGeom prst="rect">
            <a:avLst/>
          </a:prstGeom>
          <a:noFill/>
        </p:spPr>
        <p:txBody>
          <a:bodyPr wrap="none" rtlCol="0">
            <a:spAutoFit/>
          </a:bodyPr>
          <a:lstStyle/>
          <a:p>
            <a:r>
              <a:rPr lang="en-US" sz="1050" dirty="0">
                <a:solidFill>
                  <a:schemeClr val="bg1">
                    <a:lumMod val="50000"/>
                  </a:schemeClr>
                </a:solidFill>
                <a:latin typeface="Arial" panose="020B0604020202020204" pitchFamily="34" charset="0"/>
                <a:cs typeface="Arial" panose="020B0604020202020204" pitchFamily="34" charset="0"/>
              </a:rPr>
              <a:t>Schmitt </a:t>
            </a:r>
            <a:r>
              <a:rPr lang="en-CA" sz="1050" dirty="0">
                <a:solidFill>
                  <a:schemeClr val="bg1">
                    <a:lumMod val="50000"/>
                  </a:schemeClr>
                </a:solidFill>
              </a:rPr>
              <a:t>| </a:t>
            </a:r>
            <a:r>
              <a:rPr lang="en-US" sz="1050" dirty="0" err="1">
                <a:solidFill>
                  <a:schemeClr val="bg1">
                    <a:lumMod val="50000"/>
                  </a:schemeClr>
                </a:solidFill>
                <a:latin typeface="Arial" panose="020B0604020202020204" pitchFamily="34" charset="0"/>
                <a:cs typeface="Arial" panose="020B0604020202020204" pitchFamily="34" charset="0"/>
              </a:rPr>
              <a:t>Cotte</a:t>
            </a:r>
            <a:r>
              <a:rPr lang="en-US" sz="1050" dirty="0">
                <a:solidFill>
                  <a:schemeClr val="bg1">
                    <a:lumMod val="50000"/>
                  </a:schemeClr>
                </a:solidFill>
                <a:latin typeface="Arial" panose="020B0604020202020204" pitchFamily="34" charset="0"/>
                <a:cs typeface="Arial" panose="020B0604020202020204" pitchFamily="34" charset="0"/>
              </a:rPr>
              <a:t>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Giesler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Stephen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Wood</a:t>
            </a:r>
          </a:p>
        </p:txBody>
      </p:sp>
      <p:sp>
        <p:nvSpPr>
          <p:cNvPr id="12" name="TextBox 11">
            <a:extLst>
              <a:ext uri="{FF2B5EF4-FFF2-40B4-BE49-F238E27FC236}">
                <a16:creationId xmlns:a16="http://schemas.microsoft.com/office/drawing/2014/main" id="{3542B811-1986-D942-ADC4-33C6662A58E9}"/>
              </a:ext>
            </a:extLst>
          </p:cNvPr>
          <p:cNvSpPr txBox="1"/>
          <p:nvPr/>
        </p:nvSpPr>
        <p:spPr>
          <a:xfrm>
            <a:off x="173975" y="3440020"/>
            <a:ext cx="5329611" cy="1446550"/>
          </a:xfrm>
          <a:prstGeom prst="rect">
            <a:avLst/>
          </a:prstGeom>
          <a:noFill/>
        </p:spPr>
        <p:txBody>
          <a:bodyPr wrap="square" rtlCol="0">
            <a:spAutoFit/>
          </a:bodyPr>
          <a:lstStyle/>
          <a:p>
            <a:pPr algn="r"/>
            <a:r>
              <a:rPr lang="en-US" sz="4400" b="1" dirty="0">
                <a:solidFill>
                  <a:schemeClr val="tx1">
                    <a:lumMod val="85000"/>
                    <a:lumOff val="15000"/>
                  </a:schemeClr>
                </a:solidFill>
                <a:latin typeface="Arial" panose="020B0604020202020204" pitchFamily="34" charset="0"/>
                <a:cs typeface="Arial" panose="020B0604020202020204" pitchFamily="34" charset="0"/>
              </a:rPr>
              <a:t>Timelines to Help Authors</a:t>
            </a:r>
          </a:p>
        </p:txBody>
      </p:sp>
      <p:cxnSp>
        <p:nvCxnSpPr>
          <p:cNvPr id="13" name="Straight Connector 12">
            <a:extLst>
              <a:ext uri="{FF2B5EF4-FFF2-40B4-BE49-F238E27FC236}">
                <a16:creationId xmlns:a16="http://schemas.microsoft.com/office/drawing/2014/main" id="{1D38B47A-A717-3E40-B479-C8C97D530DD9}"/>
              </a:ext>
            </a:extLst>
          </p:cNvPr>
          <p:cNvCxnSpPr>
            <a:cxnSpLocks/>
          </p:cNvCxnSpPr>
          <p:nvPr/>
        </p:nvCxnSpPr>
        <p:spPr>
          <a:xfrm flipH="1">
            <a:off x="5736697" y="1639457"/>
            <a:ext cx="18661" cy="462938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226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24AD56-4023-3945-BA19-6598161F985A}"/>
              </a:ext>
            </a:extLst>
          </p:cNvPr>
          <p:cNvSpPr txBox="1">
            <a:spLocks/>
          </p:cNvSpPr>
          <p:nvPr/>
        </p:nvSpPr>
        <p:spPr>
          <a:xfrm>
            <a:off x="227091" y="269112"/>
            <a:ext cx="8915706" cy="10167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600" b="1" dirty="0">
                <a:solidFill>
                  <a:schemeClr val="tx1">
                    <a:lumMod val="85000"/>
                    <a:lumOff val="15000"/>
                  </a:schemeClr>
                </a:solidFill>
                <a:latin typeface="Arial" panose="020B0604020202020204" pitchFamily="34" charset="0"/>
                <a:cs typeface="Arial" panose="020B0604020202020204" pitchFamily="34" charset="0"/>
              </a:rPr>
              <a:t>Overview of Review Rounds</a:t>
            </a:r>
          </a:p>
        </p:txBody>
      </p:sp>
      <p:pic>
        <p:nvPicPr>
          <p:cNvPr id="5" name="Picture 4" descr="A picture containing drawing&#10;&#10;Description automatically generated">
            <a:extLst>
              <a:ext uri="{FF2B5EF4-FFF2-40B4-BE49-F238E27FC236}">
                <a16:creationId xmlns:a16="http://schemas.microsoft.com/office/drawing/2014/main" id="{F9698701-504B-BB4A-997F-89BB24FD77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6" name="TextBox 5">
            <a:extLst>
              <a:ext uri="{FF2B5EF4-FFF2-40B4-BE49-F238E27FC236}">
                <a16:creationId xmlns:a16="http://schemas.microsoft.com/office/drawing/2014/main" id="{461C2B12-545E-4B40-B969-A4D7037C3717}"/>
              </a:ext>
            </a:extLst>
          </p:cNvPr>
          <p:cNvSpPr txBox="1"/>
          <p:nvPr/>
        </p:nvSpPr>
        <p:spPr>
          <a:xfrm>
            <a:off x="9252060" y="266682"/>
            <a:ext cx="1307675" cy="523220"/>
          </a:xfrm>
          <a:prstGeom prst="rect">
            <a:avLst/>
          </a:prstGeom>
          <a:noFill/>
        </p:spPr>
        <p:txBody>
          <a:bodyPr wrap="square" rtlCol="0">
            <a:spAutoFit/>
          </a:bodyPr>
          <a:lstStyle/>
          <a:p>
            <a:pPr algn="r">
              <a:lnSpc>
                <a:spcPts val="1680"/>
              </a:lnSpc>
            </a:pPr>
            <a:r>
              <a:rPr lang="en-US" sz="1400" b="1" dirty="0">
                <a:latin typeface="Arial" panose="020B0604020202020204" pitchFamily="34" charset="0"/>
                <a:cs typeface="Arial" panose="020B0604020202020204" pitchFamily="34" charset="0"/>
              </a:rPr>
              <a:t>Platform</a:t>
            </a:r>
          </a:p>
          <a:p>
            <a:pPr algn="r">
              <a:lnSpc>
                <a:spcPts val="1680"/>
              </a:lnSpc>
            </a:pPr>
            <a:r>
              <a:rPr lang="en-US" sz="1400" b="1" dirty="0">
                <a:latin typeface="Arial" panose="020B0604020202020204" pitchFamily="34" charset="0"/>
                <a:cs typeface="Arial" panose="020B0604020202020204" pitchFamily="34" charset="0"/>
              </a:rPr>
              <a:t>of Insights</a:t>
            </a:r>
          </a:p>
        </p:txBody>
      </p:sp>
      <p:graphicFrame>
        <p:nvGraphicFramePr>
          <p:cNvPr id="12" name="Content Placeholder 5">
            <a:extLst>
              <a:ext uri="{FF2B5EF4-FFF2-40B4-BE49-F238E27FC236}">
                <a16:creationId xmlns:a16="http://schemas.microsoft.com/office/drawing/2014/main" id="{2A187865-0350-CA4B-AFCD-46EAC7291E89}"/>
              </a:ext>
            </a:extLst>
          </p:cNvPr>
          <p:cNvGraphicFramePr>
            <a:graphicFrameLocks noGrp="1"/>
          </p:cNvGraphicFramePr>
          <p:nvPr>
            <p:ph idx="1"/>
            <p:extLst>
              <p:ext uri="{D42A27DB-BD31-4B8C-83A1-F6EECF244321}">
                <p14:modId xmlns:p14="http://schemas.microsoft.com/office/powerpoint/2010/main" val="2044204221"/>
              </p:ext>
            </p:extLst>
          </p:nvPr>
        </p:nvGraphicFramePr>
        <p:xfrm>
          <a:off x="274469" y="1026656"/>
          <a:ext cx="11643065" cy="5716687"/>
        </p:xfrm>
        <a:graphic>
          <a:graphicData uri="http://schemas.openxmlformats.org/drawingml/2006/table">
            <a:tbl>
              <a:tblPr firstRow="1" bandRow="1">
                <a:tableStyleId>{5C22544A-7EE6-4342-B048-85BDC9FD1C3A}</a:tableStyleId>
              </a:tblPr>
              <a:tblGrid>
                <a:gridCol w="1663295">
                  <a:extLst>
                    <a:ext uri="{9D8B030D-6E8A-4147-A177-3AD203B41FA5}">
                      <a16:colId xmlns:a16="http://schemas.microsoft.com/office/drawing/2014/main" val="20000"/>
                    </a:ext>
                  </a:extLst>
                </a:gridCol>
                <a:gridCol w="1663295">
                  <a:extLst>
                    <a:ext uri="{9D8B030D-6E8A-4147-A177-3AD203B41FA5}">
                      <a16:colId xmlns:a16="http://schemas.microsoft.com/office/drawing/2014/main" val="20001"/>
                    </a:ext>
                  </a:extLst>
                </a:gridCol>
                <a:gridCol w="1663295">
                  <a:extLst>
                    <a:ext uri="{9D8B030D-6E8A-4147-A177-3AD203B41FA5}">
                      <a16:colId xmlns:a16="http://schemas.microsoft.com/office/drawing/2014/main" val="20002"/>
                    </a:ext>
                  </a:extLst>
                </a:gridCol>
                <a:gridCol w="1663295">
                  <a:extLst>
                    <a:ext uri="{9D8B030D-6E8A-4147-A177-3AD203B41FA5}">
                      <a16:colId xmlns:a16="http://schemas.microsoft.com/office/drawing/2014/main" val="20003"/>
                    </a:ext>
                  </a:extLst>
                </a:gridCol>
                <a:gridCol w="1663295">
                  <a:extLst>
                    <a:ext uri="{9D8B030D-6E8A-4147-A177-3AD203B41FA5}">
                      <a16:colId xmlns:a16="http://schemas.microsoft.com/office/drawing/2014/main" val="20004"/>
                    </a:ext>
                  </a:extLst>
                </a:gridCol>
                <a:gridCol w="1663295">
                  <a:extLst>
                    <a:ext uri="{9D8B030D-6E8A-4147-A177-3AD203B41FA5}">
                      <a16:colId xmlns:a16="http://schemas.microsoft.com/office/drawing/2014/main" val="194345022"/>
                    </a:ext>
                  </a:extLst>
                </a:gridCol>
                <a:gridCol w="1663295">
                  <a:extLst>
                    <a:ext uri="{9D8B030D-6E8A-4147-A177-3AD203B41FA5}">
                      <a16:colId xmlns:a16="http://schemas.microsoft.com/office/drawing/2014/main" val="945493534"/>
                    </a:ext>
                  </a:extLst>
                </a:gridCol>
              </a:tblGrid>
              <a:tr h="440547">
                <a:tc>
                  <a:txBody>
                    <a:bodyPr/>
                    <a:lstStyle/>
                    <a:p>
                      <a:endParaRPr lang="en-US" sz="1600" dirty="0">
                        <a:latin typeface="Arial" panose="020B0604020202020204" pitchFamily="34" charset="0"/>
                        <a:cs typeface="Arial" panose="020B0604020202020204" pitchFamily="34" charset="0"/>
                      </a:endParaRPr>
                    </a:p>
                  </a:txBody>
                  <a:tcPr>
                    <a:solidFill>
                      <a:schemeClr val="tx1">
                        <a:lumMod val="50000"/>
                        <a:lumOff val="50000"/>
                      </a:schemeClr>
                    </a:solidFill>
                  </a:tcPr>
                </a:tc>
                <a:tc>
                  <a:txBody>
                    <a:bodyPr/>
                    <a:lstStyle/>
                    <a:p>
                      <a:r>
                        <a:rPr lang="en-US" sz="1600" dirty="0">
                          <a:latin typeface="Arial" panose="020B0604020202020204" pitchFamily="34" charset="0"/>
                          <a:cs typeface="Arial" panose="020B0604020202020204" pitchFamily="34" charset="0"/>
                        </a:rPr>
                        <a:t>RISKY</a:t>
                      </a:r>
                    </a:p>
                  </a:txBody>
                  <a:tcPr anchor="ctr">
                    <a:solidFill>
                      <a:schemeClr val="tx1">
                        <a:lumMod val="50000"/>
                        <a:lumOff val="50000"/>
                      </a:schemeClr>
                    </a:solidFill>
                  </a:tcPr>
                </a:tc>
                <a:tc>
                  <a:txBody>
                    <a:bodyPr/>
                    <a:lstStyle/>
                    <a:p>
                      <a:r>
                        <a:rPr lang="en-US" sz="1600" dirty="0">
                          <a:latin typeface="Arial" panose="020B0604020202020204" pitchFamily="34" charset="0"/>
                          <a:cs typeface="Arial" panose="020B0604020202020204" pitchFamily="34" charset="0"/>
                        </a:rPr>
                        <a:t>MAJOR</a:t>
                      </a:r>
                    </a:p>
                  </a:txBody>
                  <a:tcPr anchor="ctr">
                    <a:solidFill>
                      <a:schemeClr val="tx1">
                        <a:lumMod val="50000"/>
                        <a:lumOff val="50000"/>
                      </a:schemeClr>
                    </a:solidFill>
                  </a:tcPr>
                </a:tc>
                <a:tc>
                  <a:txBody>
                    <a:bodyPr/>
                    <a:lstStyle/>
                    <a:p>
                      <a:r>
                        <a:rPr lang="en-US" sz="1600" dirty="0">
                          <a:latin typeface="Arial" panose="020B0604020202020204" pitchFamily="34" charset="0"/>
                          <a:cs typeface="Arial" panose="020B0604020202020204" pitchFamily="34" charset="0"/>
                        </a:rPr>
                        <a:t>MINOR</a:t>
                      </a:r>
                    </a:p>
                  </a:txBody>
                  <a:tcPr anchor="ctr">
                    <a:solidFill>
                      <a:schemeClr val="tx1">
                        <a:lumMod val="50000"/>
                        <a:lumOff val="50000"/>
                      </a:schemeClr>
                    </a:solidFill>
                  </a:tcPr>
                </a:tc>
                <a:tc>
                  <a:txBody>
                    <a:bodyPr/>
                    <a:lstStyle/>
                    <a:p>
                      <a:r>
                        <a:rPr lang="en-US" sz="1600" dirty="0">
                          <a:latin typeface="Arial" panose="020B0604020202020204" pitchFamily="34" charset="0"/>
                          <a:cs typeface="Arial" panose="020B0604020202020204" pitchFamily="34" charset="0"/>
                        </a:rPr>
                        <a:t>TOUCH-UP</a:t>
                      </a:r>
                    </a:p>
                  </a:txBody>
                  <a:tcPr anchor="ctr">
                    <a:solidFill>
                      <a:schemeClr val="tx1">
                        <a:lumMod val="50000"/>
                        <a:lumOff val="50000"/>
                      </a:schemeClr>
                    </a:solidFill>
                  </a:tcPr>
                </a:tc>
                <a:tc>
                  <a:txBody>
                    <a:bodyPr/>
                    <a:lstStyle/>
                    <a:p>
                      <a:r>
                        <a:rPr lang="en-US" sz="1600" dirty="0">
                          <a:latin typeface="Arial" panose="020B0604020202020204" pitchFamily="34" charset="0"/>
                          <a:cs typeface="Arial" panose="020B0604020202020204" pitchFamily="34" charset="0"/>
                        </a:rPr>
                        <a:t>WHO?</a:t>
                      </a:r>
                    </a:p>
                  </a:txBody>
                  <a:tcPr anchor="ctr">
                    <a:solidFill>
                      <a:schemeClr val="tx1">
                        <a:lumMod val="50000"/>
                        <a:lumOff val="50000"/>
                      </a:schemeClr>
                    </a:solidFill>
                  </a:tcPr>
                </a:tc>
                <a:tc>
                  <a:txBody>
                    <a:bodyPr/>
                    <a:lstStyle/>
                    <a:p>
                      <a:r>
                        <a:rPr lang="en-US" sz="1600" dirty="0">
                          <a:latin typeface="Arial" panose="020B0604020202020204" pitchFamily="34" charset="0"/>
                          <a:cs typeface="Arial" panose="020B0604020202020204" pitchFamily="34" charset="0"/>
                        </a:rPr>
                        <a:t>REVIEW TIME</a:t>
                      </a:r>
                    </a:p>
                  </a:txBody>
                  <a:tcPr anchor="ctr">
                    <a:solidFill>
                      <a:schemeClr val="tx1">
                        <a:lumMod val="50000"/>
                        <a:lumOff val="50000"/>
                      </a:schemeClr>
                    </a:solidFill>
                  </a:tcPr>
                </a:tc>
                <a:extLst>
                  <a:ext uri="{0D108BD9-81ED-4DB2-BD59-A6C34878D82A}">
                    <a16:rowId xmlns:a16="http://schemas.microsoft.com/office/drawing/2014/main" val="10000"/>
                  </a:ext>
                </a:extLst>
              </a:tr>
              <a:tr h="322968">
                <a:tc>
                  <a:txBody>
                    <a:bodyPr/>
                    <a:lstStyle/>
                    <a:p>
                      <a:r>
                        <a:rPr lang="en-US" sz="1600" dirty="0">
                          <a:latin typeface="Arial" panose="020B0604020202020204" pitchFamily="34" charset="0"/>
                          <a:cs typeface="Arial" panose="020B0604020202020204" pitchFamily="34" charset="0"/>
                        </a:rPr>
                        <a:t>Round 1</a:t>
                      </a:r>
                    </a:p>
                  </a:txBody>
                  <a:tcPr anchor="ctr">
                    <a:solidFill>
                      <a:schemeClr val="bg2">
                        <a:lumMod val="90000"/>
                      </a:schemeClr>
                    </a:solidFill>
                  </a:tcPr>
                </a:tc>
                <a:tc>
                  <a:txBody>
                    <a:bodyPr/>
                    <a:lstStyle/>
                    <a:p>
                      <a:r>
                        <a:rPr lang="en-US" sz="1600" dirty="0">
                          <a:latin typeface="Arial" panose="020B0604020202020204" pitchFamily="34" charset="0"/>
                          <a:cs typeface="Arial" panose="020B0604020202020204" pitchFamily="34" charset="0"/>
                        </a:rPr>
                        <a:t>X</a:t>
                      </a:r>
                    </a:p>
                  </a:txBody>
                  <a:tcPr anchor="ctr">
                    <a:solidFill>
                      <a:schemeClr val="bg2">
                        <a:lumMod val="90000"/>
                      </a:schemeClr>
                    </a:solidFill>
                  </a:tcPr>
                </a:tc>
                <a:tc>
                  <a:txBody>
                    <a:bodyPr/>
                    <a:lstStyle/>
                    <a:p>
                      <a:r>
                        <a:rPr lang="en-US" sz="1600" dirty="0">
                          <a:latin typeface="Arial" panose="020B0604020202020204" pitchFamily="34" charset="0"/>
                          <a:cs typeface="Arial" panose="020B0604020202020204" pitchFamily="34" charset="0"/>
                        </a:rPr>
                        <a:t>X</a:t>
                      </a:r>
                    </a:p>
                  </a:txBody>
                  <a:tcPr anchor="ctr">
                    <a:solidFill>
                      <a:schemeClr val="bg2">
                        <a:lumMod val="90000"/>
                      </a:schemeClr>
                    </a:solidFill>
                  </a:tcPr>
                </a:tc>
                <a:tc>
                  <a:txBody>
                    <a:bodyPr/>
                    <a:lstStyle/>
                    <a:p>
                      <a:r>
                        <a:rPr lang="en-US" sz="1600" dirty="0">
                          <a:latin typeface="Arial" panose="020B0604020202020204" pitchFamily="34" charset="0"/>
                          <a:cs typeface="Arial" panose="020B0604020202020204" pitchFamily="34" charset="0"/>
                        </a:rPr>
                        <a:t>X</a:t>
                      </a:r>
                    </a:p>
                  </a:txBody>
                  <a:tcPr anchor="ctr">
                    <a:solidFill>
                      <a:schemeClr val="bg2">
                        <a:lumMod val="90000"/>
                      </a:schemeClr>
                    </a:solidFill>
                  </a:tcPr>
                </a:tc>
                <a:tc>
                  <a:txBody>
                    <a:bodyPr/>
                    <a:lstStyle/>
                    <a:p>
                      <a:r>
                        <a:rPr lang="en-US" sz="1600" dirty="0">
                          <a:latin typeface="Arial" panose="020B0604020202020204" pitchFamily="34" charset="0"/>
                          <a:cs typeface="Arial" panose="020B0604020202020204" pitchFamily="34" charset="0"/>
                        </a:rPr>
                        <a:t>X</a:t>
                      </a:r>
                    </a:p>
                  </a:txBody>
                  <a:tcPr anchor="ctr">
                    <a:solidFill>
                      <a:schemeClr val="bg2">
                        <a:lumMod val="90000"/>
                      </a:schemeClr>
                    </a:solidFill>
                  </a:tcPr>
                </a:tc>
                <a:tc>
                  <a:txBody>
                    <a:bodyPr/>
                    <a:lstStyle/>
                    <a:p>
                      <a:r>
                        <a:rPr lang="en-US" sz="1600" dirty="0">
                          <a:latin typeface="Arial" panose="020B0604020202020204" pitchFamily="34" charset="0"/>
                          <a:cs typeface="Arial" panose="020B0604020202020204" pitchFamily="34" charset="0"/>
                        </a:rPr>
                        <a:t>Ed, AE, 3 Rs</a:t>
                      </a:r>
                    </a:p>
                  </a:txBody>
                  <a:tcPr anchor="ctr">
                    <a:solidFill>
                      <a:schemeClr val="bg2">
                        <a:lumMod val="90000"/>
                      </a:schemeClr>
                    </a:solidFill>
                  </a:tcPr>
                </a:tc>
                <a:tc>
                  <a:txBody>
                    <a:bodyPr/>
                    <a:lstStyle/>
                    <a:p>
                      <a:r>
                        <a:rPr lang="en-US" sz="1600" dirty="0">
                          <a:latin typeface="Arial" panose="020B0604020202020204" pitchFamily="34" charset="0"/>
                          <a:cs typeface="Arial" panose="020B0604020202020204" pitchFamily="34" charset="0"/>
                        </a:rPr>
                        <a:t>6 weeks</a:t>
                      </a:r>
                    </a:p>
                  </a:txBody>
                  <a:tcPr anchor="ctr">
                    <a:solidFill>
                      <a:schemeClr val="bg2">
                        <a:lumMod val="90000"/>
                      </a:schemeClr>
                    </a:solidFill>
                  </a:tcPr>
                </a:tc>
                <a:extLst>
                  <a:ext uri="{0D108BD9-81ED-4DB2-BD59-A6C34878D82A}">
                    <a16:rowId xmlns:a16="http://schemas.microsoft.com/office/drawing/2014/main" val="10001"/>
                  </a:ext>
                </a:extLst>
              </a:tr>
              <a:tr h="322968">
                <a:tc>
                  <a:txBody>
                    <a:bodyPr/>
                    <a:lstStyle/>
                    <a:p>
                      <a:r>
                        <a:rPr lang="en-US" sz="1600" dirty="0">
                          <a:latin typeface="Arial" panose="020B0604020202020204" pitchFamily="34" charset="0"/>
                          <a:cs typeface="Arial" panose="020B0604020202020204" pitchFamily="34" charset="0"/>
                        </a:rPr>
                        <a:t>Round 2</a:t>
                      </a:r>
                    </a:p>
                  </a:txBody>
                  <a:tcPr>
                    <a:solidFill>
                      <a:schemeClr val="bg1">
                        <a:lumMod val="95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r>
                        <a:rPr lang="en-US" sz="1600" dirty="0">
                          <a:latin typeface="Arial" panose="020B0604020202020204" pitchFamily="34" charset="0"/>
                          <a:cs typeface="Arial" panose="020B0604020202020204" pitchFamily="34" charset="0"/>
                        </a:rPr>
                        <a:t>X</a:t>
                      </a:r>
                    </a:p>
                  </a:txBody>
                  <a:tcPr>
                    <a:solidFill>
                      <a:schemeClr val="bg1">
                        <a:lumMod val="95000"/>
                      </a:schemeClr>
                    </a:solidFill>
                  </a:tcPr>
                </a:tc>
                <a:tc>
                  <a:txBody>
                    <a:bodyPr/>
                    <a:lstStyle/>
                    <a:p>
                      <a:r>
                        <a:rPr lang="en-US" sz="1600" dirty="0">
                          <a:latin typeface="Arial" panose="020B0604020202020204" pitchFamily="34" charset="0"/>
                          <a:cs typeface="Arial" panose="020B0604020202020204" pitchFamily="34" charset="0"/>
                        </a:rPr>
                        <a:t>X</a:t>
                      </a:r>
                    </a:p>
                  </a:txBody>
                  <a:tcPr>
                    <a:solidFill>
                      <a:schemeClr val="bg1">
                        <a:lumMod val="95000"/>
                      </a:schemeClr>
                    </a:solidFill>
                  </a:tcPr>
                </a:tc>
                <a:tc>
                  <a:txBody>
                    <a:bodyPr/>
                    <a:lstStyle/>
                    <a:p>
                      <a:r>
                        <a:rPr lang="en-US" sz="1600" dirty="0">
                          <a:latin typeface="Arial" panose="020B0604020202020204" pitchFamily="34" charset="0"/>
                          <a:cs typeface="Arial" panose="020B0604020202020204" pitchFamily="34" charset="0"/>
                        </a:rPr>
                        <a:t>X</a:t>
                      </a:r>
                    </a:p>
                  </a:txBody>
                  <a:tcPr>
                    <a:solidFill>
                      <a:schemeClr val="bg1">
                        <a:lumMod val="95000"/>
                      </a:schemeClr>
                    </a:solidFill>
                  </a:tcPr>
                </a:tc>
                <a:tc>
                  <a:txBody>
                    <a:bodyPr/>
                    <a:lstStyle/>
                    <a:p>
                      <a:r>
                        <a:rPr lang="en-US" sz="1600" dirty="0">
                          <a:latin typeface="Arial" panose="020B0604020202020204" pitchFamily="34" charset="0"/>
                          <a:cs typeface="Arial" panose="020B0604020202020204" pitchFamily="34" charset="0"/>
                        </a:rPr>
                        <a:t>Ed, AE, 3Rs</a:t>
                      </a:r>
                    </a:p>
                  </a:txBody>
                  <a:tcPr>
                    <a:solidFill>
                      <a:schemeClr val="bg1">
                        <a:lumMod val="95000"/>
                      </a:schemeClr>
                    </a:solidFill>
                  </a:tcPr>
                </a:tc>
                <a:tc>
                  <a:txBody>
                    <a:bodyPr/>
                    <a:lstStyle/>
                    <a:p>
                      <a:r>
                        <a:rPr lang="en-US" sz="1600" dirty="0">
                          <a:latin typeface="Arial" panose="020B0604020202020204" pitchFamily="34" charset="0"/>
                          <a:cs typeface="Arial" panose="020B0604020202020204" pitchFamily="34" charset="0"/>
                        </a:rPr>
                        <a:t>6 weeks</a:t>
                      </a:r>
                    </a:p>
                  </a:txBody>
                  <a:tcPr>
                    <a:solidFill>
                      <a:schemeClr val="bg1">
                        <a:lumMod val="95000"/>
                      </a:schemeClr>
                    </a:solidFill>
                  </a:tcPr>
                </a:tc>
                <a:extLst>
                  <a:ext uri="{0D108BD9-81ED-4DB2-BD59-A6C34878D82A}">
                    <a16:rowId xmlns:a16="http://schemas.microsoft.com/office/drawing/2014/main" val="10002"/>
                  </a:ext>
                </a:extLst>
              </a:tr>
              <a:tr h="322968">
                <a:tc>
                  <a:txBody>
                    <a:bodyPr/>
                    <a:lstStyle/>
                    <a:p>
                      <a:r>
                        <a:rPr lang="en-US" sz="1600" dirty="0">
                          <a:latin typeface="Arial" panose="020B0604020202020204" pitchFamily="34" charset="0"/>
                          <a:cs typeface="Arial" panose="020B0604020202020204" pitchFamily="34" charset="0"/>
                        </a:rPr>
                        <a:t>Round 3</a:t>
                      </a:r>
                    </a:p>
                  </a:txBody>
                  <a:tcPr>
                    <a:solidFill>
                      <a:schemeClr val="bg2">
                        <a:lumMod val="9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bg2">
                        <a:lumMod val="9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bg2">
                        <a:lumMod val="90000"/>
                      </a:schemeClr>
                    </a:solidFill>
                  </a:tcPr>
                </a:tc>
                <a:tc>
                  <a:txBody>
                    <a:bodyPr/>
                    <a:lstStyle/>
                    <a:p>
                      <a:r>
                        <a:rPr lang="en-US" sz="1600" dirty="0">
                          <a:latin typeface="Arial" panose="020B0604020202020204" pitchFamily="34" charset="0"/>
                          <a:cs typeface="Arial" panose="020B0604020202020204" pitchFamily="34" charset="0"/>
                        </a:rPr>
                        <a:t>X</a:t>
                      </a:r>
                    </a:p>
                  </a:txBody>
                  <a:tcPr>
                    <a:solidFill>
                      <a:schemeClr val="bg2">
                        <a:lumMod val="90000"/>
                      </a:schemeClr>
                    </a:solidFill>
                  </a:tcPr>
                </a:tc>
                <a:tc>
                  <a:txBody>
                    <a:bodyPr/>
                    <a:lstStyle/>
                    <a:p>
                      <a:r>
                        <a:rPr lang="en-US" sz="1600" dirty="0">
                          <a:latin typeface="Arial" panose="020B0604020202020204" pitchFamily="34" charset="0"/>
                          <a:cs typeface="Arial" panose="020B0604020202020204" pitchFamily="34" charset="0"/>
                        </a:rPr>
                        <a:t>X</a:t>
                      </a:r>
                    </a:p>
                  </a:txBody>
                  <a:tcPr>
                    <a:solidFill>
                      <a:schemeClr val="bg2">
                        <a:lumMod val="90000"/>
                      </a:schemeClr>
                    </a:solidFill>
                  </a:tcPr>
                </a:tc>
                <a:tc>
                  <a:txBody>
                    <a:bodyPr/>
                    <a:lstStyle/>
                    <a:p>
                      <a:r>
                        <a:rPr lang="en-US" sz="1600" dirty="0">
                          <a:latin typeface="Arial" panose="020B0604020202020204" pitchFamily="34" charset="0"/>
                          <a:cs typeface="Arial" panose="020B0604020202020204" pitchFamily="34" charset="0"/>
                        </a:rPr>
                        <a:t>Ed + AE</a:t>
                      </a:r>
                    </a:p>
                  </a:txBody>
                  <a:tcPr>
                    <a:solidFill>
                      <a:schemeClr val="bg2">
                        <a:lumMod val="90000"/>
                      </a:schemeClr>
                    </a:solidFill>
                  </a:tcPr>
                </a:tc>
                <a:tc>
                  <a:txBody>
                    <a:bodyPr/>
                    <a:lstStyle/>
                    <a:p>
                      <a:r>
                        <a:rPr lang="en-US" sz="1600" dirty="0">
                          <a:latin typeface="Arial" panose="020B0604020202020204" pitchFamily="34" charset="0"/>
                          <a:cs typeface="Arial" panose="020B0604020202020204" pitchFamily="34" charset="0"/>
                        </a:rPr>
                        <a:t>3 weeks</a:t>
                      </a:r>
                    </a:p>
                  </a:txBody>
                  <a:tcPr>
                    <a:solidFill>
                      <a:schemeClr val="bg2">
                        <a:lumMod val="90000"/>
                      </a:schemeClr>
                    </a:solidFill>
                  </a:tcPr>
                </a:tc>
                <a:extLst>
                  <a:ext uri="{0D108BD9-81ED-4DB2-BD59-A6C34878D82A}">
                    <a16:rowId xmlns:a16="http://schemas.microsoft.com/office/drawing/2014/main" val="10003"/>
                  </a:ext>
                </a:extLst>
              </a:tr>
              <a:tr h="557854">
                <a:tc>
                  <a:txBody>
                    <a:bodyPr/>
                    <a:lstStyle/>
                    <a:p>
                      <a:r>
                        <a:rPr lang="en-US" sz="1600" dirty="0">
                          <a:latin typeface="Arial" panose="020B0604020202020204" pitchFamily="34" charset="0"/>
                          <a:cs typeface="Arial" panose="020B0604020202020204" pitchFamily="34" charset="0"/>
                        </a:rPr>
                        <a:t>Conditional Accept</a:t>
                      </a:r>
                    </a:p>
                  </a:txBody>
                  <a:tcPr>
                    <a:solidFill>
                      <a:schemeClr val="bg1">
                        <a:lumMod val="95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r>
                        <a:rPr lang="en-US" sz="1600" dirty="0">
                          <a:latin typeface="Arial" panose="020B0604020202020204" pitchFamily="34" charset="0"/>
                          <a:cs typeface="Arial" panose="020B0604020202020204" pitchFamily="34" charset="0"/>
                        </a:rPr>
                        <a:t> </a:t>
                      </a:r>
                    </a:p>
                  </a:txBody>
                  <a:tcPr>
                    <a:solidFill>
                      <a:schemeClr val="bg1">
                        <a:lumMod val="95000"/>
                      </a:schemeClr>
                    </a:solidFill>
                  </a:tcPr>
                </a:tc>
                <a:tc>
                  <a:txBody>
                    <a:bodyPr/>
                    <a:lstStyle/>
                    <a:p>
                      <a:r>
                        <a:rPr lang="en-US" sz="1600" dirty="0">
                          <a:latin typeface="Arial" panose="020B0604020202020204" pitchFamily="34" charset="0"/>
                          <a:cs typeface="Arial" panose="020B0604020202020204" pitchFamily="34" charset="0"/>
                        </a:rPr>
                        <a:t>X</a:t>
                      </a:r>
                    </a:p>
                  </a:txBody>
                  <a:tcPr>
                    <a:solidFill>
                      <a:schemeClr val="bg1">
                        <a:lumMod val="95000"/>
                      </a:schemeClr>
                    </a:solidFill>
                  </a:tcPr>
                </a:tc>
                <a:tc>
                  <a:txBody>
                    <a:bodyPr/>
                    <a:lstStyle/>
                    <a:p>
                      <a:r>
                        <a:rPr lang="en-US" sz="1600" dirty="0">
                          <a:latin typeface="Arial" panose="020B0604020202020204" pitchFamily="34" charset="0"/>
                          <a:cs typeface="Arial" panose="020B0604020202020204" pitchFamily="34" charset="0"/>
                        </a:rPr>
                        <a:t>Ed</a:t>
                      </a:r>
                    </a:p>
                  </a:txBody>
                  <a:tcPr>
                    <a:solidFill>
                      <a:schemeClr val="bg1">
                        <a:lumMod val="95000"/>
                      </a:schemeClr>
                    </a:solidFill>
                  </a:tcPr>
                </a:tc>
                <a:tc>
                  <a:txBody>
                    <a:bodyPr/>
                    <a:lstStyle/>
                    <a:p>
                      <a:r>
                        <a:rPr lang="en-US" sz="1600" dirty="0">
                          <a:latin typeface="Arial" panose="020B0604020202020204" pitchFamily="34" charset="0"/>
                          <a:cs typeface="Arial" panose="020B0604020202020204" pitchFamily="34" charset="0"/>
                        </a:rPr>
                        <a:t>1 week</a:t>
                      </a:r>
                    </a:p>
                  </a:txBody>
                  <a:tcPr>
                    <a:solidFill>
                      <a:schemeClr val="bg1">
                        <a:lumMod val="95000"/>
                      </a:schemeClr>
                    </a:solidFill>
                  </a:tcPr>
                </a:tc>
                <a:extLst>
                  <a:ext uri="{0D108BD9-81ED-4DB2-BD59-A6C34878D82A}">
                    <a16:rowId xmlns:a16="http://schemas.microsoft.com/office/drawing/2014/main" val="10004"/>
                  </a:ext>
                </a:extLst>
              </a:tr>
              <a:tr h="557854">
                <a:tc>
                  <a:txBody>
                    <a:bodyPr/>
                    <a:lstStyle/>
                    <a:p>
                      <a:pPr marL="0" algn="l" defTabSz="914400" rtl="0" eaLnBrk="1" latinLnBrk="0" hangingPunct="1"/>
                      <a:r>
                        <a:rPr lang="en-US" sz="1600" b="1" kern="1200" dirty="0">
                          <a:solidFill>
                            <a:schemeClr val="dk1"/>
                          </a:solidFill>
                          <a:latin typeface="Arial" panose="020B0604020202020204" pitchFamily="34" charset="0"/>
                          <a:ea typeface="+mn-ea"/>
                          <a:cs typeface="Arial" panose="020B0604020202020204" pitchFamily="34" charset="0"/>
                        </a:rPr>
                        <a:t>Length of Review</a:t>
                      </a:r>
                    </a:p>
                  </a:txBody>
                  <a:tcPr>
                    <a:solidFill>
                      <a:schemeClr val="bg2">
                        <a:lumMod val="90000"/>
                      </a:schemeClr>
                    </a:solidFill>
                  </a:tcPr>
                </a:tc>
                <a:tc>
                  <a:txBody>
                    <a:bodyPr/>
                    <a:lstStyle/>
                    <a:p>
                      <a:pPr marL="0" algn="l" defTabSz="914400" rtl="0" eaLnBrk="1" latinLnBrk="0" hangingPunct="1"/>
                      <a:r>
                        <a:rPr lang="en-US" sz="1600" kern="1200" dirty="0">
                          <a:solidFill>
                            <a:schemeClr val="dk1"/>
                          </a:solidFill>
                          <a:latin typeface="Arial" panose="020B0604020202020204" pitchFamily="34" charset="0"/>
                          <a:ea typeface="+mn-ea"/>
                          <a:cs typeface="Arial" panose="020B0604020202020204" pitchFamily="34" charset="0"/>
                        </a:rPr>
                        <a:t>Max 3 pages</a:t>
                      </a:r>
                    </a:p>
                  </a:txBody>
                  <a:tcPr>
                    <a:solidFill>
                      <a:schemeClr val="bg2">
                        <a:lumMod val="90000"/>
                      </a:schemeClr>
                    </a:solidFill>
                  </a:tcPr>
                </a:tc>
                <a:tc>
                  <a:txBody>
                    <a:bodyPr/>
                    <a:lstStyle/>
                    <a:p>
                      <a:pPr marL="0" algn="l" defTabSz="914400" rtl="0" eaLnBrk="1" latinLnBrk="0" hangingPunct="1"/>
                      <a:r>
                        <a:rPr lang="en-US" sz="1600" kern="1200" dirty="0">
                          <a:solidFill>
                            <a:schemeClr val="dk1"/>
                          </a:solidFill>
                          <a:latin typeface="Arial" panose="020B0604020202020204" pitchFamily="34" charset="0"/>
                          <a:ea typeface="+mn-ea"/>
                          <a:cs typeface="Arial" panose="020B0604020202020204" pitchFamily="34" charset="0"/>
                        </a:rPr>
                        <a:t>Max 3 pages</a:t>
                      </a:r>
                    </a:p>
                  </a:txBody>
                  <a:tcPr>
                    <a:solidFill>
                      <a:schemeClr val="bg2">
                        <a:lumMod val="90000"/>
                      </a:schemeClr>
                    </a:solidFill>
                  </a:tcPr>
                </a:tc>
                <a:tc>
                  <a:txBody>
                    <a:bodyPr/>
                    <a:lstStyle/>
                    <a:p>
                      <a:pPr marL="0" algn="l" defTabSz="914400" rtl="0" eaLnBrk="1" latinLnBrk="0" hangingPunct="1"/>
                      <a:r>
                        <a:rPr lang="en-US" sz="1600" kern="1200" dirty="0">
                          <a:solidFill>
                            <a:schemeClr val="dk1"/>
                          </a:solidFill>
                          <a:latin typeface="Arial" panose="020B0604020202020204" pitchFamily="34" charset="0"/>
                          <a:ea typeface="+mn-ea"/>
                          <a:cs typeface="Arial" panose="020B0604020202020204" pitchFamily="34" charset="0"/>
                        </a:rPr>
                        <a:t>Max 1 page</a:t>
                      </a:r>
                    </a:p>
                  </a:txBody>
                  <a:tcPr>
                    <a:solidFill>
                      <a:schemeClr val="bg2">
                        <a:lumMod val="90000"/>
                      </a:schemeClr>
                    </a:solidFill>
                  </a:tcPr>
                </a:tc>
                <a:tc>
                  <a:txBody>
                    <a:bodyPr/>
                    <a:lstStyle/>
                    <a:p>
                      <a:pPr marL="0" algn="l" defTabSz="914400" rtl="0" eaLnBrk="1" latinLnBrk="0" hangingPunct="1"/>
                      <a:endParaRPr lang="en-US" sz="1600" kern="1200" dirty="0">
                        <a:solidFill>
                          <a:schemeClr val="dk1"/>
                        </a:solidFill>
                        <a:latin typeface="Arial" panose="020B0604020202020204" pitchFamily="34" charset="0"/>
                        <a:ea typeface="+mn-ea"/>
                        <a:cs typeface="Arial" panose="020B0604020202020204" pitchFamily="34" charset="0"/>
                      </a:endParaRPr>
                    </a:p>
                  </a:txBody>
                  <a:tcPr>
                    <a:solidFill>
                      <a:schemeClr val="bg2">
                        <a:lumMod val="90000"/>
                      </a:schemeClr>
                    </a:solidFill>
                  </a:tcPr>
                </a:tc>
                <a:tc>
                  <a:txBody>
                    <a:bodyPr/>
                    <a:lstStyle/>
                    <a:p>
                      <a:pPr marL="0" algn="l" defTabSz="914400" rtl="0" eaLnBrk="1" latinLnBrk="0" hangingPunct="1"/>
                      <a:endParaRPr lang="en-US" sz="1600" kern="1200" dirty="0">
                        <a:solidFill>
                          <a:schemeClr val="dk1"/>
                        </a:solidFill>
                        <a:latin typeface="Arial" panose="020B0604020202020204" pitchFamily="34" charset="0"/>
                        <a:ea typeface="+mn-ea"/>
                        <a:cs typeface="Arial" panose="020B0604020202020204" pitchFamily="34" charset="0"/>
                      </a:endParaRPr>
                    </a:p>
                  </a:txBody>
                  <a:tcPr>
                    <a:solidFill>
                      <a:schemeClr val="bg2">
                        <a:lumMod val="90000"/>
                      </a:schemeClr>
                    </a:solidFill>
                  </a:tcPr>
                </a:tc>
                <a:tc>
                  <a:txBody>
                    <a:bodyPr/>
                    <a:lstStyle/>
                    <a:p>
                      <a:pPr marL="0" algn="l" defTabSz="914400" rtl="0" eaLnBrk="1" latinLnBrk="0" hangingPunct="1"/>
                      <a:endParaRPr lang="en-US" sz="1600" kern="1200" dirty="0">
                        <a:solidFill>
                          <a:schemeClr val="dk1"/>
                        </a:solidFill>
                        <a:latin typeface="Arial" panose="020B0604020202020204" pitchFamily="34" charset="0"/>
                        <a:ea typeface="+mn-ea"/>
                        <a:cs typeface="Arial" panose="020B0604020202020204" pitchFamily="34" charset="0"/>
                      </a:endParaRPr>
                    </a:p>
                  </a:txBody>
                  <a:tcPr>
                    <a:solidFill>
                      <a:schemeClr val="bg2">
                        <a:lumMod val="90000"/>
                      </a:schemeClr>
                    </a:solidFill>
                  </a:tcPr>
                </a:tc>
                <a:extLst>
                  <a:ext uri="{0D108BD9-81ED-4DB2-BD59-A6C34878D82A}">
                    <a16:rowId xmlns:a16="http://schemas.microsoft.com/office/drawing/2014/main" val="3774722811"/>
                  </a:ext>
                </a:extLst>
              </a:tr>
              <a:tr h="1967171">
                <a:tc>
                  <a:txBody>
                    <a:bodyPr/>
                    <a:lstStyle/>
                    <a:p>
                      <a:r>
                        <a:rPr lang="en-US" sz="1600" b="1" dirty="0">
                          <a:latin typeface="Arial" panose="020B0604020202020204" pitchFamily="34" charset="0"/>
                          <a:cs typeface="Arial" panose="020B0604020202020204" pitchFamily="34" charset="0"/>
                        </a:rPr>
                        <a:t>Reasonable Requests</a:t>
                      </a:r>
                      <a:endParaRPr lang="en-US" sz="1600"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Create new framework, use new construct, and/or provide new data (max 50% of really new studies)</a:t>
                      </a:r>
                    </a:p>
                    <a:p>
                      <a:endParaRPr lang="en-US" sz="1600"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r>
                        <a:rPr lang="en-US" sz="1600" dirty="0"/>
                        <a:t>Some new ideas</a:t>
                      </a:r>
                    </a:p>
                    <a:p>
                      <a:r>
                        <a:rPr lang="en-US" sz="1600" dirty="0"/>
                        <a:t>and/or new data (max 2 really new studies)</a:t>
                      </a:r>
                    </a:p>
                    <a:p>
                      <a:endParaRPr lang="en-US" sz="1600"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Rewriting of ideas and max one study redone in similar way to prior study  and redo/add to analysis</a:t>
                      </a:r>
                    </a:p>
                    <a:p>
                      <a:endParaRPr lang="en-US" sz="1600"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Very minor writing changes and changes in illustrations</a:t>
                      </a:r>
                    </a:p>
                    <a:p>
                      <a:endParaRPr lang="en-US" sz="1600"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094759938"/>
                  </a:ext>
                </a:extLst>
              </a:tr>
              <a:tr h="629353">
                <a:tc>
                  <a:txBody>
                    <a:bodyPr/>
                    <a:lstStyle/>
                    <a:p>
                      <a:r>
                        <a:rPr lang="en-US" sz="1600" dirty="0">
                          <a:latin typeface="Arial" panose="020B0604020202020204" pitchFamily="34" charset="0"/>
                          <a:cs typeface="Arial" panose="020B0604020202020204" pitchFamily="34" charset="0"/>
                        </a:rPr>
                        <a:t>Percentage of Manuscripts</a:t>
                      </a:r>
                    </a:p>
                  </a:txBody>
                  <a:tcPr>
                    <a:solidFill>
                      <a:schemeClr val="bg2">
                        <a:lumMod val="90000"/>
                      </a:schemeClr>
                    </a:solidFill>
                  </a:tcPr>
                </a:tc>
                <a:tc>
                  <a:txBody>
                    <a:bodyPr/>
                    <a:lstStyle/>
                    <a:p>
                      <a:r>
                        <a:rPr lang="en-US" sz="1600" dirty="0"/>
                        <a:t>30%</a:t>
                      </a:r>
                    </a:p>
                  </a:txBody>
                  <a:tcPr>
                    <a:solidFill>
                      <a:schemeClr val="bg2">
                        <a:lumMod val="90000"/>
                      </a:schemeClr>
                    </a:solidFill>
                  </a:tcPr>
                </a:tc>
                <a:tc>
                  <a:txBody>
                    <a:bodyPr/>
                    <a:lstStyle/>
                    <a:p>
                      <a:r>
                        <a:rPr lang="en-US" sz="1600" dirty="0"/>
                        <a:t>60%</a:t>
                      </a:r>
                    </a:p>
                  </a:txBody>
                  <a:tcPr>
                    <a:solidFill>
                      <a:schemeClr val="bg2">
                        <a:lumMod val="90000"/>
                      </a:schemeClr>
                    </a:solidFill>
                  </a:tcPr>
                </a:tc>
                <a:tc>
                  <a:txBody>
                    <a:bodyPr/>
                    <a:lstStyle/>
                    <a:p>
                      <a:r>
                        <a:rPr lang="en-US" sz="1600" dirty="0"/>
                        <a:t>95%</a:t>
                      </a:r>
                    </a:p>
                  </a:txBody>
                  <a:tcPr>
                    <a:solidFill>
                      <a:schemeClr val="bg2">
                        <a:lumMod val="90000"/>
                      </a:schemeClr>
                    </a:solidFill>
                  </a:tcPr>
                </a:tc>
                <a:tc>
                  <a:txBody>
                    <a:bodyPr/>
                    <a:lstStyle/>
                    <a:p>
                      <a:r>
                        <a:rPr lang="en-US" sz="1600" dirty="0"/>
                        <a:t>100%</a:t>
                      </a:r>
                    </a:p>
                  </a:txBody>
                  <a:tcPr>
                    <a:solidFill>
                      <a:schemeClr val="bg2">
                        <a:lumMod val="9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bg2">
                        <a:lumMod val="90000"/>
                      </a:schemeClr>
                    </a:solidFill>
                  </a:tcPr>
                </a:tc>
                <a:tc>
                  <a:txBody>
                    <a:bodyPr/>
                    <a:lstStyle/>
                    <a:p>
                      <a:endParaRPr lang="en-US" sz="1600" dirty="0">
                        <a:latin typeface="Arial" panose="020B0604020202020204" pitchFamily="34" charset="0"/>
                        <a:cs typeface="Arial" panose="020B0604020202020204" pitchFamily="34" charset="0"/>
                      </a:endParaRPr>
                    </a:p>
                  </a:txBody>
                  <a:tcPr>
                    <a:solidFill>
                      <a:schemeClr val="bg2">
                        <a:lumMod val="90000"/>
                      </a:schemeClr>
                    </a:solidFill>
                  </a:tcPr>
                </a:tc>
                <a:extLst>
                  <a:ext uri="{0D108BD9-81ED-4DB2-BD59-A6C34878D82A}">
                    <a16:rowId xmlns:a16="http://schemas.microsoft.com/office/drawing/2014/main" val="3637309960"/>
                  </a:ext>
                </a:extLst>
              </a:tr>
              <a:tr h="440547">
                <a:tc>
                  <a:txBody>
                    <a:bodyPr/>
                    <a:lstStyle/>
                    <a:p>
                      <a:r>
                        <a:rPr lang="en-US" sz="1600" dirty="0">
                          <a:latin typeface="Arial" panose="020B0604020202020204" pitchFamily="34" charset="0"/>
                          <a:cs typeface="Arial" panose="020B0604020202020204" pitchFamily="34" charset="0"/>
                        </a:rPr>
                        <a:t>Revision time</a:t>
                      </a:r>
                    </a:p>
                  </a:txBody>
                  <a:tcPr>
                    <a:solidFill>
                      <a:schemeClr val="bg1">
                        <a:lumMod val="95000"/>
                      </a:schemeClr>
                    </a:solidFill>
                  </a:tcPr>
                </a:tc>
                <a:tc>
                  <a:txBody>
                    <a:bodyPr/>
                    <a:lstStyle/>
                    <a:p>
                      <a:r>
                        <a:rPr lang="en-US" sz="1600" dirty="0"/>
                        <a:t>16 weeks</a:t>
                      </a:r>
                    </a:p>
                  </a:txBody>
                  <a:tcPr>
                    <a:solidFill>
                      <a:schemeClr val="bg1">
                        <a:lumMod val="95000"/>
                      </a:schemeClr>
                    </a:solidFill>
                  </a:tcPr>
                </a:tc>
                <a:tc>
                  <a:txBody>
                    <a:bodyPr/>
                    <a:lstStyle/>
                    <a:p>
                      <a:r>
                        <a:rPr lang="en-US" sz="1600" dirty="0"/>
                        <a:t>12 weeks</a:t>
                      </a:r>
                    </a:p>
                  </a:txBody>
                  <a:tcPr>
                    <a:solidFill>
                      <a:schemeClr val="bg1">
                        <a:lumMod val="95000"/>
                      </a:schemeClr>
                    </a:solidFill>
                  </a:tcPr>
                </a:tc>
                <a:tc>
                  <a:txBody>
                    <a:bodyPr/>
                    <a:lstStyle/>
                    <a:p>
                      <a:r>
                        <a:rPr lang="en-US" sz="1600" dirty="0"/>
                        <a:t>6 weeks</a:t>
                      </a:r>
                    </a:p>
                  </a:txBody>
                  <a:tcPr>
                    <a:solidFill>
                      <a:schemeClr val="bg1">
                        <a:lumMod val="95000"/>
                      </a:schemeClr>
                    </a:solidFill>
                  </a:tcPr>
                </a:tc>
                <a:tc>
                  <a:txBody>
                    <a:bodyPr/>
                    <a:lstStyle/>
                    <a:p>
                      <a:r>
                        <a:rPr lang="en-US" sz="1600" dirty="0"/>
                        <a:t>2 weeks</a:t>
                      </a:r>
                    </a:p>
                  </a:txBody>
                  <a:tcPr>
                    <a:solidFill>
                      <a:schemeClr val="bg1">
                        <a:lumMod val="95000"/>
                      </a:schemeClr>
                    </a:solidFill>
                  </a:tcPr>
                </a:tc>
                <a:tc>
                  <a:txBody>
                    <a:bodyPr/>
                    <a:lstStyle/>
                    <a:p>
                      <a:endParaRPr lang="en-US" sz="1600" dirty="0"/>
                    </a:p>
                  </a:txBody>
                  <a:tcPr>
                    <a:solidFill>
                      <a:schemeClr val="bg1">
                        <a:lumMod val="95000"/>
                      </a:schemeClr>
                    </a:solidFill>
                  </a:tcPr>
                </a:tc>
                <a:tc>
                  <a:txBody>
                    <a:bodyPr/>
                    <a:lstStyle/>
                    <a:p>
                      <a:r>
                        <a:rPr lang="en-US" sz="1600" dirty="0"/>
                        <a:t>52 weeks</a:t>
                      </a:r>
                    </a:p>
                  </a:txBody>
                  <a:tcPr>
                    <a:solidFill>
                      <a:schemeClr val="bg1">
                        <a:lumMod val="95000"/>
                      </a:schemeClr>
                    </a:solidFill>
                  </a:tcPr>
                </a:tc>
                <a:extLst>
                  <a:ext uri="{0D108BD9-81ED-4DB2-BD59-A6C34878D82A}">
                    <a16:rowId xmlns:a16="http://schemas.microsoft.com/office/drawing/2014/main" val="3950688750"/>
                  </a:ext>
                </a:extLst>
              </a:tr>
            </a:tbl>
          </a:graphicData>
        </a:graphic>
      </p:graphicFrame>
      <p:sp>
        <p:nvSpPr>
          <p:cNvPr id="15" name="TextBox 14">
            <a:extLst>
              <a:ext uri="{FF2B5EF4-FFF2-40B4-BE49-F238E27FC236}">
                <a16:creationId xmlns:a16="http://schemas.microsoft.com/office/drawing/2014/main" id="{FA53E9AA-1F0D-AE4F-9A64-559CC44712D8}"/>
              </a:ext>
            </a:extLst>
          </p:cNvPr>
          <p:cNvSpPr txBox="1"/>
          <p:nvPr/>
        </p:nvSpPr>
        <p:spPr>
          <a:xfrm>
            <a:off x="9158442" y="772740"/>
            <a:ext cx="2759089" cy="253916"/>
          </a:xfrm>
          <a:prstGeom prst="rect">
            <a:avLst/>
          </a:prstGeom>
          <a:noFill/>
        </p:spPr>
        <p:txBody>
          <a:bodyPr wrap="none" rtlCol="0">
            <a:spAutoFit/>
          </a:bodyPr>
          <a:lstStyle/>
          <a:p>
            <a:r>
              <a:rPr lang="en-US" sz="1050" dirty="0">
                <a:solidFill>
                  <a:schemeClr val="bg1">
                    <a:lumMod val="50000"/>
                  </a:schemeClr>
                </a:solidFill>
                <a:latin typeface="Arial" panose="020B0604020202020204" pitchFamily="34" charset="0"/>
                <a:cs typeface="Arial" panose="020B0604020202020204" pitchFamily="34" charset="0"/>
              </a:rPr>
              <a:t>Schmitt </a:t>
            </a:r>
            <a:r>
              <a:rPr lang="en-CA" sz="1050" dirty="0">
                <a:solidFill>
                  <a:schemeClr val="bg1">
                    <a:lumMod val="50000"/>
                  </a:schemeClr>
                </a:solidFill>
              </a:rPr>
              <a:t>| </a:t>
            </a:r>
            <a:r>
              <a:rPr lang="en-US" sz="1050" dirty="0" err="1">
                <a:solidFill>
                  <a:schemeClr val="bg1">
                    <a:lumMod val="50000"/>
                  </a:schemeClr>
                </a:solidFill>
                <a:latin typeface="Arial" panose="020B0604020202020204" pitchFamily="34" charset="0"/>
                <a:cs typeface="Arial" panose="020B0604020202020204" pitchFamily="34" charset="0"/>
              </a:rPr>
              <a:t>Cotte</a:t>
            </a:r>
            <a:r>
              <a:rPr lang="en-US" sz="1050" dirty="0">
                <a:solidFill>
                  <a:schemeClr val="bg1">
                    <a:lumMod val="50000"/>
                  </a:schemeClr>
                </a:solidFill>
                <a:latin typeface="Arial" panose="020B0604020202020204" pitchFamily="34" charset="0"/>
                <a:cs typeface="Arial" panose="020B0604020202020204" pitchFamily="34" charset="0"/>
              </a:rPr>
              <a:t>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Giesler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Stephen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Wood</a:t>
            </a:r>
          </a:p>
        </p:txBody>
      </p:sp>
    </p:spTree>
    <p:extLst>
      <p:ext uri="{BB962C8B-B14F-4D97-AF65-F5344CB8AC3E}">
        <p14:creationId xmlns:p14="http://schemas.microsoft.com/office/powerpoint/2010/main" val="3079214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9FF2F016-F27F-4A42-A300-E6DE72F2E2C5}"/>
              </a:ext>
            </a:extLst>
          </p:cNvPr>
          <p:cNvSpPr/>
          <p:nvPr/>
        </p:nvSpPr>
        <p:spPr>
          <a:xfrm>
            <a:off x="2853596" y="1066881"/>
            <a:ext cx="896347" cy="896347"/>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pic>
        <p:nvPicPr>
          <p:cNvPr id="14" name="Picture 13" descr="A picture containing drawing&#10;&#10;Description automatically generated">
            <a:extLst>
              <a:ext uri="{FF2B5EF4-FFF2-40B4-BE49-F238E27FC236}">
                <a16:creationId xmlns:a16="http://schemas.microsoft.com/office/drawing/2014/main" id="{CB4A787C-51E9-5B4A-9DB8-CF8595AE22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20" name="TextBox 19">
            <a:extLst>
              <a:ext uri="{FF2B5EF4-FFF2-40B4-BE49-F238E27FC236}">
                <a16:creationId xmlns:a16="http://schemas.microsoft.com/office/drawing/2014/main" id="{2F528DE5-4078-C34B-9E14-A146A8C15F9C}"/>
              </a:ext>
            </a:extLst>
          </p:cNvPr>
          <p:cNvSpPr txBox="1"/>
          <p:nvPr/>
        </p:nvSpPr>
        <p:spPr>
          <a:xfrm>
            <a:off x="9252060" y="266682"/>
            <a:ext cx="1307675" cy="523220"/>
          </a:xfrm>
          <a:prstGeom prst="rect">
            <a:avLst/>
          </a:prstGeom>
          <a:noFill/>
        </p:spPr>
        <p:txBody>
          <a:bodyPr wrap="square" rtlCol="0">
            <a:spAutoFit/>
          </a:bodyPr>
          <a:lstStyle/>
          <a:p>
            <a:pPr algn="r">
              <a:lnSpc>
                <a:spcPts val="1680"/>
              </a:lnSpc>
            </a:pPr>
            <a:r>
              <a:rPr lang="en-US" sz="1400" b="1" dirty="0">
                <a:latin typeface="Arial" panose="020B0604020202020204" pitchFamily="34" charset="0"/>
                <a:cs typeface="Arial" panose="020B0604020202020204" pitchFamily="34" charset="0"/>
              </a:rPr>
              <a:t>Platform</a:t>
            </a:r>
          </a:p>
          <a:p>
            <a:pPr algn="r">
              <a:lnSpc>
                <a:spcPts val="1680"/>
              </a:lnSpc>
            </a:pPr>
            <a:r>
              <a:rPr lang="en-US" sz="1400" b="1" dirty="0">
                <a:latin typeface="Arial" panose="020B0604020202020204" pitchFamily="34" charset="0"/>
                <a:cs typeface="Arial" panose="020B0604020202020204" pitchFamily="34" charset="0"/>
              </a:rPr>
              <a:t>of Insights</a:t>
            </a:r>
          </a:p>
        </p:txBody>
      </p:sp>
      <p:sp>
        <p:nvSpPr>
          <p:cNvPr id="2" name="Rectangle 1">
            <a:extLst>
              <a:ext uri="{FF2B5EF4-FFF2-40B4-BE49-F238E27FC236}">
                <a16:creationId xmlns:a16="http://schemas.microsoft.com/office/drawing/2014/main" id="{C72538C2-022D-7B42-9C99-6CD5720DFDFB}"/>
              </a:ext>
            </a:extLst>
          </p:cNvPr>
          <p:cNvSpPr/>
          <p:nvPr/>
        </p:nvSpPr>
        <p:spPr>
          <a:xfrm>
            <a:off x="190739" y="2817783"/>
            <a:ext cx="11810522" cy="3754874"/>
          </a:xfrm>
          <a:prstGeom prst="rect">
            <a:avLst/>
          </a:prstGeom>
        </p:spPr>
        <p:txBody>
          <a:bodyPr wrap="square">
            <a:spAutoFit/>
          </a:bodyPr>
          <a:lstStyle/>
          <a:p>
            <a:pPr lvl="1"/>
            <a:endParaRPr lang="en-US" sz="2200" b="1" dirty="0">
              <a:solidFill>
                <a:schemeClr val="tx1">
                  <a:lumMod val="85000"/>
                  <a:lumOff val="15000"/>
                </a:schemeClr>
              </a:solidFill>
              <a:latin typeface="Times New Roman" panose="02020603050405020304" pitchFamily="18" charset="0"/>
              <a:cs typeface="Times New Roman" panose="02020603050405020304" pitchFamily="18" charset="0"/>
            </a:endParaRPr>
          </a:p>
          <a:p>
            <a:r>
              <a:rPr lang="en-US" sz="2400" b="1" dirty="0">
                <a:solidFill>
                  <a:schemeClr val="tx1">
                    <a:lumMod val="85000"/>
                    <a:lumOff val="15000"/>
                  </a:schemeClr>
                </a:solidFill>
                <a:latin typeface="Times New Roman" panose="02020603050405020304" pitchFamily="18" charset="0"/>
                <a:cs typeface="Times New Roman" panose="02020603050405020304" pitchFamily="18" charset="0"/>
              </a:rPr>
              <a:t>But this alone isn’t enough. A great JCR paper is more.</a:t>
            </a:r>
          </a:p>
          <a:p>
            <a:endParaRPr lang="en-US" sz="2400" b="1" dirty="0">
              <a:solidFill>
                <a:schemeClr val="tx1">
                  <a:lumMod val="85000"/>
                  <a:lumOff val="15000"/>
                </a:schemeClr>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The paper provides new insight on an important topic</a:t>
            </a:r>
          </a:p>
          <a:p>
            <a:pPr marL="342900" indent="-342900">
              <a:buFont typeface="Arial" panose="020B0604020202020204" pitchFamily="34" charset="0"/>
              <a:buChar char="•"/>
            </a:pPr>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The paper shows how the topic is relevant to specific stakeholders</a:t>
            </a:r>
          </a:p>
          <a:p>
            <a:pPr marL="342900" indent="-342900">
              <a:buFont typeface="Arial" panose="020B0604020202020204" pitchFamily="34" charset="0"/>
              <a:buChar char="•"/>
            </a:pPr>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It strives for a major (“big”) theoretical or substantive contribution (rather than 5 little tweaks); if the paper reports experimental studies, it includes 4-5 great studies rather than 8-10 (or more) incremental studies</a:t>
            </a:r>
          </a:p>
          <a:p>
            <a:endParaRPr lang="en-US" sz="2400" dirty="0">
              <a:solidFill>
                <a:schemeClr val="tx1">
                  <a:lumMod val="85000"/>
                  <a:lumOff val="15000"/>
                </a:schemeClr>
              </a:solidFill>
              <a:latin typeface="Times New Roman" panose="02020603050405020304" pitchFamily="18" charset="0"/>
              <a:cs typeface="Times New Roman" panose="02020603050405020304" pitchFamily="18" charset="0"/>
            </a:endParaRPr>
          </a:p>
          <a:p>
            <a:r>
              <a:rPr lang="en-US" sz="2400" b="1" i="1" dirty="0">
                <a:solidFill>
                  <a:schemeClr val="tx1">
                    <a:lumMod val="85000"/>
                    <a:lumOff val="15000"/>
                  </a:schemeClr>
                </a:solidFill>
                <a:latin typeface="Times New Roman" panose="02020603050405020304" pitchFamily="18" charset="0"/>
                <a:cs typeface="Times New Roman" panose="02020603050405020304" pitchFamily="18" charset="0"/>
              </a:rPr>
              <a:t>And don’t forget</a:t>
            </a:r>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 A great paper is interesting. It minimizes jargon and is a pleasure to read. </a:t>
            </a:r>
          </a:p>
        </p:txBody>
      </p:sp>
      <p:sp>
        <p:nvSpPr>
          <p:cNvPr id="15" name="TextBox 14">
            <a:extLst>
              <a:ext uri="{FF2B5EF4-FFF2-40B4-BE49-F238E27FC236}">
                <a16:creationId xmlns:a16="http://schemas.microsoft.com/office/drawing/2014/main" id="{9CACA3AB-ED0F-6742-A8F1-26E97D4437E7}"/>
              </a:ext>
            </a:extLst>
          </p:cNvPr>
          <p:cNvSpPr txBox="1"/>
          <p:nvPr/>
        </p:nvSpPr>
        <p:spPr>
          <a:xfrm>
            <a:off x="1364" y="1009121"/>
            <a:ext cx="2859176" cy="954107"/>
          </a:xfrm>
          <a:prstGeom prst="rect">
            <a:avLst/>
          </a:prstGeom>
          <a:noFill/>
        </p:spPr>
        <p:txBody>
          <a:bodyPr wrap="square" rtlCol="0">
            <a:spAutoFit/>
          </a:bodyPr>
          <a:lstStyle/>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Transparency and Fairness</a:t>
            </a:r>
          </a:p>
        </p:txBody>
      </p:sp>
      <p:sp>
        <p:nvSpPr>
          <p:cNvPr id="16" name="Oval 15">
            <a:extLst>
              <a:ext uri="{FF2B5EF4-FFF2-40B4-BE49-F238E27FC236}">
                <a16:creationId xmlns:a16="http://schemas.microsoft.com/office/drawing/2014/main" id="{9793C18F-CF0A-814F-8C12-811ACB4D4885}"/>
              </a:ext>
            </a:extLst>
          </p:cNvPr>
          <p:cNvSpPr/>
          <p:nvPr/>
        </p:nvSpPr>
        <p:spPr>
          <a:xfrm>
            <a:off x="3094549" y="1067293"/>
            <a:ext cx="896349" cy="896348"/>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 name="TextBox 9">
            <a:extLst>
              <a:ext uri="{FF2B5EF4-FFF2-40B4-BE49-F238E27FC236}">
                <a16:creationId xmlns:a16="http://schemas.microsoft.com/office/drawing/2014/main" id="{EABF547D-78C7-A747-A9ED-6E304614F87A}"/>
              </a:ext>
            </a:extLst>
          </p:cNvPr>
          <p:cNvSpPr txBox="1"/>
          <p:nvPr/>
        </p:nvSpPr>
        <p:spPr>
          <a:xfrm>
            <a:off x="9158442" y="772740"/>
            <a:ext cx="2759089" cy="253916"/>
          </a:xfrm>
          <a:prstGeom prst="rect">
            <a:avLst/>
          </a:prstGeom>
          <a:noFill/>
        </p:spPr>
        <p:txBody>
          <a:bodyPr wrap="none" rtlCol="0">
            <a:spAutoFit/>
          </a:bodyPr>
          <a:lstStyle/>
          <a:p>
            <a:r>
              <a:rPr lang="en-US" sz="1050" dirty="0">
                <a:solidFill>
                  <a:schemeClr val="bg1">
                    <a:lumMod val="50000"/>
                  </a:schemeClr>
                </a:solidFill>
                <a:latin typeface="Arial" panose="020B0604020202020204" pitchFamily="34" charset="0"/>
                <a:cs typeface="Arial" panose="020B0604020202020204" pitchFamily="34" charset="0"/>
              </a:rPr>
              <a:t>Schmitt </a:t>
            </a:r>
            <a:r>
              <a:rPr lang="en-CA" sz="1050" dirty="0">
                <a:solidFill>
                  <a:schemeClr val="bg1">
                    <a:lumMod val="50000"/>
                  </a:schemeClr>
                </a:solidFill>
              </a:rPr>
              <a:t>| </a:t>
            </a:r>
            <a:r>
              <a:rPr lang="en-US" sz="1050" dirty="0" err="1">
                <a:solidFill>
                  <a:schemeClr val="bg1">
                    <a:lumMod val="50000"/>
                  </a:schemeClr>
                </a:solidFill>
                <a:latin typeface="Arial" panose="020B0604020202020204" pitchFamily="34" charset="0"/>
                <a:cs typeface="Arial" panose="020B0604020202020204" pitchFamily="34" charset="0"/>
              </a:rPr>
              <a:t>Cotte</a:t>
            </a:r>
            <a:r>
              <a:rPr lang="en-US" sz="1050" dirty="0">
                <a:solidFill>
                  <a:schemeClr val="bg1">
                    <a:lumMod val="50000"/>
                  </a:schemeClr>
                </a:solidFill>
                <a:latin typeface="Arial" panose="020B0604020202020204" pitchFamily="34" charset="0"/>
                <a:cs typeface="Arial" panose="020B0604020202020204" pitchFamily="34" charset="0"/>
              </a:rPr>
              <a:t>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Giesler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Stephen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Wood</a:t>
            </a:r>
          </a:p>
        </p:txBody>
      </p:sp>
      <p:sp>
        <p:nvSpPr>
          <p:cNvPr id="11" name="Rectangle 10">
            <a:extLst>
              <a:ext uri="{FF2B5EF4-FFF2-40B4-BE49-F238E27FC236}">
                <a16:creationId xmlns:a16="http://schemas.microsoft.com/office/drawing/2014/main" id="{5F2A90C0-E838-0741-ADEA-A7666A17C74E}"/>
              </a:ext>
            </a:extLst>
          </p:cNvPr>
          <p:cNvSpPr/>
          <p:nvPr/>
        </p:nvSpPr>
        <p:spPr>
          <a:xfrm>
            <a:off x="928255" y="2220479"/>
            <a:ext cx="10183090" cy="861774"/>
          </a:xfrm>
          <a:prstGeom prst="rect">
            <a:avLst/>
          </a:prstGeom>
          <a:ln>
            <a:solidFill>
              <a:schemeClr val="bg1">
                <a:lumMod val="50000"/>
              </a:schemeClr>
            </a:solidFill>
          </a:ln>
        </p:spPr>
        <p:txBody>
          <a:bodyPr wrap="square">
            <a:spAutoFit/>
          </a:bodyPr>
          <a:lstStyle/>
          <a:p>
            <a:pPr lvl="1" algn="ctr"/>
            <a:r>
              <a:rPr lang="en-US" sz="2800" b="1" dirty="0">
                <a:solidFill>
                  <a:schemeClr val="tx1">
                    <a:lumMod val="85000"/>
                    <a:lumOff val="15000"/>
                  </a:schemeClr>
                </a:solidFill>
                <a:latin typeface="Times New Roman" panose="02020603050405020304" pitchFamily="18" charset="0"/>
                <a:cs typeface="Times New Roman" panose="02020603050405020304" pitchFamily="18" charset="0"/>
              </a:rPr>
              <a:t>A great paper is rigorous in its conceptualization and empirics </a:t>
            </a:r>
          </a:p>
          <a:p>
            <a:pPr lvl="1" algn="ctr"/>
            <a:endParaRPr lang="en-US" sz="22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07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9FF2F016-F27F-4A42-A300-E6DE72F2E2C5}"/>
              </a:ext>
            </a:extLst>
          </p:cNvPr>
          <p:cNvSpPr/>
          <p:nvPr/>
        </p:nvSpPr>
        <p:spPr>
          <a:xfrm>
            <a:off x="2853596" y="1066881"/>
            <a:ext cx="896347" cy="896347"/>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pic>
        <p:nvPicPr>
          <p:cNvPr id="14" name="Picture 13" descr="A picture containing drawing&#10;&#10;Description automatically generated">
            <a:extLst>
              <a:ext uri="{FF2B5EF4-FFF2-40B4-BE49-F238E27FC236}">
                <a16:creationId xmlns:a16="http://schemas.microsoft.com/office/drawing/2014/main" id="{CB4A787C-51E9-5B4A-9DB8-CF8595AE22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20" name="TextBox 19">
            <a:extLst>
              <a:ext uri="{FF2B5EF4-FFF2-40B4-BE49-F238E27FC236}">
                <a16:creationId xmlns:a16="http://schemas.microsoft.com/office/drawing/2014/main" id="{2F528DE5-4078-C34B-9E14-A146A8C15F9C}"/>
              </a:ext>
            </a:extLst>
          </p:cNvPr>
          <p:cNvSpPr txBox="1"/>
          <p:nvPr/>
        </p:nvSpPr>
        <p:spPr>
          <a:xfrm>
            <a:off x="9252060" y="266682"/>
            <a:ext cx="1307675" cy="523220"/>
          </a:xfrm>
          <a:prstGeom prst="rect">
            <a:avLst/>
          </a:prstGeom>
          <a:noFill/>
        </p:spPr>
        <p:txBody>
          <a:bodyPr wrap="square" rtlCol="0">
            <a:spAutoFit/>
          </a:bodyPr>
          <a:lstStyle/>
          <a:p>
            <a:pPr algn="r">
              <a:lnSpc>
                <a:spcPts val="1680"/>
              </a:lnSpc>
            </a:pPr>
            <a:r>
              <a:rPr lang="en-US" sz="1400" b="1" dirty="0">
                <a:latin typeface="Arial" panose="020B0604020202020204" pitchFamily="34" charset="0"/>
                <a:cs typeface="Arial" panose="020B0604020202020204" pitchFamily="34" charset="0"/>
              </a:rPr>
              <a:t>Platform</a:t>
            </a:r>
          </a:p>
          <a:p>
            <a:pPr algn="r">
              <a:lnSpc>
                <a:spcPts val="1680"/>
              </a:lnSpc>
            </a:pPr>
            <a:r>
              <a:rPr lang="en-US" sz="1400" b="1" dirty="0">
                <a:latin typeface="Arial" panose="020B0604020202020204" pitchFamily="34" charset="0"/>
                <a:cs typeface="Arial" panose="020B0604020202020204" pitchFamily="34" charset="0"/>
              </a:rPr>
              <a:t>of Insights</a:t>
            </a:r>
          </a:p>
        </p:txBody>
      </p:sp>
      <p:sp>
        <p:nvSpPr>
          <p:cNvPr id="2" name="Rectangle 1">
            <a:extLst>
              <a:ext uri="{FF2B5EF4-FFF2-40B4-BE49-F238E27FC236}">
                <a16:creationId xmlns:a16="http://schemas.microsoft.com/office/drawing/2014/main" id="{C72538C2-022D-7B42-9C99-6CD5720DFDFB}"/>
              </a:ext>
            </a:extLst>
          </p:cNvPr>
          <p:cNvSpPr/>
          <p:nvPr/>
        </p:nvSpPr>
        <p:spPr>
          <a:xfrm>
            <a:off x="310225" y="4180344"/>
            <a:ext cx="11768675" cy="2677656"/>
          </a:xfrm>
          <a:prstGeom prst="rect">
            <a:avLst/>
          </a:prstGeom>
        </p:spPr>
        <p:txBody>
          <a:bodyPr wrap="square">
            <a:spAutoFit/>
          </a:bodyPr>
          <a:lstStyle/>
          <a:p>
            <a:pPr lvl="1"/>
            <a:endParaRPr lang="en-US" sz="2400" b="1" dirty="0">
              <a:solidFill>
                <a:schemeClr val="tx1">
                  <a:lumMod val="85000"/>
                  <a:lumOff val="15000"/>
                </a:schemeClr>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Our job is to identify papers for JCR that have this potential. In reviewing the authors’ work we provide them with the opportunity to critically examine their ideas and data in order to produce a “big” paper. “Big” papers often provide a new lens or an elevated perspective; they break boundaries. However, papers within “normal science” also can be “big” by providing key new data (or moderators or boundary conditions) that address an established theory or phenomenon.</a:t>
            </a:r>
          </a:p>
        </p:txBody>
      </p:sp>
      <p:sp>
        <p:nvSpPr>
          <p:cNvPr id="15" name="TextBox 14">
            <a:extLst>
              <a:ext uri="{FF2B5EF4-FFF2-40B4-BE49-F238E27FC236}">
                <a16:creationId xmlns:a16="http://schemas.microsoft.com/office/drawing/2014/main" id="{9CACA3AB-ED0F-6742-A8F1-26E97D4437E7}"/>
              </a:ext>
            </a:extLst>
          </p:cNvPr>
          <p:cNvSpPr txBox="1"/>
          <p:nvPr/>
        </p:nvSpPr>
        <p:spPr>
          <a:xfrm>
            <a:off x="1364" y="1009121"/>
            <a:ext cx="2859176" cy="954107"/>
          </a:xfrm>
          <a:prstGeom prst="rect">
            <a:avLst/>
          </a:prstGeom>
          <a:noFill/>
        </p:spPr>
        <p:txBody>
          <a:bodyPr wrap="square" rtlCol="0">
            <a:spAutoFit/>
          </a:bodyPr>
          <a:lstStyle/>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Transparency and Fairness</a:t>
            </a:r>
          </a:p>
        </p:txBody>
      </p:sp>
      <p:sp>
        <p:nvSpPr>
          <p:cNvPr id="16" name="Oval 15">
            <a:extLst>
              <a:ext uri="{FF2B5EF4-FFF2-40B4-BE49-F238E27FC236}">
                <a16:creationId xmlns:a16="http://schemas.microsoft.com/office/drawing/2014/main" id="{9793C18F-CF0A-814F-8C12-811ACB4D4885}"/>
              </a:ext>
            </a:extLst>
          </p:cNvPr>
          <p:cNvSpPr/>
          <p:nvPr/>
        </p:nvSpPr>
        <p:spPr>
          <a:xfrm>
            <a:off x="3094549" y="1067293"/>
            <a:ext cx="896349" cy="896348"/>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 name="TextBox 9">
            <a:extLst>
              <a:ext uri="{FF2B5EF4-FFF2-40B4-BE49-F238E27FC236}">
                <a16:creationId xmlns:a16="http://schemas.microsoft.com/office/drawing/2014/main" id="{EABF547D-78C7-A747-A9ED-6E304614F87A}"/>
              </a:ext>
            </a:extLst>
          </p:cNvPr>
          <p:cNvSpPr txBox="1"/>
          <p:nvPr/>
        </p:nvSpPr>
        <p:spPr>
          <a:xfrm>
            <a:off x="9158442" y="772740"/>
            <a:ext cx="2759089" cy="253916"/>
          </a:xfrm>
          <a:prstGeom prst="rect">
            <a:avLst/>
          </a:prstGeom>
          <a:noFill/>
        </p:spPr>
        <p:txBody>
          <a:bodyPr wrap="none" rtlCol="0">
            <a:spAutoFit/>
          </a:bodyPr>
          <a:lstStyle/>
          <a:p>
            <a:r>
              <a:rPr lang="en-US" sz="1050" dirty="0">
                <a:solidFill>
                  <a:schemeClr val="bg1">
                    <a:lumMod val="50000"/>
                  </a:schemeClr>
                </a:solidFill>
                <a:latin typeface="Arial" panose="020B0604020202020204" pitchFamily="34" charset="0"/>
                <a:cs typeface="Arial" panose="020B0604020202020204" pitchFamily="34" charset="0"/>
              </a:rPr>
              <a:t>Schmitt </a:t>
            </a:r>
            <a:r>
              <a:rPr lang="en-CA" sz="1050" dirty="0">
                <a:solidFill>
                  <a:schemeClr val="bg1">
                    <a:lumMod val="50000"/>
                  </a:schemeClr>
                </a:solidFill>
              </a:rPr>
              <a:t>| </a:t>
            </a:r>
            <a:r>
              <a:rPr lang="en-US" sz="1050" dirty="0" err="1">
                <a:solidFill>
                  <a:schemeClr val="bg1">
                    <a:lumMod val="50000"/>
                  </a:schemeClr>
                </a:solidFill>
                <a:latin typeface="Arial" panose="020B0604020202020204" pitchFamily="34" charset="0"/>
                <a:cs typeface="Arial" panose="020B0604020202020204" pitchFamily="34" charset="0"/>
              </a:rPr>
              <a:t>Cotte</a:t>
            </a:r>
            <a:r>
              <a:rPr lang="en-US" sz="1050" dirty="0">
                <a:solidFill>
                  <a:schemeClr val="bg1">
                    <a:lumMod val="50000"/>
                  </a:schemeClr>
                </a:solidFill>
                <a:latin typeface="Arial" panose="020B0604020202020204" pitchFamily="34" charset="0"/>
                <a:cs typeface="Arial" panose="020B0604020202020204" pitchFamily="34" charset="0"/>
              </a:rPr>
              <a:t>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Giesler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Stephen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Wood</a:t>
            </a:r>
          </a:p>
        </p:txBody>
      </p:sp>
      <p:sp>
        <p:nvSpPr>
          <p:cNvPr id="11" name="Rectangle 10">
            <a:extLst>
              <a:ext uri="{FF2B5EF4-FFF2-40B4-BE49-F238E27FC236}">
                <a16:creationId xmlns:a16="http://schemas.microsoft.com/office/drawing/2014/main" id="{5F2A90C0-E838-0741-ADEA-A7666A17C74E}"/>
              </a:ext>
            </a:extLst>
          </p:cNvPr>
          <p:cNvSpPr/>
          <p:nvPr/>
        </p:nvSpPr>
        <p:spPr>
          <a:xfrm>
            <a:off x="1108364" y="2212307"/>
            <a:ext cx="9451371" cy="2062103"/>
          </a:xfrm>
          <a:prstGeom prst="rect">
            <a:avLst/>
          </a:prstGeom>
          <a:ln>
            <a:solidFill>
              <a:schemeClr val="bg1">
                <a:lumMod val="50000"/>
              </a:schemeClr>
            </a:solidFill>
          </a:ln>
        </p:spPr>
        <p:txBody>
          <a:bodyPr wrap="square">
            <a:spAutoFit/>
          </a:bodyPr>
          <a:lstStyle/>
          <a:p>
            <a:pPr algn="ctr"/>
            <a:r>
              <a:rPr lang="en-US" sz="2200" dirty="0">
                <a:latin typeface="Times New Roman" panose="02020603050405020304" pitchFamily="18" charset="0"/>
                <a:cs typeface="Times New Roman" panose="02020603050405020304" pitchFamily="18" charset="0"/>
              </a:rPr>
              <a:t>Every author who submits a paper to JCR hopes for an R&amp;R.</a:t>
            </a:r>
          </a:p>
          <a:p>
            <a:pPr algn="ctr"/>
            <a:r>
              <a:rPr lang="en-US" sz="2200" dirty="0">
                <a:latin typeface="Times New Roman" panose="02020603050405020304" pitchFamily="18" charset="0"/>
                <a:cs typeface="Times New Roman" panose="02020603050405020304" pitchFamily="18" charset="0"/>
              </a:rPr>
              <a:t>As Editors, Associate Editors and Reviewers we also look for </a:t>
            </a:r>
          </a:p>
          <a:p>
            <a:pPr algn="ctr"/>
            <a:r>
              <a:rPr lang="en-US" sz="2800" b="1" dirty="0">
                <a:latin typeface="Times New Roman" panose="02020603050405020304" pitchFamily="18" charset="0"/>
                <a:cs typeface="Times New Roman" panose="02020603050405020304" pitchFamily="18" charset="0"/>
              </a:rPr>
              <a:t>R&amp;R</a:t>
            </a:r>
          </a:p>
          <a:p>
            <a:pPr algn="ctr"/>
            <a:r>
              <a:rPr lang="en-US" sz="2800" b="1" dirty="0">
                <a:latin typeface="Times New Roman" panose="02020603050405020304" pitchFamily="18" charset="0"/>
                <a:cs typeface="Times New Roman" panose="02020603050405020304" pitchFamily="18" charset="0"/>
              </a:rPr>
              <a:t>(Rigor and Relevance)</a:t>
            </a:r>
          </a:p>
          <a:p>
            <a:pPr algn="ctr"/>
            <a:r>
              <a:rPr lang="en-US" sz="2800" b="1" dirty="0">
                <a:latin typeface="Times New Roman" panose="02020603050405020304" pitchFamily="18" charset="0"/>
                <a:cs typeface="Times New Roman" panose="02020603050405020304" pitchFamily="18" charset="0"/>
              </a:rPr>
              <a:t>A “big” paper with new insight that is rigorous and relevant</a:t>
            </a:r>
          </a:p>
        </p:txBody>
      </p:sp>
    </p:spTree>
    <p:extLst>
      <p:ext uri="{BB962C8B-B14F-4D97-AF65-F5344CB8AC3E}">
        <p14:creationId xmlns:p14="http://schemas.microsoft.com/office/powerpoint/2010/main" val="3381678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drawing&#10;&#10;Description automatically generated">
            <a:extLst>
              <a:ext uri="{FF2B5EF4-FFF2-40B4-BE49-F238E27FC236}">
                <a16:creationId xmlns:a16="http://schemas.microsoft.com/office/drawing/2014/main" id="{CB4A787C-51E9-5B4A-9DB8-CF8595AE22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20" name="TextBox 19">
            <a:extLst>
              <a:ext uri="{FF2B5EF4-FFF2-40B4-BE49-F238E27FC236}">
                <a16:creationId xmlns:a16="http://schemas.microsoft.com/office/drawing/2014/main" id="{2F528DE5-4078-C34B-9E14-A146A8C15F9C}"/>
              </a:ext>
            </a:extLst>
          </p:cNvPr>
          <p:cNvSpPr txBox="1"/>
          <p:nvPr/>
        </p:nvSpPr>
        <p:spPr>
          <a:xfrm>
            <a:off x="9252060" y="266682"/>
            <a:ext cx="1307675" cy="523220"/>
          </a:xfrm>
          <a:prstGeom prst="rect">
            <a:avLst/>
          </a:prstGeom>
          <a:noFill/>
        </p:spPr>
        <p:txBody>
          <a:bodyPr wrap="square" rtlCol="0">
            <a:spAutoFit/>
          </a:bodyPr>
          <a:lstStyle/>
          <a:p>
            <a:pPr algn="r">
              <a:lnSpc>
                <a:spcPts val="1680"/>
              </a:lnSpc>
            </a:pPr>
            <a:r>
              <a:rPr lang="en-US" sz="1400" b="1" dirty="0">
                <a:latin typeface="Arial" panose="020B0604020202020204" pitchFamily="34" charset="0"/>
                <a:cs typeface="Arial" panose="020B0604020202020204" pitchFamily="34" charset="0"/>
              </a:rPr>
              <a:t>Platform</a:t>
            </a:r>
          </a:p>
          <a:p>
            <a:pPr algn="r">
              <a:lnSpc>
                <a:spcPts val="1680"/>
              </a:lnSpc>
            </a:pPr>
            <a:r>
              <a:rPr lang="en-US" sz="1400" b="1" dirty="0">
                <a:latin typeface="Arial" panose="020B0604020202020204" pitchFamily="34" charset="0"/>
                <a:cs typeface="Arial" panose="020B0604020202020204" pitchFamily="34" charset="0"/>
              </a:rPr>
              <a:t>of Insights</a:t>
            </a:r>
          </a:p>
        </p:txBody>
      </p:sp>
      <p:sp>
        <p:nvSpPr>
          <p:cNvPr id="2" name="Rectangle 1">
            <a:extLst>
              <a:ext uri="{FF2B5EF4-FFF2-40B4-BE49-F238E27FC236}">
                <a16:creationId xmlns:a16="http://schemas.microsoft.com/office/drawing/2014/main" id="{C72538C2-022D-7B42-9C99-6CD5720DFDFB}"/>
              </a:ext>
            </a:extLst>
          </p:cNvPr>
          <p:cNvSpPr/>
          <p:nvPr/>
        </p:nvSpPr>
        <p:spPr>
          <a:xfrm>
            <a:off x="5909308" y="1137995"/>
            <a:ext cx="6281328" cy="489364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Think of yourself as evaluator/advisor/consultant; you are not the author and you should not want to become a co-author</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Make constructive suggestions on how to improve the paper.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Be very clear on what is essential (“must be done”) and what is optional (“might be done”)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Help the AE and editor reach a decision. Be aware that there are additional reviewers that the  the AE and editor need to consider as well.</a:t>
            </a:r>
            <a:endParaRPr lang="en-US" sz="2400" dirty="0">
              <a:highlight>
                <a:srgbClr val="FFFF00"/>
              </a:highligh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ABF547D-78C7-A747-A9ED-6E304614F87A}"/>
              </a:ext>
            </a:extLst>
          </p:cNvPr>
          <p:cNvSpPr txBox="1"/>
          <p:nvPr/>
        </p:nvSpPr>
        <p:spPr>
          <a:xfrm>
            <a:off x="9158442" y="772740"/>
            <a:ext cx="2759089" cy="253916"/>
          </a:xfrm>
          <a:prstGeom prst="rect">
            <a:avLst/>
          </a:prstGeom>
          <a:noFill/>
        </p:spPr>
        <p:txBody>
          <a:bodyPr wrap="none" rtlCol="0">
            <a:spAutoFit/>
          </a:bodyPr>
          <a:lstStyle/>
          <a:p>
            <a:r>
              <a:rPr lang="en-US" sz="1050" dirty="0">
                <a:solidFill>
                  <a:schemeClr val="bg1">
                    <a:lumMod val="50000"/>
                  </a:schemeClr>
                </a:solidFill>
                <a:latin typeface="Arial" panose="020B0604020202020204" pitchFamily="34" charset="0"/>
                <a:cs typeface="Arial" panose="020B0604020202020204" pitchFamily="34" charset="0"/>
              </a:rPr>
              <a:t>Schmitt </a:t>
            </a:r>
            <a:r>
              <a:rPr lang="en-CA" sz="1050" dirty="0">
                <a:solidFill>
                  <a:schemeClr val="bg1">
                    <a:lumMod val="50000"/>
                  </a:schemeClr>
                </a:solidFill>
              </a:rPr>
              <a:t>| </a:t>
            </a:r>
            <a:r>
              <a:rPr lang="en-US" sz="1050" dirty="0" err="1">
                <a:solidFill>
                  <a:schemeClr val="bg1">
                    <a:lumMod val="50000"/>
                  </a:schemeClr>
                </a:solidFill>
                <a:latin typeface="Arial" panose="020B0604020202020204" pitchFamily="34" charset="0"/>
                <a:cs typeface="Arial" panose="020B0604020202020204" pitchFamily="34" charset="0"/>
              </a:rPr>
              <a:t>Cotte</a:t>
            </a:r>
            <a:r>
              <a:rPr lang="en-US" sz="1050" dirty="0">
                <a:solidFill>
                  <a:schemeClr val="bg1">
                    <a:lumMod val="50000"/>
                  </a:schemeClr>
                </a:solidFill>
                <a:latin typeface="Arial" panose="020B0604020202020204" pitchFamily="34" charset="0"/>
                <a:cs typeface="Arial" panose="020B0604020202020204" pitchFamily="34" charset="0"/>
              </a:rPr>
              <a:t>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Giesler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Stephen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Wood</a:t>
            </a:r>
          </a:p>
        </p:txBody>
      </p:sp>
      <p:sp>
        <p:nvSpPr>
          <p:cNvPr id="12" name="TextBox 11">
            <a:extLst>
              <a:ext uri="{FF2B5EF4-FFF2-40B4-BE49-F238E27FC236}">
                <a16:creationId xmlns:a16="http://schemas.microsoft.com/office/drawing/2014/main" id="{3542B811-1986-D942-ADC4-33C6662A58E9}"/>
              </a:ext>
            </a:extLst>
          </p:cNvPr>
          <p:cNvSpPr txBox="1"/>
          <p:nvPr/>
        </p:nvSpPr>
        <p:spPr>
          <a:xfrm>
            <a:off x="173975" y="3440020"/>
            <a:ext cx="5329611" cy="1446550"/>
          </a:xfrm>
          <a:prstGeom prst="rect">
            <a:avLst/>
          </a:prstGeom>
          <a:noFill/>
        </p:spPr>
        <p:txBody>
          <a:bodyPr wrap="square" rtlCol="0">
            <a:spAutoFit/>
          </a:bodyPr>
          <a:lstStyle/>
          <a:p>
            <a:pPr algn="r"/>
            <a:r>
              <a:rPr lang="en-US" sz="4400" b="1" dirty="0">
                <a:solidFill>
                  <a:schemeClr val="tx1">
                    <a:lumMod val="85000"/>
                    <a:lumOff val="15000"/>
                  </a:schemeClr>
                </a:solidFill>
                <a:latin typeface="Arial" panose="020B0604020202020204" pitchFamily="34" charset="0"/>
                <a:cs typeface="Arial" panose="020B0604020202020204" pitchFamily="34" charset="0"/>
              </a:rPr>
              <a:t>Guiding Principles for Reviews</a:t>
            </a:r>
          </a:p>
        </p:txBody>
      </p:sp>
      <p:cxnSp>
        <p:nvCxnSpPr>
          <p:cNvPr id="13" name="Straight Connector 12">
            <a:extLst>
              <a:ext uri="{FF2B5EF4-FFF2-40B4-BE49-F238E27FC236}">
                <a16:creationId xmlns:a16="http://schemas.microsoft.com/office/drawing/2014/main" id="{1D38B47A-A717-3E40-B479-C8C97D530DD9}"/>
              </a:ext>
            </a:extLst>
          </p:cNvPr>
          <p:cNvCxnSpPr>
            <a:cxnSpLocks/>
          </p:cNvCxnSpPr>
          <p:nvPr/>
        </p:nvCxnSpPr>
        <p:spPr>
          <a:xfrm flipH="1">
            <a:off x="5736697" y="1639457"/>
            <a:ext cx="18661" cy="462938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2FF537FB-37BE-FE49-B1DA-279863FB1C7F}"/>
              </a:ext>
            </a:extLst>
          </p:cNvPr>
          <p:cNvSpPr/>
          <p:nvPr/>
        </p:nvSpPr>
        <p:spPr>
          <a:xfrm>
            <a:off x="2853596" y="1066881"/>
            <a:ext cx="896347" cy="896347"/>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7" name="TextBox 16">
            <a:extLst>
              <a:ext uri="{FF2B5EF4-FFF2-40B4-BE49-F238E27FC236}">
                <a16:creationId xmlns:a16="http://schemas.microsoft.com/office/drawing/2014/main" id="{623CE2BA-BEB4-F545-9D2C-8AA381C7D8F7}"/>
              </a:ext>
            </a:extLst>
          </p:cNvPr>
          <p:cNvSpPr txBox="1"/>
          <p:nvPr/>
        </p:nvSpPr>
        <p:spPr>
          <a:xfrm>
            <a:off x="1364" y="1009121"/>
            <a:ext cx="2859176" cy="954107"/>
          </a:xfrm>
          <a:prstGeom prst="rect">
            <a:avLst/>
          </a:prstGeom>
          <a:noFill/>
        </p:spPr>
        <p:txBody>
          <a:bodyPr wrap="square" rtlCol="0">
            <a:spAutoFit/>
          </a:bodyPr>
          <a:lstStyle/>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Transparency and Fairness</a:t>
            </a:r>
          </a:p>
        </p:txBody>
      </p:sp>
      <p:sp>
        <p:nvSpPr>
          <p:cNvPr id="18" name="Oval 17">
            <a:extLst>
              <a:ext uri="{FF2B5EF4-FFF2-40B4-BE49-F238E27FC236}">
                <a16:creationId xmlns:a16="http://schemas.microsoft.com/office/drawing/2014/main" id="{6912C10C-3C66-CF45-9CD1-0AB04909398D}"/>
              </a:ext>
            </a:extLst>
          </p:cNvPr>
          <p:cNvSpPr/>
          <p:nvPr/>
        </p:nvSpPr>
        <p:spPr>
          <a:xfrm>
            <a:off x="3094549" y="1067293"/>
            <a:ext cx="896349" cy="896348"/>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Tree>
    <p:extLst>
      <p:ext uri="{BB962C8B-B14F-4D97-AF65-F5344CB8AC3E}">
        <p14:creationId xmlns:p14="http://schemas.microsoft.com/office/powerpoint/2010/main" val="597932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0B5D88-F8FF-CA42-8EED-DC1F8CF4918C}"/>
              </a:ext>
            </a:extLst>
          </p:cNvPr>
          <p:cNvSpPr/>
          <p:nvPr/>
        </p:nvSpPr>
        <p:spPr>
          <a:xfrm>
            <a:off x="370032" y="2249512"/>
            <a:ext cx="6096000" cy="4431983"/>
          </a:xfrm>
          <a:prstGeom prst="rect">
            <a:avLst/>
          </a:prstGeom>
        </p:spPr>
        <p:txBody>
          <a:bodyPr>
            <a:spAutoFit/>
          </a:bodyPr>
          <a:lstStyle/>
          <a:p>
            <a:r>
              <a:rPr lang="en-CA" sz="2400" b="1" dirty="0">
                <a:latin typeface="Arial" panose="020B0604020202020204" pitchFamily="34" charset="0"/>
                <a:cs typeface="Arial" panose="020B0604020202020204" pitchFamily="34" charset="0"/>
              </a:rPr>
              <a:t>Reviewer DO’s</a:t>
            </a:r>
            <a:endParaRPr lang="en-US" sz="2400" dirty="0">
              <a:latin typeface="Arial" panose="020B0604020202020204" pitchFamily="34" charset="0"/>
              <a:cs typeface="Arial" panose="020B0604020202020204" pitchFamily="34" charset="0"/>
            </a:endParaRPr>
          </a:p>
          <a:p>
            <a:r>
              <a:rPr lang="en-CA"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Ask the “So what?” question </a:t>
            </a:r>
          </a:p>
          <a:p>
            <a:pPr marL="342900" lvl="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Push for clarification and possible solutions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Highlight conceptual and empirical issues</a:t>
            </a:r>
          </a:p>
          <a:p>
            <a:pPr marL="342900" lvl="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a structure (e.g., number your points) </a:t>
            </a:r>
          </a:p>
          <a:p>
            <a:pPr marL="342900" lvl="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Strive for “good enough”</a:t>
            </a:r>
          </a:p>
          <a:p>
            <a:endParaRPr lang="en-US" dirty="0"/>
          </a:p>
        </p:txBody>
      </p:sp>
      <p:sp>
        <p:nvSpPr>
          <p:cNvPr id="5" name="TextBox 4">
            <a:extLst>
              <a:ext uri="{FF2B5EF4-FFF2-40B4-BE49-F238E27FC236}">
                <a16:creationId xmlns:a16="http://schemas.microsoft.com/office/drawing/2014/main" id="{3CCD2763-63E6-E147-838B-A0D75BA4EF47}"/>
              </a:ext>
            </a:extLst>
          </p:cNvPr>
          <p:cNvSpPr txBox="1"/>
          <p:nvPr/>
        </p:nvSpPr>
        <p:spPr>
          <a:xfrm>
            <a:off x="1364" y="1009121"/>
            <a:ext cx="2859176" cy="954107"/>
          </a:xfrm>
          <a:prstGeom prst="rect">
            <a:avLst/>
          </a:prstGeom>
          <a:noFill/>
        </p:spPr>
        <p:txBody>
          <a:bodyPr wrap="square" rtlCol="0">
            <a:spAutoFit/>
          </a:bodyPr>
          <a:lstStyle/>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Transparency and Fairness</a:t>
            </a:r>
          </a:p>
        </p:txBody>
      </p:sp>
      <p:sp>
        <p:nvSpPr>
          <p:cNvPr id="6" name="Oval 5">
            <a:extLst>
              <a:ext uri="{FF2B5EF4-FFF2-40B4-BE49-F238E27FC236}">
                <a16:creationId xmlns:a16="http://schemas.microsoft.com/office/drawing/2014/main" id="{123244F9-A7FD-AE49-B971-AF2FF5BA7495}"/>
              </a:ext>
            </a:extLst>
          </p:cNvPr>
          <p:cNvSpPr/>
          <p:nvPr/>
        </p:nvSpPr>
        <p:spPr>
          <a:xfrm>
            <a:off x="3094549" y="1067293"/>
            <a:ext cx="896349" cy="896348"/>
          </a:xfrm>
          <a:prstGeom prst="ellipse">
            <a:avLst/>
          </a:prstGeom>
          <a:blipFill dpi="0" rotWithShape="1">
            <a:blip r:embed="rId2"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 name="Rectangle 7">
            <a:extLst>
              <a:ext uri="{FF2B5EF4-FFF2-40B4-BE49-F238E27FC236}">
                <a16:creationId xmlns:a16="http://schemas.microsoft.com/office/drawing/2014/main" id="{255422A9-2B2F-E64E-B2C3-40F01BF3361D}"/>
              </a:ext>
            </a:extLst>
          </p:cNvPr>
          <p:cNvSpPr/>
          <p:nvPr/>
        </p:nvSpPr>
        <p:spPr>
          <a:xfrm>
            <a:off x="6341341" y="2249512"/>
            <a:ext cx="6096000" cy="4431983"/>
          </a:xfrm>
          <a:prstGeom prst="rect">
            <a:avLst/>
          </a:prstGeom>
        </p:spPr>
        <p:txBody>
          <a:bodyPr>
            <a:spAutoFit/>
          </a:bodyPr>
          <a:lstStyle/>
          <a:p>
            <a:r>
              <a:rPr lang="en-CA" sz="2400" b="1" dirty="0">
                <a:latin typeface="Arial" panose="020B0604020202020204" pitchFamily="34" charset="0"/>
                <a:cs typeface="Arial" panose="020B0604020202020204" pitchFamily="34" charset="0"/>
              </a:rPr>
              <a:t>Reviewer DON’T’s</a:t>
            </a:r>
            <a:endParaRPr lang="en-US" sz="2400" dirty="0">
              <a:latin typeface="Arial" panose="020B0604020202020204" pitchFamily="34" charset="0"/>
              <a:cs typeface="Arial" panose="020B0604020202020204" pitchFamily="34" charset="0"/>
            </a:endParaRPr>
          </a:p>
          <a:p>
            <a:r>
              <a:rPr lang="en-CA" sz="2400" dirty="0"/>
              <a:t> </a:t>
            </a:r>
            <a:endParaRPr lang="en-US" sz="2400" dirty="0"/>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Stream-of-consciousness review</a:t>
            </a:r>
          </a:p>
          <a:p>
            <a:pPr marL="342900" lvl="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Condescending, patronizing tone</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Highjack the paper</a:t>
            </a:r>
          </a:p>
          <a:p>
            <a:pPr marL="342900" lvl="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Make your research the focus of the paper </a:t>
            </a:r>
          </a:p>
          <a:p>
            <a:pPr marL="342900" lvl="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Ask for radical pivots in rounds 2 and 3</a:t>
            </a:r>
          </a:p>
          <a:p>
            <a:endParaRPr lang="en-US" dirty="0"/>
          </a:p>
        </p:txBody>
      </p:sp>
    </p:spTree>
    <p:extLst>
      <p:ext uri="{BB962C8B-B14F-4D97-AF65-F5344CB8AC3E}">
        <p14:creationId xmlns:p14="http://schemas.microsoft.com/office/powerpoint/2010/main" val="3282007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drawing&#10;&#10;Description automatically generated">
            <a:extLst>
              <a:ext uri="{FF2B5EF4-FFF2-40B4-BE49-F238E27FC236}">
                <a16:creationId xmlns:a16="http://schemas.microsoft.com/office/drawing/2014/main" id="{CB4A787C-51E9-5B4A-9DB8-CF8595AE22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20" name="TextBox 19">
            <a:extLst>
              <a:ext uri="{FF2B5EF4-FFF2-40B4-BE49-F238E27FC236}">
                <a16:creationId xmlns:a16="http://schemas.microsoft.com/office/drawing/2014/main" id="{2F528DE5-4078-C34B-9E14-A146A8C15F9C}"/>
              </a:ext>
            </a:extLst>
          </p:cNvPr>
          <p:cNvSpPr txBox="1"/>
          <p:nvPr/>
        </p:nvSpPr>
        <p:spPr>
          <a:xfrm>
            <a:off x="9252060" y="266682"/>
            <a:ext cx="1307675" cy="523220"/>
          </a:xfrm>
          <a:prstGeom prst="rect">
            <a:avLst/>
          </a:prstGeom>
          <a:noFill/>
        </p:spPr>
        <p:txBody>
          <a:bodyPr wrap="square" rtlCol="0">
            <a:spAutoFit/>
          </a:bodyPr>
          <a:lstStyle/>
          <a:p>
            <a:pPr algn="r">
              <a:lnSpc>
                <a:spcPts val="1680"/>
              </a:lnSpc>
            </a:pPr>
            <a:r>
              <a:rPr lang="en-US" sz="1400" b="1" dirty="0">
                <a:latin typeface="Arial" panose="020B0604020202020204" pitchFamily="34" charset="0"/>
                <a:cs typeface="Arial" panose="020B0604020202020204" pitchFamily="34" charset="0"/>
              </a:rPr>
              <a:t>Platform</a:t>
            </a:r>
          </a:p>
          <a:p>
            <a:pPr algn="r">
              <a:lnSpc>
                <a:spcPts val="1680"/>
              </a:lnSpc>
            </a:pPr>
            <a:r>
              <a:rPr lang="en-US" sz="1400" b="1" dirty="0">
                <a:latin typeface="Arial" panose="020B0604020202020204" pitchFamily="34" charset="0"/>
                <a:cs typeface="Arial" panose="020B0604020202020204" pitchFamily="34" charset="0"/>
              </a:rPr>
              <a:t>of Insights</a:t>
            </a:r>
          </a:p>
        </p:txBody>
      </p:sp>
      <p:sp>
        <p:nvSpPr>
          <p:cNvPr id="2" name="Rectangle 1">
            <a:extLst>
              <a:ext uri="{FF2B5EF4-FFF2-40B4-BE49-F238E27FC236}">
                <a16:creationId xmlns:a16="http://schemas.microsoft.com/office/drawing/2014/main" id="{C72538C2-022D-7B42-9C99-6CD5720DFDFB}"/>
              </a:ext>
            </a:extLst>
          </p:cNvPr>
          <p:cNvSpPr/>
          <p:nvPr/>
        </p:nvSpPr>
        <p:spPr>
          <a:xfrm>
            <a:off x="5953900" y="1347139"/>
            <a:ext cx="6064125" cy="526297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There is no template for the ideal JCR paper. However, there are broad guiding principles for evaluating different types of papers:</a:t>
            </a:r>
          </a:p>
          <a:p>
            <a:endParaRPr lang="en-US"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Conceptual paper</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Theory-driven empirical paper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Substantive phenomenon paper</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Consumer culture theory (CCT) paper</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(Multi-)methods and empirical quant paper</a:t>
            </a:r>
          </a:p>
          <a:p>
            <a:pPr lvl="1"/>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To be transparent and fair, we will draft guiding principles based on forums/workshops that we are currently holding with Associate Editors</a:t>
            </a:r>
          </a:p>
        </p:txBody>
      </p:sp>
      <p:sp>
        <p:nvSpPr>
          <p:cNvPr id="10" name="TextBox 9">
            <a:extLst>
              <a:ext uri="{FF2B5EF4-FFF2-40B4-BE49-F238E27FC236}">
                <a16:creationId xmlns:a16="http://schemas.microsoft.com/office/drawing/2014/main" id="{EABF547D-78C7-A747-A9ED-6E304614F87A}"/>
              </a:ext>
            </a:extLst>
          </p:cNvPr>
          <p:cNvSpPr txBox="1"/>
          <p:nvPr/>
        </p:nvSpPr>
        <p:spPr>
          <a:xfrm>
            <a:off x="9158442" y="772740"/>
            <a:ext cx="2759089" cy="253916"/>
          </a:xfrm>
          <a:prstGeom prst="rect">
            <a:avLst/>
          </a:prstGeom>
          <a:noFill/>
        </p:spPr>
        <p:txBody>
          <a:bodyPr wrap="none" rtlCol="0">
            <a:spAutoFit/>
          </a:bodyPr>
          <a:lstStyle/>
          <a:p>
            <a:r>
              <a:rPr lang="en-US" sz="1050" dirty="0">
                <a:solidFill>
                  <a:schemeClr val="bg1">
                    <a:lumMod val="50000"/>
                  </a:schemeClr>
                </a:solidFill>
                <a:latin typeface="Arial" panose="020B0604020202020204" pitchFamily="34" charset="0"/>
                <a:cs typeface="Arial" panose="020B0604020202020204" pitchFamily="34" charset="0"/>
              </a:rPr>
              <a:t>Schmitt </a:t>
            </a:r>
            <a:r>
              <a:rPr lang="en-CA" sz="1050" dirty="0">
                <a:solidFill>
                  <a:schemeClr val="bg1">
                    <a:lumMod val="50000"/>
                  </a:schemeClr>
                </a:solidFill>
              </a:rPr>
              <a:t>| </a:t>
            </a:r>
            <a:r>
              <a:rPr lang="en-US" sz="1050" dirty="0" err="1">
                <a:solidFill>
                  <a:schemeClr val="bg1">
                    <a:lumMod val="50000"/>
                  </a:schemeClr>
                </a:solidFill>
                <a:latin typeface="Arial" panose="020B0604020202020204" pitchFamily="34" charset="0"/>
                <a:cs typeface="Arial" panose="020B0604020202020204" pitchFamily="34" charset="0"/>
              </a:rPr>
              <a:t>Cotte</a:t>
            </a:r>
            <a:r>
              <a:rPr lang="en-US" sz="1050" dirty="0">
                <a:solidFill>
                  <a:schemeClr val="bg1">
                    <a:lumMod val="50000"/>
                  </a:schemeClr>
                </a:solidFill>
                <a:latin typeface="Arial" panose="020B0604020202020204" pitchFamily="34" charset="0"/>
                <a:cs typeface="Arial" panose="020B0604020202020204" pitchFamily="34" charset="0"/>
              </a:rPr>
              <a:t>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Giesler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Stephen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Wood</a:t>
            </a:r>
          </a:p>
        </p:txBody>
      </p:sp>
      <p:sp>
        <p:nvSpPr>
          <p:cNvPr id="12" name="TextBox 11">
            <a:extLst>
              <a:ext uri="{FF2B5EF4-FFF2-40B4-BE49-F238E27FC236}">
                <a16:creationId xmlns:a16="http://schemas.microsoft.com/office/drawing/2014/main" id="{3542B811-1986-D942-ADC4-33C6662A58E9}"/>
              </a:ext>
            </a:extLst>
          </p:cNvPr>
          <p:cNvSpPr txBox="1"/>
          <p:nvPr/>
        </p:nvSpPr>
        <p:spPr>
          <a:xfrm>
            <a:off x="173975" y="3440020"/>
            <a:ext cx="5329611" cy="1446550"/>
          </a:xfrm>
          <a:prstGeom prst="rect">
            <a:avLst/>
          </a:prstGeom>
          <a:noFill/>
        </p:spPr>
        <p:txBody>
          <a:bodyPr wrap="square" rtlCol="0">
            <a:spAutoFit/>
          </a:bodyPr>
          <a:lstStyle/>
          <a:p>
            <a:pPr algn="r"/>
            <a:r>
              <a:rPr lang="en-US" sz="4400" b="1" dirty="0">
                <a:solidFill>
                  <a:schemeClr val="tx1">
                    <a:lumMod val="85000"/>
                    <a:lumOff val="15000"/>
                  </a:schemeClr>
                </a:solidFill>
                <a:latin typeface="Arial" panose="020B0604020202020204" pitchFamily="34" charset="0"/>
                <a:cs typeface="Arial" panose="020B0604020202020204" pitchFamily="34" charset="0"/>
              </a:rPr>
              <a:t>An Ideal </a:t>
            </a:r>
          </a:p>
          <a:p>
            <a:pPr algn="r"/>
            <a:r>
              <a:rPr lang="en-US" sz="4400" b="1" dirty="0">
                <a:solidFill>
                  <a:schemeClr val="tx1">
                    <a:lumMod val="85000"/>
                    <a:lumOff val="15000"/>
                  </a:schemeClr>
                </a:solidFill>
                <a:latin typeface="Arial" panose="020B0604020202020204" pitchFamily="34" charset="0"/>
                <a:cs typeface="Arial" panose="020B0604020202020204" pitchFamily="34" charset="0"/>
              </a:rPr>
              <a:t>JCR Paper</a:t>
            </a:r>
          </a:p>
        </p:txBody>
      </p:sp>
      <p:cxnSp>
        <p:nvCxnSpPr>
          <p:cNvPr id="13" name="Straight Connector 12">
            <a:extLst>
              <a:ext uri="{FF2B5EF4-FFF2-40B4-BE49-F238E27FC236}">
                <a16:creationId xmlns:a16="http://schemas.microsoft.com/office/drawing/2014/main" id="{1D38B47A-A717-3E40-B479-C8C97D530DD9}"/>
              </a:ext>
            </a:extLst>
          </p:cNvPr>
          <p:cNvCxnSpPr>
            <a:cxnSpLocks/>
          </p:cNvCxnSpPr>
          <p:nvPr/>
        </p:nvCxnSpPr>
        <p:spPr>
          <a:xfrm flipH="1">
            <a:off x="5736697" y="1639457"/>
            <a:ext cx="18661" cy="462938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2FF537FB-37BE-FE49-B1DA-279863FB1C7F}"/>
              </a:ext>
            </a:extLst>
          </p:cNvPr>
          <p:cNvSpPr/>
          <p:nvPr/>
        </p:nvSpPr>
        <p:spPr>
          <a:xfrm>
            <a:off x="2853596" y="1066881"/>
            <a:ext cx="896347" cy="896347"/>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7" name="TextBox 16">
            <a:extLst>
              <a:ext uri="{FF2B5EF4-FFF2-40B4-BE49-F238E27FC236}">
                <a16:creationId xmlns:a16="http://schemas.microsoft.com/office/drawing/2014/main" id="{623CE2BA-BEB4-F545-9D2C-8AA381C7D8F7}"/>
              </a:ext>
            </a:extLst>
          </p:cNvPr>
          <p:cNvSpPr txBox="1"/>
          <p:nvPr/>
        </p:nvSpPr>
        <p:spPr>
          <a:xfrm>
            <a:off x="1364" y="1009121"/>
            <a:ext cx="2859176" cy="954107"/>
          </a:xfrm>
          <a:prstGeom prst="rect">
            <a:avLst/>
          </a:prstGeom>
          <a:noFill/>
        </p:spPr>
        <p:txBody>
          <a:bodyPr wrap="square" rtlCol="0">
            <a:spAutoFit/>
          </a:bodyPr>
          <a:lstStyle/>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Transparency and Fairness</a:t>
            </a:r>
          </a:p>
        </p:txBody>
      </p:sp>
      <p:sp>
        <p:nvSpPr>
          <p:cNvPr id="18" name="Oval 17">
            <a:extLst>
              <a:ext uri="{FF2B5EF4-FFF2-40B4-BE49-F238E27FC236}">
                <a16:creationId xmlns:a16="http://schemas.microsoft.com/office/drawing/2014/main" id="{6912C10C-3C66-CF45-9CD1-0AB04909398D}"/>
              </a:ext>
            </a:extLst>
          </p:cNvPr>
          <p:cNvSpPr/>
          <p:nvPr/>
        </p:nvSpPr>
        <p:spPr>
          <a:xfrm>
            <a:off x="3094549" y="1067293"/>
            <a:ext cx="896349" cy="896348"/>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Tree>
    <p:extLst>
      <p:ext uri="{BB962C8B-B14F-4D97-AF65-F5344CB8AC3E}">
        <p14:creationId xmlns:p14="http://schemas.microsoft.com/office/powerpoint/2010/main" val="924244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CC6C-6895-904C-AC95-B90D63493911}"/>
              </a:ext>
            </a:extLst>
          </p:cNvPr>
          <p:cNvSpPr>
            <a:spLocks noGrp="1"/>
          </p:cNvSpPr>
          <p:nvPr>
            <p:ph type="title"/>
          </p:nvPr>
        </p:nvSpPr>
        <p:spPr>
          <a:xfrm>
            <a:off x="4839387" y="1295960"/>
            <a:ext cx="5257800" cy="1325563"/>
          </a:xfrm>
        </p:spPr>
        <p:txBody>
          <a:bodyPr>
            <a:normAutofit/>
          </a:bodyPr>
          <a:lstStyle/>
          <a:p>
            <a:r>
              <a:rPr lang="en-US" sz="4000" b="1" dirty="0">
                <a:solidFill>
                  <a:schemeClr val="tx1">
                    <a:lumMod val="85000"/>
                    <a:lumOff val="15000"/>
                  </a:schemeClr>
                </a:solidFill>
                <a:latin typeface="Arial" panose="020B0604020202020204" pitchFamily="34" charset="0"/>
                <a:ea typeface="+mn-ea"/>
                <a:cs typeface="Arial" panose="020B0604020202020204" pitchFamily="34" charset="0"/>
              </a:rPr>
              <a:t>Conceptual paper</a:t>
            </a:r>
          </a:p>
        </p:txBody>
      </p:sp>
      <p:sp>
        <p:nvSpPr>
          <p:cNvPr id="3" name="Content Placeholder 2">
            <a:extLst>
              <a:ext uri="{FF2B5EF4-FFF2-40B4-BE49-F238E27FC236}">
                <a16:creationId xmlns:a16="http://schemas.microsoft.com/office/drawing/2014/main" id="{8E12D232-B2B6-F74F-91C7-699981E21894}"/>
              </a:ext>
            </a:extLst>
          </p:cNvPr>
          <p:cNvSpPr>
            <a:spLocks noGrp="1"/>
          </p:cNvSpPr>
          <p:nvPr>
            <p:ph idx="1"/>
          </p:nvPr>
        </p:nvSpPr>
        <p:spPr>
          <a:xfrm>
            <a:off x="437607" y="2541416"/>
            <a:ext cx="11479924" cy="4351338"/>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What does it do?</a:t>
            </a:r>
          </a:p>
          <a:p>
            <a:pPr lvl="1"/>
            <a:r>
              <a:rPr lang="en-US" dirty="0">
                <a:latin typeface="Times New Roman" panose="02020603050405020304" pitchFamily="18" charset="0"/>
                <a:cs typeface="Times New Roman" panose="02020603050405020304" pitchFamily="18" charset="0"/>
              </a:rPr>
              <a:t>Focuses on a new entity</a:t>
            </a:r>
          </a:p>
          <a:p>
            <a:pPr lvl="1"/>
            <a:r>
              <a:rPr lang="en-US" dirty="0">
                <a:latin typeface="Times New Roman" panose="02020603050405020304" pitchFamily="18" charset="0"/>
                <a:cs typeface="Times New Roman" panose="02020603050405020304" pitchFamily="18" charset="0"/>
              </a:rPr>
              <a:t>Presents a theory or typology and integrates prior work theoretically</a:t>
            </a:r>
          </a:p>
          <a:p>
            <a:pPr lvl="1"/>
            <a:r>
              <a:rPr lang="en-US" dirty="0">
                <a:latin typeface="Times New Roman" panose="02020603050405020304" pitchFamily="18" charset="0"/>
                <a:cs typeface="Times New Roman" panose="02020603050405020304" pitchFamily="18" charset="0"/>
              </a:rPr>
              <a:t>Advocates a certain position</a:t>
            </a:r>
          </a:p>
          <a:p>
            <a:r>
              <a:rPr lang="en-US" sz="2400" dirty="0">
                <a:latin typeface="Times New Roman" panose="02020603050405020304" pitchFamily="18" charset="0"/>
                <a:cs typeface="Times New Roman" panose="02020603050405020304" pitchFamily="18" charset="0"/>
              </a:rPr>
              <a:t>Evaluation criteria</a:t>
            </a:r>
          </a:p>
          <a:p>
            <a:pPr lvl="1"/>
            <a:r>
              <a:rPr lang="en-US" dirty="0">
                <a:latin typeface="Times New Roman" panose="02020603050405020304" pitchFamily="18" charset="0"/>
                <a:cs typeface="Times New Roman" panose="02020603050405020304" pitchFamily="18" charset="0"/>
              </a:rPr>
              <a:t>Because there won’t be data, does the the paper appropriately use conceptual thinking skills (e.g., identifying, delineating, differentiating, advocating, integrating, refuting)?</a:t>
            </a:r>
          </a:p>
          <a:p>
            <a:pPr lvl="1"/>
            <a:r>
              <a:rPr lang="en-US" dirty="0">
                <a:latin typeface="Times New Roman" panose="02020603050405020304" pitchFamily="18" charset="0"/>
                <a:cs typeface="Times New Roman" panose="02020603050405020304" pitchFamily="18" charset="0"/>
              </a:rPr>
              <a:t>Is the idea clear, compelling, comprehensive, coherent and adequately represent prior research?</a:t>
            </a:r>
          </a:p>
          <a:p>
            <a:pPr lvl="1"/>
            <a:r>
              <a:rPr lang="en-US" dirty="0">
                <a:latin typeface="Times New Roman" panose="02020603050405020304" pitchFamily="18" charset="0"/>
                <a:cs typeface="Times New Roman" panose="02020603050405020304" pitchFamily="18" charset="0"/>
              </a:rPr>
              <a:t>Is the idea generative of new research ?</a:t>
            </a:r>
          </a:p>
          <a:p>
            <a:pPr lvl="1"/>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NOTE: The focus is on logic, arguments, creativity. No data needed.</a:t>
            </a:r>
          </a:p>
          <a:p>
            <a:pPr marL="457200" lvl="1" indent="0">
              <a:buNone/>
            </a:pPr>
            <a:endParaRPr lang="en-US" sz="2600" dirty="0">
              <a:latin typeface="Times New Roman" panose="02020603050405020304" pitchFamily="18" charset="0"/>
              <a:cs typeface="Times New Roman" panose="02020603050405020304" pitchFamily="18" charset="0"/>
            </a:endParaRPr>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D5855A0E-7E40-9F4E-9951-E69811EE70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5" name="TextBox 4">
            <a:extLst>
              <a:ext uri="{FF2B5EF4-FFF2-40B4-BE49-F238E27FC236}">
                <a16:creationId xmlns:a16="http://schemas.microsoft.com/office/drawing/2014/main" id="{6530CF58-F626-424B-82D3-6FA6B1C1769C}"/>
              </a:ext>
            </a:extLst>
          </p:cNvPr>
          <p:cNvSpPr txBox="1"/>
          <p:nvPr/>
        </p:nvSpPr>
        <p:spPr>
          <a:xfrm>
            <a:off x="9252060" y="266682"/>
            <a:ext cx="1307675" cy="523220"/>
          </a:xfrm>
          <a:prstGeom prst="rect">
            <a:avLst/>
          </a:prstGeom>
          <a:noFill/>
        </p:spPr>
        <p:txBody>
          <a:bodyPr wrap="square" rtlCol="0">
            <a:spAutoFit/>
          </a:bodyPr>
          <a:lstStyle/>
          <a:p>
            <a:pPr algn="r">
              <a:lnSpc>
                <a:spcPts val="1680"/>
              </a:lnSpc>
            </a:pPr>
            <a:r>
              <a:rPr lang="en-US" sz="1400" b="1" dirty="0">
                <a:latin typeface="Arial" panose="020B0604020202020204" pitchFamily="34" charset="0"/>
                <a:cs typeface="Arial" panose="020B0604020202020204" pitchFamily="34" charset="0"/>
              </a:rPr>
              <a:t>Platform</a:t>
            </a:r>
          </a:p>
          <a:p>
            <a:pPr algn="r">
              <a:lnSpc>
                <a:spcPts val="1680"/>
              </a:lnSpc>
            </a:pPr>
            <a:r>
              <a:rPr lang="en-US" sz="1400" b="1" dirty="0">
                <a:latin typeface="Arial" panose="020B0604020202020204" pitchFamily="34" charset="0"/>
                <a:cs typeface="Arial" panose="020B0604020202020204" pitchFamily="34" charset="0"/>
              </a:rPr>
              <a:t>of Insights</a:t>
            </a:r>
          </a:p>
        </p:txBody>
      </p:sp>
      <p:sp>
        <p:nvSpPr>
          <p:cNvPr id="6" name="TextBox 5">
            <a:extLst>
              <a:ext uri="{FF2B5EF4-FFF2-40B4-BE49-F238E27FC236}">
                <a16:creationId xmlns:a16="http://schemas.microsoft.com/office/drawing/2014/main" id="{3FC2C97F-0DB0-1741-887B-71034F57FB05}"/>
              </a:ext>
            </a:extLst>
          </p:cNvPr>
          <p:cNvSpPr txBox="1"/>
          <p:nvPr/>
        </p:nvSpPr>
        <p:spPr>
          <a:xfrm>
            <a:off x="9158442" y="772740"/>
            <a:ext cx="2759089" cy="253916"/>
          </a:xfrm>
          <a:prstGeom prst="rect">
            <a:avLst/>
          </a:prstGeom>
          <a:noFill/>
        </p:spPr>
        <p:txBody>
          <a:bodyPr wrap="none" rtlCol="0">
            <a:spAutoFit/>
          </a:bodyPr>
          <a:lstStyle/>
          <a:p>
            <a:r>
              <a:rPr lang="en-US" sz="1050" dirty="0">
                <a:solidFill>
                  <a:schemeClr val="bg1">
                    <a:lumMod val="50000"/>
                  </a:schemeClr>
                </a:solidFill>
                <a:latin typeface="Arial" panose="020B0604020202020204" pitchFamily="34" charset="0"/>
                <a:cs typeface="Arial" panose="020B0604020202020204" pitchFamily="34" charset="0"/>
              </a:rPr>
              <a:t>Schmitt </a:t>
            </a:r>
            <a:r>
              <a:rPr lang="en-CA" sz="1050" dirty="0">
                <a:solidFill>
                  <a:schemeClr val="bg1">
                    <a:lumMod val="50000"/>
                  </a:schemeClr>
                </a:solidFill>
              </a:rPr>
              <a:t>| </a:t>
            </a:r>
            <a:r>
              <a:rPr lang="en-US" sz="1050" dirty="0" err="1">
                <a:solidFill>
                  <a:schemeClr val="bg1">
                    <a:lumMod val="50000"/>
                  </a:schemeClr>
                </a:solidFill>
                <a:latin typeface="Arial" panose="020B0604020202020204" pitchFamily="34" charset="0"/>
                <a:cs typeface="Arial" panose="020B0604020202020204" pitchFamily="34" charset="0"/>
              </a:rPr>
              <a:t>Cotte</a:t>
            </a:r>
            <a:r>
              <a:rPr lang="en-US" sz="1050" dirty="0">
                <a:solidFill>
                  <a:schemeClr val="bg1">
                    <a:lumMod val="50000"/>
                  </a:schemeClr>
                </a:solidFill>
                <a:latin typeface="Arial" panose="020B0604020202020204" pitchFamily="34" charset="0"/>
                <a:cs typeface="Arial" panose="020B0604020202020204" pitchFamily="34" charset="0"/>
              </a:rPr>
              <a:t>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Giesler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Stephen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Wood</a:t>
            </a:r>
          </a:p>
        </p:txBody>
      </p:sp>
      <p:sp>
        <p:nvSpPr>
          <p:cNvPr id="7" name="Oval 6">
            <a:extLst>
              <a:ext uri="{FF2B5EF4-FFF2-40B4-BE49-F238E27FC236}">
                <a16:creationId xmlns:a16="http://schemas.microsoft.com/office/drawing/2014/main" id="{25A080EA-9B3A-DA45-BBA2-8B05AED70210}"/>
              </a:ext>
            </a:extLst>
          </p:cNvPr>
          <p:cNvSpPr/>
          <p:nvPr/>
        </p:nvSpPr>
        <p:spPr>
          <a:xfrm>
            <a:off x="2853596" y="1066881"/>
            <a:ext cx="896347" cy="896347"/>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8" name="TextBox 7">
            <a:extLst>
              <a:ext uri="{FF2B5EF4-FFF2-40B4-BE49-F238E27FC236}">
                <a16:creationId xmlns:a16="http://schemas.microsoft.com/office/drawing/2014/main" id="{0F3D53DC-5E02-4D4E-B762-007B6823C6FA}"/>
              </a:ext>
            </a:extLst>
          </p:cNvPr>
          <p:cNvSpPr txBox="1"/>
          <p:nvPr/>
        </p:nvSpPr>
        <p:spPr>
          <a:xfrm>
            <a:off x="1364" y="1009121"/>
            <a:ext cx="2859176" cy="954107"/>
          </a:xfrm>
          <a:prstGeom prst="rect">
            <a:avLst/>
          </a:prstGeom>
          <a:noFill/>
        </p:spPr>
        <p:txBody>
          <a:bodyPr wrap="square" rtlCol="0">
            <a:spAutoFit/>
          </a:bodyPr>
          <a:lstStyle/>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Transparency and Fairness</a:t>
            </a:r>
          </a:p>
        </p:txBody>
      </p:sp>
      <p:sp>
        <p:nvSpPr>
          <p:cNvPr id="9" name="Oval 8">
            <a:extLst>
              <a:ext uri="{FF2B5EF4-FFF2-40B4-BE49-F238E27FC236}">
                <a16:creationId xmlns:a16="http://schemas.microsoft.com/office/drawing/2014/main" id="{50CF3CFA-8D61-3449-86BC-767C20FC2EB1}"/>
              </a:ext>
            </a:extLst>
          </p:cNvPr>
          <p:cNvSpPr/>
          <p:nvPr/>
        </p:nvSpPr>
        <p:spPr>
          <a:xfrm>
            <a:off x="3094549" y="1067293"/>
            <a:ext cx="896349" cy="896348"/>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pic>
        <p:nvPicPr>
          <p:cNvPr id="10" name="Picture 9">
            <a:extLst>
              <a:ext uri="{FF2B5EF4-FFF2-40B4-BE49-F238E27FC236}">
                <a16:creationId xmlns:a16="http://schemas.microsoft.com/office/drawing/2014/main" id="{1DFA9D5D-6119-054C-AC38-A2BAE98447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53377" y="1245646"/>
            <a:ext cx="1784598" cy="1993340"/>
          </a:xfrm>
          <a:prstGeom prst="rect">
            <a:avLst/>
          </a:prstGeom>
          <a:ln w="0">
            <a:solidFill>
              <a:schemeClr val="bg1">
                <a:lumMod val="65000"/>
              </a:schemeClr>
            </a:solidFill>
          </a:ln>
          <a:effectLst>
            <a:reflection stA="45000" endPos="19000" dist="50800" dir="5400000" sy="-100000" algn="bl" rotWithShape="0"/>
          </a:effectLst>
        </p:spPr>
      </p:pic>
    </p:spTree>
    <p:extLst>
      <p:ext uri="{BB962C8B-B14F-4D97-AF65-F5344CB8AC3E}">
        <p14:creationId xmlns:p14="http://schemas.microsoft.com/office/powerpoint/2010/main" val="1958233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CE1D5-3B29-BA4B-8ECF-FDD9034D35BC}"/>
              </a:ext>
            </a:extLst>
          </p:cNvPr>
          <p:cNvSpPr>
            <a:spLocks noGrp="1"/>
          </p:cNvSpPr>
          <p:nvPr>
            <p:ph type="title"/>
          </p:nvPr>
        </p:nvSpPr>
        <p:spPr>
          <a:xfrm>
            <a:off x="4697509" y="1245646"/>
            <a:ext cx="7683063" cy="1325563"/>
          </a:xfrm>
        </p:spPr>
        <p:txBody>
          <a:bodyPr>
            <a:normAutofit/>
          </a:bodyPr>
          <a:lstStyle/>
          <a:p>
            <a:r>
              <a:rPr lang="en-US" sz="4000" b="1" dirty="0">
                <a:solidFill>
                  <a:schemeClr val="tx1">
                    <a:lumMod val="85000"/>
                    <a:lumOff val="15000"/>
                  </a:schemeClr>
                </a:solidFill>
                <a:latin typeface="Arial" panose="020B0604020202020204" pitchFamily="34" charset="0"/>
                <a:ea typeface="+mn-ea"/>
                <a:cs typeface="Arial" panose="020B0604020202020204" pitchFamily="34" charset="0"/>
              </a:rPr>
              <a:t>Theory-driven </a:t>
            </a:r>
            <a:br>
              <a:rPr lang="en-US" sz="4000" b="1" dirty="0">
                <a:solidFill>
                  <a:schemeClr val="tx1">
                    <a:lumMod val="85000"/>
                    <a:lumOff val="15000"/>
                  </a:schemeClr>
                </a:solidFill>
                <a:latin typeface="Arial" panose="020B0604020202020204" pitchFamily="34" charset="0"/>
                <a:ea typeface="+mn-ea"/>
                <a:cs typeface="Arial" panose="020B0604020202020204" pitchFamily="34" charset="0"/>
              </a:rPr>
            </a:br>
            <a:r>
              <a:rPr lang="en-US" sz="4000" b="1" dirty="0">
                <a:solidFill>
                  <a:schemeClr val="tx1">
                    <a:lumMod val="85000"/>
                    <a:lumOff val="15000"/>
                  </a:schemeClr>
                </a:solidFill>
                <a:latin typeface="Arial" panose="020B0604020202020204" pitchFamily="34" charset="0"/>
                <a:ea typeface="+mn-ea"/>
                <a:cs typeface="Arial" panose="020B0604020202020204" pitchFamily="34" charset="0"/>
              </a:rPr>
              <a:t>empirical paper</a:t>
            </a:r>
          </a:p>
        </p:txBody>
      </p:sp>
      <p:sp>
        <p:nvSpPr>
          <p:cNvPr id="3" name="Content Placeholder 2">
            <a:extLst>
              <a:ext uri="{FF2B5EF4-FFF2-40B4-BE49-F238E27FC236}">
                <a16:creationId xmlns:a16="http://schemas.microsoft.com/office/drawing/2014/main" id="{4F5778E0-E9F5-4641-8ABD-4D33075531A2}"/>
              </a:ext>
            </a:extLst>
          </p:cNvPr>
          <p:cNvSpPr>
            <a:spLocks noGrp="1"/>
          </p:cNvSpPr>
          <p:nvPr>
            <p:ph idx="1"/>
          </p:nvPr>
        </p:nvSpPr>
        <p:spPr>
          <a:xfrm>
            <a:off x="409904" y="2374930"/>
            <a:ext cx="10995214" cy="5032375"/>
          </a:xfrm>
        </p:spPr>
        <p:txBody>
          <a:bodyPr>
            <a:normAutofit/>
          </a:bodyPr>
          <a:lstStyle/>
          <a:p>
            <a:r>
              <a:rPr lang="en-US" sz="2200" dirty="0">
                <a:latin typeface="Times New Roman" panose="02020603050405020304" pitchFamily="18" charset="0"/>
                <a:cs typeface="Times New Roman" panose="02020603050405020304" pitchFamily="18" charset="0"/>
              </a:rPr>
              <a:t>What does it do?</a:t>
            </a:r>
          </a:p>
          <a:p>
            <a:pPr lvl="1"/>
            <a:r>
              <a:rPr lang="en-US" sz="2200" dirty="0">
                <a:latin typeface="Times New Roman" panose="02020603050405020304" pitchFamily="18" charset="0"/>
                <a:cs typeface="Times New Roman" panose="02020603050405020304" pitchFamily="18" charset="0"/>
              </a:rPr>
              <a:t>Applies a theory (or key claims of a theory) in the context of CB  </a:t>
            </a:r>
          </a:p>
          <a:p>
            <a:pPr lvl="1"/>
            <a:r>
              <a:rPr lang="en-US" sz="2200" dirty="0">
                <a:latin typeface="Times New Roman" panose="02020603050405020304" pitchFamily="18" charset="0"/>
                <a:cs typeface="Times New Roman" panose="02020603050405020304" pitchFamily="18" charset="0"/>
              </a:rPr>
              <a:t>Uses a methodology (e.g., lab experiments) to test the theory or claims</a:t>
            </a:r>
          </a:p>
          <a:p>
            <a:pPr lvl="1"/>
            <a:r>
              <a:rPr lang="en-US" sz="2200" dirty="0">
                <a:latin typeface="Times New Roman" panose="02020603050405020304" pitchFamily="18" charset="0"/>
                <a:cs typeface="Times New Roman" panose="02020603050405020304" pitchFamily="18" charset="0"/>
              </a:rPr>
              <a:t>Includes manipulations or interventions rather than measures or observations</a:t>
            </a:r>
          </a:p>
          <a:p>
            <a:pPr marL="0" indent="0">
              <a:buNone/>
            </a:pP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Evaluation criteria</a:t>
            </a:r>
          </a:p>
          <a:p>
            <a:pPr lvl="1"/>
            <a:r>
              <a:rPr lang="en-US" sz="2200" dirty="0">
                <a:latin typeface="Times New Roman" panose="02020603050405020304" pitchFamily="18" charset="0"/>
                <a:cs typeface="Times New Roman" panose="02020603050405020304" pitchFamily="18" charset="0"/>
              </a:rPr>
              <a:t>Are the theory and the CB context appropriately connected?</a:t>
            </a:r>
          </a:p>
          <a:p>
            <a:pPr lvl="1"/>
            <a:r>
              <a:rPr lang="en-US" sz="2200" dirty="0">
                <a:latin typeface="Times New Roman" panose="02020603050405020304" pitchFamily="18" charset="0"/>
                <a:cs typeface="Times New Roman" panose="02020603050405020304" pitchFamily="18" charset="0"/>
              </a:rPr>
              <a:t>Is the empirical package complete?</a:t>
            </a:r>
          </a:p>
          <a:p>
            <a:pPr lvl="1"/>
            <a:r>
              <a:rPr lang="en-US" sz="2200" dirty="0">
                <a:latin typeface="Times New Roman" panose="02020603050405020304" pitchFamily="18" charset="0"/>
                <a:cs typeface="Times New Roman" panose="02020603050405020304" pitchFamily="18" charset="0"/>
              </a:rPr>
              <a:t>Does the empirical package provide evidence for all the claims of the theory?</a:t>
            </a:r>
          </a:p>
          <a:p>
            <a:pPr lvl="1"/>
            <a:endParaRPr lang="en-US" sz="2200" dirty="0">
              <a:latin typeface="Times New Roman" panose="02020603050405020304" pitchFamily="18" charset="0"/>
              <a:cs typeface="Times New Roman" panose="02020603050405020304" pitchFamily="18" charset="0"/>
            </a:endParaRPr>
          </a:p>
          <a:p>
            <a:pPr lvl="1"/>
            <a:r>
              <a:rPr lang="en-US" sz="2200" dirty="0">
                <a:latin typeface="Times New Roman" panose="02020603050405020304" pitchFamily="18" charset="0"/>
                <a:cs typeface="Times New Roman" panose="02020603050405020304" pitchFamily="18" charset="0"/>
              </a:rPr>
              <a:t>NOTE: The focus is on theory and testing. Arguments for realism and relevance should be provided in the paper but are less essential in the studies</a:t>
            </a:r>
          </a:p>
        </p:txBody>
      </p:sp>
      <p:pic>
        <p:nvPicPr>
          <p:cNvPr id="4" name="Picture 3" descr="A picture containing drawing&#10;&#10;Description automatically generated">
            <a:extLst>
              <a:ext uri="{FF2B5EF4-FFF2-40B4-BE49-F238E27FC236}">
                <a16:creationId xmlns:a16="http://schemas.microsoft.com/office/drawing/2014/main" id="{DD529C97-F250-BA46-B2A4-8E7061505D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5" name="TextBox 4">
            <a:extLst>
              <a:ext uri="{FF2B5EF4-FFF2-40B4-BE49-F238E27FC236}">
                <a16:creationId xmlns:a16="http://schemas.microsoft.com/office/drawing/2014/main" id="{1E232715-6CCA-F243-9C59-D21ED890D9D4}"/>
              </a:ext>
            </a:extLst>
          </p:cNvPr>
          <p:cNvSpPr txBox="1"/>
          <p:nvPr/>
        </p:nvSpPr>
        <p:spPr>
          <a:xfrm>
            <a:off x="9252060" y="266682"/>
            <a:ext cx="1307675" cy="523220"/>
          </a:xfrm>
          <a:prstGeom prst="rect">
            <a:avLst/>
          </a:prstGeom>
          <a:noFill/>
        </p:spPr>
        <p:txBody>
          <a:bodyPr wrap="square" rtlCol="0">
            <a:spAutoFit/>
          </a:bodyPr>
          <a:lstStyle/>
          <a:p>
            <a:pPr algn="r">
              <a:lnSpc>
                <a:spcPts val="1680"/>
              </a:lnSpc>
            </a:pPr>
            <a:r>
              <a:rPr lang="en-US" sz="1400" b="1" dirty="0">
                <a:latin typeface="Arial" panose="020B0604020202020204" pitchFamily="34" charset="0"/>
                <a:cs typeface="Arial" panose="020B0604020202020204" pitchFamily="34" charset="0"/>
              </a:rPr>
              <a:t>Platform</a:t>
            </a:r>
          </a:p>
          <a:p>
            <a:pPr algn="r">
              <a:lnSpc>
                <a:spcPts val="1680"/>
              </a:lnSpc>
            </a:pPr>
            <a:r>
              <a:rPr lang="en-US" sz="1400" b="1" dirty="0">
                <a:latin typeface="Arial" panose="020B0604020202020204" pitchFamily="34" charset="0"/>
                <a:cs typeface="Arial" panose="020B0604020202020204" pitchFamily="34" charset="0"/>
              </a:rPr>
              <a:t>of Insights</a:t>
            </a:r>
          </a:p>
        </p:txBody>
      </p:sp>
      <p:sp>
        <p:nvSpPr>
          <p:cNvPr id="6" name="TextBox 5">
            <a:extLst>
              <a:ext uri="{FF2B5EF4-FFF2-40B4-BE49-F238E27FC236}">
                <a16:creationId xmlns:a16="http://schemas.microsoft.com/office/drawing/2014/main" id="{9BDBB2CD-E5FE-8F4B-ABED-5A3B7EB04FCA}"/>
              </a:ext>
            </a:extLst>
          </p:cNvPr>
          <p:cNvSpPr txBox="1"/>
          <p:nvPr/>
        </p:nvSpPr>
        <p:spPr>
          <a:xfrm>
            <a:off x="9158442" y="772740"/>
            <a:ext cx="2759089" cy="253916"/>
          </a:xfrm>
          <a:prstGeom prst="rect">
            <a:avLst/>
          </a:prstGeom>
          <a:noFill/>
        </p:spPr>
        <p:txBody>
          <a:bodyPr wrap="none" rtlCol="0">
            <a:spAutoFit/>
          </a:bodyPr>
          <a:lstStyle/>
          <a:p>
            <a:r>
              <a:rPr lang="en-US" sz="1050" dirty="0">
                <a:solidFill>
                  <a:schemeClr val="bg1">
                    <a:lumMod val="50000"/>
                  </a:schemeClr>
                </a:solidFill>
                <a:latin typeface="Arial" panose="020B0604020202020204" pitchFamily="34" charset="0"/>
                <a:cs typeface="Arial" panose="020B0604020202020204" pitchFamily="34" charset="0"/>
              </a:rPr>
              <a:t>Schmitt </a:t>
            </a:r>
            <a:r>
              <a:rPr lang="en-CA" sz="1050" dirty="0">
                <a:solidFill>
                  <a:schemeClr val="bg1">
                    <a:lumMod val="50000"/>
                  </a:schemeClr>
                </a:solidFill>
              </a:rPr>
              <a:t>| </a:t>
            </a:r>
            <a:r>
              <a:rPr lang="en-US" sz="1050" dirty="0" err="1">
                <a:solidFill>
                  <a:schemeClr val="bg1">
                    <a:lumMod val="50000"/>
                  </a:schemeClr>
                </a:solidFill>
                <a:latin typeface="Arial" panose="020B0604020202020204" pitchFamily="34" charset="0"/>
                <a:cs typeface="Arial" panose="020B0604020202020204" pitchFamily="34" charset="0"/>
              </a:rPr>
              <a:t>Cotte</a:t>
            </a:r>
            <a:r>
              <a:rPr lang="en-US" sz="1050" dirty="0">
                <a:solidFill>
                  <a:schemeClr val="bg1">
                    <a:lumMod val="50000"/>
                  </a:schemeClr>
                </a:solidFill>
                <a:latin typeface="Arial" panose="020B0604020202020204" pitchFamily="34" charset="0"/>
                <a:cs typeface="Arial" panose="020B0604020202020204" pitchFamily="34" charset="0"/>
              </a:rPr>
              <a:t>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Giesler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Stephen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Wood</a:t>
            </a:r>
          </a:p>
        </p:txBody>
      </p:sp>
      <p:sp>
        <p:nvSpPr>
          <p:cNvPr id="7" name="Oval 6">
            <a:extLst>
              <a:ext uri="{FF2B5EF4-FFF2-40B4-BE49-F238E27FC236}">
                <a16:creationId xmlns:a16="http://schemas.microsoft.com/office/drawing/2014/main" id="{80E65C84-6019-C34C-BACB-AE5BE0FF606E}"/>
              </a:ext>
            </a:extLst>
          </p:cNvPr>
          <p:cNvSpPr/>
          <p:nvPr/>
        </p:nvSpPr>
        <p:spPr>
          <a:xfrm>
            <a:off x="2853596" y="1066881"/>
            <a:ext cx="896347" cy="896347"/>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8" name="TextBox 7">
            <a:extLst>
              <a:ext uri="{FF2B5EF4-FFF2-40B4-BE49-F238E27FC236}">
                <a16:creationId xmlns:a16="http://schemas.microsoft.com/office/drawing/2014/main" id="{27C93172-C8F0-5946-8D17-015C402C6B50}"/>
              </a:ext>
            </a:extLst>
          </p:cNvPr>
          <p:cNvSpPr txBox="1"/>
          <p:nvPr/>
        </p:nvSpPr>
        <p:spPr>
          <a:xfrm>
            <a:off x="1364" y="1009121"/>
            <a:ext cx="2859176" cy="954107"/>
          </a:xfrm>
          <a:prstGeom prst="rect">
            <a:avLst/>
          </a:prstGeom>
          <a:noFill/>
        </p:spPr>
        <p:txBody>
          <a:bodyPr wrap="square" rtlCol="0">
            <a:spAutoFit/>
          </a:bodyPr>
          <a:lstStyle/>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Transparency and Fairness</a:t>
            </a:r>
          </a:p>
        </p:txBody>
      </p:sp>
      <p:sp>
        <p:nvSpPr>
          <p:cNvPr id="9" name="Oval 8">
            <a:extLst>
              <a:ext uri="{FF2B5EF4-FFF2-40B4-BE49-F238E27FC236}">
                <a16:creationId xmlns:a16="http://schemas.microsoft.com/office/drawing/2014/main" id="{39445EFA-293A-204D-9BB6-06DD311106C3}"/>
              </a:ext>
            </a:extLst>
          </p:cNvPr>
          <p:cNvSpPr/>
          <p:nvPr/>
        </p:nvSpPr>
        <p:spPr>
          <a:xfrm>
            <a:off x="3094549" y="1067293"/>
            <a:ext cx="896349" cy="896348"/>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pic>
        <p:nvPicPr>
          <p:cNvPr id="10" name="Picture 9">
            <a:extLst>
              <a:ext uri="{FF2B5EF4-FFF2-40B4-BE49-F238E27FC236}">
                <a16:creationId xmlns:a16="http://schemas.microsoft.com/office/drawing/2014/main" id="{36BC5651-B3F0-D442-9236-5D7DEB23CC4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53377" y="1245646"/>
            <a:ext cx="1784598" cy="1993340"/>
          </a:xfrm>
          <a:prstGeom prst="rect">
            <a:avLst/>
          </a:prstGeom>
          <a:ln w="0">
            <a:solidFill>
              <a:schemeClr val="bg1">
                <a:lumMod val="65000"/>
              </a:schemeClr>
            </a:solidFill>
          </a:ln>
          <a:effectLst>
            <a:reflection stA="45000" endPos="19000" dist="50800" dir="5400000" sy="-100000" algn="bl" rotWithShape="0"/>
          </a:effectLst>
        </p:spPr>
      </p:pic>
    </p:spTree>
    <p:extLst>
      <p:ext uri="{BB962C8B-B14F-4D97-AF65-F5344CB8AC3E}">
        <p14:creationId xmlns:p14="http://schemas.microsoft.com/office/powerpoint/2010/main" val="2374661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drawing&#10;&#10;Description automatically generated">
            <a:extLst>
              <a:ext uri="{FF2B5EF4-FFF2-40B4-BE49-F238E27FC236}">
                <a16:creationId xmlns:a16="http://schemas.microsoft.com/office/drawing/2014/main" id="{CB4A787C-51E9-5B4A-9DB8-CF8595AE22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32" name="TextBox 31">
            <a:extLst>
              <a:ext uri="{FF2B5EF4-FFF2-40B4-BE49-F238E27FC236}">
                <a16:creationId xmlns:a16="http://schemas.microsoft.com/office/drawing/2014/main" id="{E537D0C5-30FA-7F45-A086-8D3BF14236B5}"/>
              </a:ext>
            </a:extLst>
          </p:cNvPr>
          <p:cNvSpPr txBox="1"/>
          <p:nvPr/>
        </p:nvSpPr>
        <p:spPr>
          <a:xfrm>
            <a:off x="435665" y="1228735"/>
            <a:ext cx="11320669" cy="4031873"/>
          </a:xfrm>
          <a:prstGeom prst="rect">
            <a:avLst/>
          </a:prstGeom>
          <a:noFill/>
        </p:spPr>
        <p:txBody>
          <a:bodyPr wrap="square" rtlCol="0">
            <a:spAutoFit/>
          </a:bodyPr>
          <a:lstStyle/>
          <a:p>
            <a:pPr algn="ctr"/>
            <a:r>
              <a:rPr lang="en-CA" sz="3200" dirty="0">
                <a:latin typeface="Arial" panose="020B0604020202020204" pitchFamily="34" charset="0"/>
                <a:cs typeface="Arial" panose="020B0604020202020204" pitchFamily="34" charset="0"/>
              </a:rPr>
              <a:t>The following slides were presented during the January 21, 2021 JCR Editorial Review Board (ERB) meeting.</a:t>
            </a:r>
          </a:p>
          <a:p>
            <a:pPr algn="ctr"/>
            <a:endParaRPr lang="en-CA" sz="3200" dirty="0">
              <a:latin typeface="Arial" panose="020B0604020202020204" pitchFamily="34" charset="0"/>
              <a:cs typeface="Arial" panose="020B0604020202020204" pitchFamily="34" charset="0"/>
            </a:endParaRPr>
          </a:p>
          <a:p>
            <a:pPr algn="ctr"/>
            <a:r>
              <a:rPr lang="en-CA" sz="3200" dirty="0">
                <a:latin typeface="Arial" panose="020B0604020202020204" pitchFamily="34" charset="0"/>
                <a:cs typeface="Arial" panose="020B0604020202020204" pitchFamily="34" charset="0"/>
              </a:rPr>
              <a:t>Note that the information was current at that time, but guidelines may change later as necessary.  Also, </a:t>
            </a:r>
            <a:r>
              <a:rPr lang="en-CA" sz="3200">
                <a:latin typeface="Arial" panose="020B0604020202020204" pitchFamily="34" charset="0"/>
                <a:cs typeface="Arial" panose="020B0604020202020204" pitchFamily="34" charset="0"/>
              </a:rPr>
              <a:t>note the Editors </a:t>
            </a:r>
            <a:r>
              <a:rPr lang="en-CA" sz="3200" dirty="0">
                <a:latin typeface="Arial" panose="020B0604020202020204" pitchFamily="34" charset="0"/>
                <a:cs typeface="Arial" panose="020B0604020202020204" pitchFamily="34" charset="0"/>
              </a:rPr>
              <a:t>have now added a slide titled “Timeliness to Help Authors</a:t>
            </a:r>
            <a:r>
              <a:rPr lang="en-CA" sz="3200">
                <a:latin typeface="Arial" panose="020B0604020202020204" pitchFamily="34" charset="0"/>
                <a:cs typeface="Arial" panose="020B0604020202020204" pitchFamily="34" charset="0"/>
              </a:rPr>
              <a:t>.” This </a:t>
            </a:r>
            <a:r>
              <a:rPr lang="en-CA" sz="3200" dirty="0">
                <a:latin typeface="Arial" panose="020B0604020202020204" pitchFamily="34" charset="0"/>
                <a:cs typeface="Arial" panose="020B0604020202020204" pitchFamily="34" charset="0"/>
              </a:rPr>
              <a:t>slide was added to clarify issues surrounding the timeliness discussion during the ERB Meeting.</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620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2CC5-9C1F-0746-A8AB-B03BD75EB763}"/>
              </a:ext>
            </a:extLst>
          </p:cNvPr>
          <p:cNvSpPr>
            <a:spLocks noGrp="1"/>
          </p:cNvSpPr>
          <p:nvPr>
            <p:ph type="title"/>
          </p:nvPr>
        </p:nvSpPr>
        <p:spPr>
          <a:xfrm>
            <a:off x="4224907" y="1332923"/>
            <a:ext cx="6056586" cy="1325563"/>
          </a:xfrm>
        </p:spPr>
        <p:txBody>
          <a:bodyPr>
            <a:normAutofit/>
          </a:bodyPr>
          <a:lstStyle/>
          <a:p>
            <a:r>
              <a:rPr lang="en-US" b="1" dirty="0">
                <a:solidFill>
                  <a:schemeClr val="tx1">
                    <a:lumMod val="85000"/>
                    <a:lumOff val="15000"/>
                  </a:schemeClr>
                </a:solidFill>
                <a:latin typeface="Arial" panose="020B0604020202020204" pitchFamily="34" charset="0"/>
                <a:ea typeface="+mn-ea"/>
                <a:cs typeface="Arial" panose="020B0604020202020204" pitchFamily="34" charset="0"/>
              </a:rPr>
              <a:t>Substantive phenomenon paper</a:t>
            </a:r>
          </a:p>
        </p:txBody>
      </p:sp>
      <p:sp>
        <p:nvSpPr>
          <p:cNvPr id="3" name="Content Placeholder 2">
            <a:extLst>
              <a:ext uri="{FF2B5EF4-FFF2-40B4-BE49-F238E27FC236}">
                <a16:creationId xmlns:a16="http://schemas.microsoft.com/office/drawing/2014/main" id="{9C0C571E-CA86-D048-943D-6F65F8BEBBD7}"/>
              </a:ext>
            </a:extLst>
          </p:cNvPr>
          <p:cNvSpPr>
            <a:spLocks noGrp="1"/>
          </p:cNvSpPr>
          <p:nvPr>
            <p:ph idx="1"/>
          </p:nvPr>
        </p:nvSpPr>
        <p:spPr>
          <a:xfrm>
            <a:off x="168166" y="2658486"/>
            <a:ext cx="11749365" cy="4351338"/>
          </a:xfrm>
        </p:spPr>
        <p:txBody>
          <a:bodyPr>
            <a:normAutofit fontScale="85000" lnSpcReduction="20000"/>
          </a:bodyPr>
          <a:lstStyle/>
          <a:p>
            <a:r>
              <a:rPr lang="en-US" sz="2600" dirty="0">
                <a:latin typeface="Times New Roman" panose="02020603050405020304" pitchFamily="18" charset="0"/>
                <a:cs typeface="Times New Roman" panose="02020603050405020304" pitchFamily="18" charset="0"/>
              </a:rPr>
              <a:t>What does it do?</a:t>
            </a:r>
          </a:p>
          <a:p>
            <a:pPr lvl="1"/>
            <a:r>
              <a:rPr lang="en-US" sz="2600" dirty="0">
                <a:latin typeface="Times New Roman" panose="02020603050405020304" pitchFamily="18" charset="0"/>
                <a:cs typeface="Times New Roman" panose="02020603050405020304" pitchFamily="18" charset="0"/>
              </a:rPr>
              <a:t>Investigates an important, contemporary CB phenomenon</a:t>
            </a:r>
          </a:p>
          <a:p>
            <a:pPr lvl="1"/>
            <a:r>
              <a:rPr lang="en-US" sz="2600" dirty="0">
                <a:latin typeface="Times New Roman" panose="02020603050405020304" pitchFamily="18" charset="0"/>
                <a:cs typeface="Times New Roman" panose="02020603050405020304" pitchFamily="18" charset="0"/>
              </a:rPr>
              <a:t>Provides multiple evidence for the phenomenon and its nature</a:t>
            </a:r>
          </a:p>
          <a:p>
            <a:pPr lvl="1"/>
            <a:r>
              <a:rPr lang="en-US" sz="2600" dirty="0">
                <a:latin typeface="Times New Roman" panose="02020603050405020304" pitchFamily="18" charset="0"/>
                <a:cs typeface="Times New Roman" panose="02020603050405020304" pitchFamily="18" charset="0"/>
              </a:rPr>
              <a:t>Identifies a mechanism why the phenomenon occurs</a:t>
            </a:r>
          </a:p>
          <a:p>
            <a:pPr lvl="1"/>
            <a:r>
              <a:rPr lang="en-US" sz="2600" dirty="0">
                <a:latin typeface="Times New Roman" panose="02020603050405020304" pitchFamily="18" charset="0"/>
                <a:cs typeface="Times New Roman" panose="02020603050405020304" pitchFamily="18" charset="0"/>
              </a:rPr>
              <a:t>Shows that the phenomenon is consequential (that is, is real and relevant)</a:t>
            </a:r>
          </a:p>
          <a:p>
            <a:pPr lvl="1"/>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Evaluation criteria</a:t>
            </a:r>
          </a:p>
          <a:p>
            <a:pPr lvl="1"/>
            <a:r>
              <a:rPr lang="en-US" sz="2600" dirty="0">
                <a:latin typeface="Times New Roman" panose="02020603050405020304" pitchFamily="18" charset="0"/>
                <a:cs typeface="Times New Roman" panose="02020603050405020304" pitchFamily="18" charset="0"/>
              </a:rPr>
              <a:t>Is the CB phenomenon well documented and delineated?</a:t>
            </a:r>
          </a:p>
          <a:p>
            <a:pPr lvl="1"/>
            <a:r>
              <a:rPr lang="en-US" sz="2600" dirty="0">
                <a:latin typeface="Times New Roman" panose="02020603050405020304" pitchFamily="18" charset="0"/>
                <a:cs typeface="Times New Roman" panose="02020603050405020304" pitchFamily="18" charset="0"/>
              </a:rPr>
              <a:t>Is there sufficient empirical evidence for the phenomenon?</a:t>
            </a:r>
          </a:p>
          <a:p>
            <a:pPr lvl="1"/>
            <a:r>
              <a:rPr lang="en-US" sz="2600" dirty="0">
                <a:latin typeface="Times New Roman" panose="02020603050405020304" pitchFamily="18" charset="0"/>
                <a:cs typeface="Times New Roman" panose="02020603050405020304" pitchFamily="18" charset="0"/>
              </a:rPr>
              <a:t>Is an independent mechanism presented and evidence for it presented?</a:t>
            </a:r>
          </a:p>
          <a:p>
            <a:pPr lvl="1"/>
            <a:r>
              <a:rPr lang="en-US" sz="2600" dirty="0">
                <a:latin typeface="Times New Roman" panose="02020603050405020304" pitchFamily="18" charset="0"/>
                <a:cs typeface="Times New Roman" panose="02020603050405020304" pitchFamily="18" charset="0"/>
              </a:rPr>
              <a:t>Is the relevance of the phenomenon explored</a:t>
            </a:r>
          </a:p>
          <a:p>
            <a:pPr marL="457200" lvl="1" indent="0">
              <a:buNone/>
            </a:pPr>
            <a:endParaRPr lang="en-US" sz="2600" dirty="0">
              <a:latin typeface="Times New Roman" panose="02020603050405020304" pitchFamily="18" charset="0"/>
              <a:cs typeface="Times New Roman" panose="02020603050405020304" pitchFamily="18" charset="0"/>
            </a:endParaRPr>
          </a:p>
          <a:p>
            <a:pPr lvl="1"/>
            <a:r>
              <a:rPr lang="en-US" sz="2600" dirty="0">
                <a:latin typeface="Times New Roman" panose="02020603050405020304" pitchFamily="18" charset="0"/>
                <a:cs typeface="Times New Roman" panose="02020603050405020304" pitchFamily="18" charset="0"/>
              </a:rPr>
              <a:t>NOTE: The focus is on studying an important phenomenon.  The mechanisms and processes do not need to be extensive, fully conclusive and extremely detailed</a:t>
            </a:r>
          </a:p>
          <a:p>
            <a:pPr lvl="1"/>
            <a:endParaRPr lang="en-US" sz="2600" dirty="0">
              <a:latin typeface="Times New Roman" panose="02020603050405020304" pitchFamily="18" charset="0"/>
              <a:cs typeface="Times New Roman" panose="02020603050405020304" pitchFamily="18" charset="0"/>
            </a:endParaRPr>
          </a:p>
          <a:p>
            <a:pPr lvl="1"/>
            <a:endParaRPr lang="en-US" sz="2600" dirty="0">
              <a:latin typeface="Times New Roman" panose="02020603050405020304" pitchFamily="18" charset="0"/>
              <a:cs typeface="Times New Roman" panose="02020603050405020304" pitchFamily="18" charset="0"/>
            </a:endParaRPr>
          </a:p>
          <a:p>
            <a:pPr lvl="1"/>
            <a:endParaRPr lang="en-US" sz="2600" dirty="0">
              <a:latin typeface="Times New Roman" panose="02020603050405020304" pitchFamily="18" charset="0"/>
              <a:cs typeface="Times New Roman" panose="02020603050405020304" pitchFamily="18" charset="0"/>
            </a:endParaRPr>
          </a:p>
          <a:p>
            <a:pPr lvl="1"/>
            <a:endParaRPr lang="en-US" dirty="0"/>
          </a:p>
        </p:txBody>
      </p:sp>
      <p:pic>
        <p:nvPicPr>
          <p:cNvPr id="4" name="Picture 3" descr="A picture containing drawing&#10;&#10;Description automatically generated">
            <a:extLst>
              <a:ext uri="{FF2B5EF4-FFF2-40B4-BE49-F238E27FC236}">
                <a16:creationId xmlns:a16="http://schemas.microsoft.com/office/drawing/2014/main" id="{F868888C-284B-3F4B-81A6-344FA7611F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5" name="TextBox 4">
            <a:extLst>
              <a:ext uri="{FF2B5EF4-FFF2-40B4-BE49-F238E27FC236}">
                <a16:creationId xmlns:a16="http://schemas.microsoft.com/office/drawing/2014/main" id="{A7AA4702-F3EE-6E4A-9930-095FD8819529}"/>
              </a:ext>
            </a:extLst>
          </p:cNvPr>
          <p:cNvSpPr txBox="1"/>
          <p:nvPr/>
        </p:nvSpPr>
        <p:spPr>
          <a:xfrm>
            <a:off x="9252060" y="266682"/>
            <a:ext cx="1307675" cy="523220"/>
          </a:xfrm>
          <a:prstGeom prst="rect">
            <a:avLst/>
          </a:prstGeom>
          <a:noFill/>
        </p:spPr>
        <p:txBody>
          <a:bodyPr wrap="square" rtlCol="0">
            <a:spAutoFit/>
          </a:bodyPr>
          <a:lstStyle/>
          <a:p>
            <a:pPr algn="r">
              <a:lnSpc>
                <a:spcPts val="1680"/>
              </a:lnSpc>
            </a:pPr>
            <a:r>
              <a:rPr lang="en-US" sz="1400" b="1" dirty="0">
                <a:latin typeface="Arial" panose="020B0604020202020204" pitchFamily="34" charset="0"/>
                <a:cs typeface="Arial" panose="020B0604020202020204" pitchFamily="34" charset="0"/>
              </a:rPr>
              <a:t>Platform</a:t>
            </a:r>
          </a:p>
          <a:p>
            <a:pPr algn="r">
              <a:lnSpc>
                <a:spcPts val="1680"/>
              </a:lnSpc>
            </a:pPr>
            <a:r>
              <a:rPr lang="en-US" sz="1400" b="1" dirty="0">
                <a:latin typeface="Arial" panose="020B0604020202020204" pitchFamily="34" charset="0"/>
                <a:cs typeface="Arial" panose="020B0604020202020204" pitchFamily="34" charset="0"/>
              </a:rPr>
              <a:t>of Insights</a:t>
            </a:r>
          </a:p>
        </p:txBody>
      </p:sp>
      <p:sp>
        <p:nvSpPr>
          <p:cNvPr id="6" name="TextBox 5">
            <a:extLst>
              <a:ext uri="{FF2B5EF4-FFF2-40B4-BE49-F238E27FC236}">
                <a16:creationId xmlns:a16="http://schemas.microsoft.com/office/drawing/2014/main" id="{DDB72ACF-954C-7147-AEDE-A4CDC3418B86}"/>
              </a:ext>
            </a:extLst>
          </p:cNvPr>
          <p:cNvSpPr txBox="1"/>
          <p:nvPr/>
        </p:nvSpPr>
        <p:spPr>
          <a:xfrm>
            <a:off x="9158442" y="772740"/>
            <a:ext cx="2759089" cy="253916"/>
          </a:xfrm>
          <a:prstGeom prst="rect">
            <a:avLst/>
          </a:prstGeom>
          <a:noFill/>
        </p:spPr>
        <p:txBody>
          <a:bodyPr wrap="none" rtlCol="0">
            <a:spAutoFit/>
          </a:bodyPr>
          <a:lstStyle/>
          <a:p>
            <a:r>
              <a:rPr lang="en-US" sz="1050" dirty="0">
                <a:solidFill>
                  <a:schemeClr val="bg1">
                    <a:lumMod val="50000"/>
                  </a:schemeClr>
                </a:solidFill>
                <a:latin typeface="Arial" panose="020B0604020202020204" pitchFamily="34" charset="0"/>
                <a:cs typeface="Arial" panose="020B0604020202020204" pitchFamily="34" charset="0"/>
              </a:rPr>
              <a:t>Schmitt </a:t>
            </a:r>
            <a:r>
              <a:rPr lang="en-CA" sz="1050" dirty="0">
                <a:solidFill>
                  <a:schemeClr val="bg1">
                    <a:lumMod val="50000"/>
                  </a:schemeClr>
                </a:solidFill>
              </a:rPr>
              <a:t>| </a:t>
            </a:r>
            <a:r>
              <a:rPr lang="en-US" sz="1050" dirty="0" err="1">
                <a:solidFill>
                  <a:schemeClr val="bg1">
                    <a:lumMod val="50000"/>
                  </a:schemeClr>
                </a:solidFill>
                <a:latin typeface="Arial" panose="020B0604020202020204" pitchFamily="34" charset="0"/>
                <a:cs typeface="Arial" panose="020B0604020202020204" pitchFamily="34" charset="0"/>
              </a:rPr>
              <a:t>Cotte</a:t>
            </a:r>
            <a:r>
              <a:rPr lang="en-US" sz="1050" dirty="0">
                <a:solidFill>
                  <a:schemeClr val="bg1">
                    <a:lumMod val="50000"/>
                  </a:schemeClr>
                </a:solidFill>
                <a:latin typeface="Arial" panose="020B0604020202020204" pitchFamily="34" charset="0"/>
                <a:cs typeface="Arial" panose="020B0604020202020204" pitchFamily="34" charset="0"/>
              </a:rPr>
              <a:t>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Giesler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Stephen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Wood</a:t>
            </a:r>
          </a:p>
        </p:txBody>
      </p:sp>
      <p:sp>
        <p:nvSpPr>
          <p:cNvPr id="7" name="Oval 6">
            <a:extLst>
              <a:ext uri="{FF2B5EF4-FFF2-40B4-BE49-F238E27FC236}">
                <a16:creationId xmlns:a16="http://schemas.microsoft.com/office/drawing/2014/main" id="{61AB8077-8E92-824A-88EF-EED790A069DA}"/>
              </a:ext>
            </a:extLst>
          </p:cNvPr>
          <p:cNvSpPr/>
          <p:nvPr/>
        </p:nvSpPr>
        <p:spPr>
          <a:xfrm>
            <a:off x="2853596" y="1066881"/>
            <a:ext cx="896347" cy="896347"/>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8" name="TextBox 7">
            <a:extLst>
              <a:ext uri="{FF2B5EF4-FFF2-40B4-BE49-F238E27FC236}">
                <a16:creationId xmlns:a16="http://schemas.microsoft.com/office/drawing/2014/main" id="{054F9459-4FE7-C947-8DF0-C0A67C84EDA9}"/>
              </a:ext>
            </a:extLst>
          </p:cNvPr>
          <p:cNvSpPr txBox="1"/>
          <p:nvPr/>
        </p:nvSpPr>
        <p:spPr>
          <a:xfrm>
            <a:off x="1364" y="1009121"/>
            <a:ext cx="2859176" cy="954107"/>
          </a:xfrm>
          <a:prstGeom prst="rect">
            <a:avLst/>
          </a:prstGeom>
          <a:noFill/>
        </p:spPr>
        <p:txBody>
          <a:bodyPr wrap="square" rtlCol="0">
            <a:spAutoFit/>
          </a:bodyPr>
          <a:lstStyle/>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Transparency and Fairness</a:t>
            </a:r>
          </a:p>
        </p:txBody>
      </p:sp>
      <p:sp>
        <p:nvSpPr>
          <p:cNvPr id="9" name="Oval 8">
            <a:extLst>
              <a:ext uri="{FF2B5EF4-FFF2-40B4-BE49-F238E27FC236}">
                <a16:creationId xmlns:a16="http://schemas.microsoft.com/office/drawing/2014/main" id="{1759BF78-B106-7E4D-9AAA-13EE424BC343}"/>
              </a:ext>
            </a:extLst>
          </p:cNvPr>
          <p:cNvSpPr/>
          <p:nvPr/>
        </p:nvSpPr>
        <p:spPr>
          <a:xfrm>
            <a:off x="3094549" y="1067293"/>
            <a:ext cx="896349" cy="896348"/>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pic>
        <p:nvPicPr>
          <p:cNvPr id="10" name="Picture 9">
            <a:extLst>
              <a:ext uri="{FF2B5EF4-FFF2-40B4-BE49-F238E27FC236}">
                <a16:creationId xmlns:a16="http://schemas.microsoft.com/office/drawing/2014/main" id="{878C5C69-0597-B14E-B708-CCDD7C934C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53377" y="1245646"/>
            <a:ext cx="1784598" cy="1993340"/>
          </a:xfrm>
          <a:prstGeom prst="rect">
            <a:avLst/>
          </a:prstGeom>
          <a:ln w="0">
            <a:solidFill>
              <a:schemeClr val="bg1">
                <a:lumMod val="65000"/>
              </a:schemeClr>
            </a:solidFill>
          </a:ln>
          <a:effectLst>
            <a:reflection stA="45000" endPos="19000" dist="50800" dir="5400000" sy="-100000" algn="bl" rotWithShape="0"/>
          </a:effectLst>
        </p:spPr>
      </p:pic>
    </p:spTree>
    <p:extLst>
      <p:ext uri="{BB962C8B-B14F-4D97-AF65-F5344CB8AC3E}">
        <p14:creationId xmlns:p14="http://schemas.microsoft.com/office/powerpoint/2010/main" val="763796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D9C1B-45C7-8B4F-B8BD-55D20E608E96}"/>
              </a:ext>
            </a:extLst>
          </p:cNvPr>
          <p:cNvSpPr>
            <a:spLocks noGrp="1"/>
          </p:cNvSpPr>
          <p:nvPr>
            <p:ph type="title"/>
          </p:nvPr>
        </p:nvSpPr>
        <p:spPr>
          <a:xfrm>
            <a:off x="5046270" y="1300446"/>
            <a:ext cx="4112172" cy="1325563"/>
          </a:xfrm>
        </p:spPr>
        <p:txBody>
          <a:bodyPr/>
          <a:lstStyle/>
          <a:p>
            <a:r>
              <a:rPr lang="en-US" b="1" dirty="0">
                <a:solidFill>
                  <a:schemeClr val="tx1">
                    <a:lumMod val="85000"/>
                    <a:lumOff val="15000"/>
                  </a:schemeClr>
                </a:solidFill>
                <a:latin typeface="Arial" panose="020B0604020202020204" pitchFamily="34" charset="0"/>
                <a:ea typeface="+mn-ea"/>
                <a:cs typeface="Arial" panose="020B0604020202020204" pitchFamily="34" charset="0"/>
              </a:rPr>
              <a:t>CCT paper</a:t>
            </a:r>
          </a:p>
        </p:txBody>
      </p:sp>
      <p:sp>
        <p:nvSpPr>
          <p:cNvPr id="3" name="Content Placeholder 2">
            <a:extLst>
              <a:ext uri="{FF2B5EF4-FFF2-40B4-BE49-F238E27FC236}">
                <a16:creationId xmlns:a16="http://schemas.microsoft.com/office/drawing/2014/main" id="{5FA85C96-83A0-3A46-A8C0-172B026B7684}"/>
              </a:ext>
            </a:extLst>
          </p:cNvPr>
          <p:cNvSpPr>
            <a:spLocks noGrp="1"/>
          </p:cNvSpPr>
          <p:nvPr>
            <p:ph idx="1"/>
          </p:nvPr>
        </p:nvSpPr>
        <p:spPr>
          <a:xfrm>
            <a:off x="0" y="2655861"/>
            <a:ext cx="11740055" cy="4351338"/>
          </a:xfrm>
        </p:spPr>
        <p:txBody>
          <a:bodyPr>
            <a:normAutofit fontScale="85000" lnSpcReduction="10000"/>
          </a:bodyPr>
          <a:lstStyle/>
          <a:p>
            <a:r>
              <a:rPr lang="en-US" sz="2600" dirty="0">
                <a:latin typeface="Times New Roman" panose="02020603050405020304" pitchFamily="18" charset="0"/>
                <a:cs typeface="Times New Roman" panose="02020603050405020304" pitchFamily="18" charset="0"/>
              </a:rPr>
              <a:t>What does it do?</a:t>
            </a:r>
          </a:p>
          <a:p>
            <a:pPr lvl="1"/>
            <a:r>
              <a:rPr lang="en-US" sz="2600" dirty="0">
                <a:latin typeface="Times New Roman" panose="02020603050405020304" pitchFamily="18" charset="0"/>
                <a:cs typeface="Times New Roman" panose="02020603050405020304" pitchFamily="18" charset="0"/>
              </a:rPr>
              <a:t>Focuses in depth on a CB phenomenon in its socio-cultural context</a:t>
            </a:r>
          </a:p>
          <a:p>
            <a:pPr lvl="1"/>
            <a:r>
              <a:rPr lang="en-US" sz="2600" dirty="0">
                <a:latin typeface="Times New Roman" panose="02020603050405020304" pitchFamily="18" charset="0"/>
                <a:cs typeface="Times New Roman" panose="02020603050405020304" pitchFamily="18" charset="0"/>
              </a:rPr>
              <a:t>Uses contemporary ethnographic and sociological methodologies and analyses</a:t>
            </a:r>
          </a:p>
          <a:p>
            <a:pPr lvl="1"/>
            <a:r>
              <a:rPr lang="en-US" sz="2600" dirty="0">
                <a:latin typeface="Times New Roman" panose="02020603050405020304" pitchFamily="18" charset="0"/>
                <a:cs typeface="Times New Roman" panose="02020603050405020304" pitchFamily="18" charset="0"/>
              </a:rPr>
              <a:t>Utilizes a key social/cultural theory or constructs to abstract the phenomenon to show its general CB significance </a:t>
            </a:r>
          </a:p>
          <a:p>
            <a:pPr marL="457200" lvl="1" indent="0">
              <a:buNone/>
            </a:pPr>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Evaluation criteria</a:t>
            </a:r>
          </a:p>
          <a:p>
            <a:pPr lvl="1"/>
            <a:r>
              <a:rPr lang="en-US" sz="2600" dirty="0">
                <a:latin typeface="Times New Roman" panose="02020603050405020304" pitchFamily="18" charset="0"/>
                <a:cs typeface="Times New Roman" panose="02020603050405020304" pitchFamily="18" charset="0"/>
              </a:rPr>
              <a:t>Is the paper complete, coherent, and fair vis-à-vis the status quo in CCT research? </a:t>
            </a:r>
          </a:p>
          <a:p>
            <a:pPr lvl="1"/>
            <a:r>
              <a:rPr lang="en-US" sz="2600" dirty="0">
                <a:latin typeface="Times New Roman" panose="02020603050405020304" pitchFamily="18" charset="0"/>
                <a:cs typeface="Times New Roman" panose="02020603050405020304" pitchFamily="18" charset="0"/>
              </a:rPr>
              <a:t>Is the paper methodologically transparent, timely and reliable for studying the phenomenon?</a:t>
            </a:r>
          </a:p>
          <a:p>
            <a:pPr lvl="1"/>
            <a:r>
              <a:rPr lang="en-US" sz="2600" dirty="0">
                <a:latin typeface="Times New Roman" panose="02020603050405020304" pitchFamily="18" charset="0"/>
                <a:cs typeface="Times New Roman" panose="02020603050405020304" pitchFamily="18" charset="0"/>
              </a:rPr>
              <a:t>Are implications for CCT (and CB more generally) sufficiently developed?</a:t>
            </a:r>
          </a:p>
          <a:p>
            <a:pPr lvl="1"/>
            <a:endParaRPr lang="en-US" sz="2600" dirty="0">
              <a:latin typeface="Times New Roman" panose="02020603050405020304" pitchFamily="18" charset="0"/>
              <a:cs typeface="Times New Roman" panose="02020603050405020304" pitchFamily="18" charset="0"/>
            </a:endParaRPr>
          </a:p>
          <a:p>
            <a:pPr lvl="1"/>
            <a:r>
              <a:rPr lang="en-US" sz="2600" dirty="0">
                <a:latin typeface="Times New Roman" panose="02020603050405020304" pitchFamily="18" charset="0"/>
                <a:cs typeface="Times New Roman" panose="02020603050405020304" pitchFamily="18" charset="0"/>
              </a:rPr>
              <a:t>NOTE: The focus is on depth and details to make a case for an important phenomenon.  Data do not need to be exhaustive or representative.</a:t>
            </a:r>
          </a:p>
          <a:p>
            <a:pPr lvl="1"/>
            <a:endParaRPr lang="en-US" sz="2600" dirty="0">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3942CAAD-A7FF-414B-8C0C-3B39BE51E4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5" name="TextBox 4">
            <a:extLst>
              <a:ext uri="{FF2B5EF4-FFF2-40B4-BE49-F238E27FC236}">
                <a16:creationId xmlns:a16="http://schemas.microsoft.com/office/drawing/2014/main" id="{51CC8935-F3CC-F141-9404-C874FF9F04D6}"/>
              </a:ext>
            </a:extLst>
          </p:cNvPr>
          <p:cNvSpPr txBox="1"/>
          <p:nvPr/>
        </p:nvSpPr>
        <p:spPr>
          <a:xfrm>
            <a:off x="9252060" y="266682"/>
            <a:ext cx="1307675" cy="523220"/>
          </a:xfrm>
          <a:prstGeom prst="rect">
            <a:avLst/>
          </a:prstGeom>
          <a:noFill/>
        </p:spPr>
        <p:txBody>
          <a:bodyPr wrap="square" rtlCol="0">
            <a:spAutoFit/>
          </a:bodyPr>
          <a:lstStyle/>
          <a:p>
            <a:pPr algn="r">
              <a:lnSpc>
                <a:spcPts val="1680"/>
              </a:lnSpc>
            </a:pPr>
            <a:r>
              <a:rPr lang="en-US" sz="1400" b="1" dirty="0">
                <a:latin typeface="Arial" panose="020B0604020202020204" pitchFamily="34" charset="0"/>
                <a:cs typeface="Arial" panose="020B0604020202020204" pitchFamily="34" charset="0"/>
              </a:rPr>
              <a:t>Platform</a:t>
            </a:r>
          </a:p>
          <a:p>
            <a:pPr algn="r">
              <a:lnSpc>
                <a:spcPts val="1680"/>
              </a:lnSpc>
            </a:pPr>
            <a:r>
              <a:rPr lang="en-US" sz="1400" b="1" dirty="0">
                <a:latin typeface="Arial" panose="020B0604020202020204" pitchFamily="34" charset="0"/>
                <a:cs typeface="Arial" panose="020B0604020202020204" pitchFamily="34" charset="0"/>
              </a:rPr>
              <a:t>of Insights</a:t>
            </a:r>
          </a:p>
        </p:txBody>
      </p:sp>
      <p:sp>
        <p:nvSpPr>
          <p:cNvPr id="6" name="TextBox 5">
            <a:extLst>
              <a:ext uri="{FF2B5EF4-FFF2-40B4-BE49-F238E27FC236}">
                <a16:creationId xmlns:a16="http://schemas.microsoft.com/office/drawing/2014/main" id="{2BC4DCEF-34CB-BF47-AD32-DC0E0AA2915F}"/>
              </a:ext>
            </a:extLst>
          </p:cNvPr>
          <p:cNvSpPr txBox="1"/>
          <p:nvPr/>
        </p:nvSpPr>
        <p:spPr>
          <a:xfrm>
            <a:off x="9158442" y="772740"/>
            <a:ext cx="2759089" cy="253916"/>
          </a:xfrm>
          <a:prstGeom prst="rect">
            <a:avLst/>
          </a:prstGeom>
          <a:noFill/>
        </p:spPr>
        <p:txBody>
          <a:bodyPr wrap="none" rtlCol="0">
            <a:spAutoFit/>
          </a:bodyPr>
          <a:lstStyle/>
          <a:p>
            <a:r>
              <a:rPr lang="en-US" sz="1050" dirty="0">
                <a:solidFill>
                  <a:schemeClr val="bg1">
                    <a:lumMod val="50000"/>
                  </a:schemeClr>
                </a:solidFill>
                <a:latin typeface="Arial" panose="020B0604020202020204" pitchFamily="34" charset="0"/>
                <a:cs typeface="Arial" panose="020B0604020202020204" pitchFamily="34" charset="0"/>
              </a:rPr>
              <a:t>Schmitt </a:t>
            </a:r>
            <a:r>
              <a:rPr lang="en-CA" sz="1050" dirty="0">
                <a:solidFill>
                  <a:schemeClr val="bg1">
                    <a:lumMod val="50000"/>
                  </a:schemeClr>
                </a:solidFill>
              </a:rPr>
              <a:t>| </a:t>
            </a:r>
            <a:r>
              <a:rPr lang="en-US" sz="1050" dirty="0" err="1">
                <a:solidFill>
                  <a:schemeClr val="bg1">
                    <a:lumMod val="50000"/>
                  </a:schemeClr>
                </a:solidFill>
                <a:latin typeface="Arial" panose="020B0604020202020204" pitchFamily="34" charset="0"/>
                <a:cs typeface="Arial" panose="020B0604020202020204" pitchFamily="34" charset="0"/>
              </a:rPr>
              <a:t>Cotte</a:t>
            </a:r>
            <a:r>
              <a:rPr lang="en-US" sz="1050" dirty="0">
                <a:solidFill>
                  <a:schemeClr val="bg1">
                    <a:lumMod val="50000"/>
                  </a:schemeClr>
                </a:solidFill>
                <a:latin typeface="Arial" panose="020B0604020202020204" pitchFamily="34" charset="0"/>
                <a:cs typeface="Arial" panose="020B0604020202020204" pitchFamily="34" charset="0"/>
              </a:rPr>
              <a:t>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Giesler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Stephen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Wood</a:t>
            </a:r>
          </a:p>
        </p:txBody>
      </p:sp>
      <p:sp>
        <p:nvSpPr>
          <p:cNvPr id="7" name="Oval 6">
            <a:extLst>
              <a:ext uri="{FF2B5EF4-FFF2-40B4-BE49-F238E27FC236}">
                <a16:creationId xmlns:a16="http://schemas.microsoft.com/office/drawing/2014/main" id="{76470AD5-8CD4-444E-B985-86D5DAFD1DA1}"/>
              </a:ext>
            </a:extLst>
          </p:cNvPr>
          <p:cNvSpPr/>
          <p:nvPr/>
        </p:nvSpPr>
        <p:spPr>
          <a:xfrm>
            <a:off x="2853596" y="1066881"/>
            <a:ext cx="896347" cy="896347"/>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8" name="TextBox 7">
            <a:extLst>
              <a:ext uri="{FF2B5EF4-FFF2-40B4-BE49-F238E27FC236}">
                <a16:creationId xmlns:a16="http://schemas.microsoft.com/office/drawing/2014/main" id="{EA15BAD7-1C78-4B4E-9BCF-6C37F4A89E56}"/>
              </a:ext>
            </a:extLst>
          </p:cNvPr>
          <p:cNvSpPr txBox="1"/>
          <p:nvPr/>
        </p:nvSpPr>
        <p:spPr>
          <a:xfrm>
            <a:off x="1364" y="1009121"/>
            <a:ext cx="2859176" cy="954107"/>
          </a:xfrm>
          <a:prstGeom prst="rect">
            <a:avLst/>
          </a:prstGeom>
          <a:noFill/>
        </p:spPr>
        <p:txBody>
          <a:bodyPr wrap="square" rtlCol="0">
            <a:spAutoFit/>
          </a:bodyPr>
          <a:lstStyle/>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Transparency and Fairness</a:t>
            </a:r>
          </a:p>
        </p:txBody>
      </p:sp>
      <p:sp>
        <p:nvSpPr>
          <p:cNvPr id="9" name="Oval 8">
            <a:extLst>
              <a:ext uri="{FF2B5EF4-FFF2-40B4-BE49-F238E27FC236}">
                <a16:creationId xmlns:a16="http://schemas.microsoft.com/office/drawing/2014/main" id="{FBF55157-05F9-724B-90E0-D4060F506C26}"/>
              </a:ext>
            </a:extLst>
          </p:cNvPr>
          <p:cNvSpPr/>
          <p:nvPr/>
        </p:nvSpPr>
        <p:spPr>
          <a:xfrm>
            <a:off x="3094549" y="1067293"/>
            <a:ext cx="896349" cy="896348"/>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pic>
        <p:nvPicPr>
          <p:cNvPr id="10" name="Picture 9">
            <a:extLst>
              <a:ext uri="{FF2B5EF4-FFF2-40B4-BE49-F238E27FC236}">
                <a16:creationId xmlns:a16="http://schemas.microsoft.com/office/drawing/2014/main" id="{76616436-3350-F34C-B401-664C1CBFE1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53377" y="1245646"/>
            <a:ext cx="1784598" cy="1993340"/>
          </a:xfrm>
          <a:prstGeom prst="rect">
            <a:avLst/>
          </a:prstGeom>
          <a:ln w="0">
            <a:solidFill>
              <a:schemeClr val="bg1">
                <a:lumMod val="65000"/>
              </a:schemeClr>
            </a:solidFill>
          </a:ln>
          <a:effectLst>
            <a:reflection stA="45000" endPos="19000" dist="50800" dir="5400000" sy="-100000" algn="bl" rotWithShape="0"/>
          </a:effectLst>
        </p:spPr>
      </p:pic>
    </p:spTree>
    <p:extLst>
      <p:ext uri="{BB962C8B-B14F-4D97-AF65-F5344CB8AC3E}">
        <p14:creationId xmlns:p14="http://schemas.microsoft.com/office/powerpoint/2010/main" val="1433783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7606-FAC4-7749-BCE5-B50FDA899DF4}"/>
              </a:ext>
            </a:extLst>
          </p:cNvPr>
          <p:cNvSpPr>
            <a:spLocks noGrp="1"/>
          </p:cNvSpPr>
          <p:nvPr>
            <p:ph type="title"/>
          </p:nvPr>
        </p:nvSpPr>
        <p:spPr>
          <a:xfrm>
            <a:off x="4076898" y="1239391"/>
            <a:ext cx="6865882" cy="1325563"/>
          </a:xfrm>
        </p:spPr>
        <p:txBody>
          <a:bodyPr/>
          <a:lstStyle/>
          <a:p>
            <a:r>
              <a:rPr lang="en-US" b="1" dirty="0">
                <a:solidFill>
                  <a:schemeClr val="tx1">
                    <a:lumMod val="85000"/>
                    <a:lumOff val="15000"/>
                  </a:schemeClr>
                </a:solidFill>
                <a:latin typeface="Arial" panose="020B0604020202020204" pitchFamily="34" charset="0"/>
                <a:ea typeface="+mn-ea"/>
                <a:cs typeface="Arial" panose="020B0604020202020204" pitchFamily="34" charset="0"/>
              </a:rPr>
              <a:t>(Multi-)methods and empirical quant paper</a:t>
            </a:r>
          </a:p>
        </p:txBody>
      </p:sp>
      <p:sp>
        <p:nvSpPr>
          <p:cNvPr id="3" name="Content Placeholder 2">
            <a:extLst>
              <a:ext uri="{FF2B5EF4-FFF2-40B4-BE49-F238E27FC236}">
                <a16:creationId xmlns:a16="http://schemas.microsoft.com/office/drawing/2014/main" id="{C4B036F0-7263-674A-83F9-6B3207528EDA}"/>
              </a:ext>
            </a:extLst>
          </p:cNvPr>
          <p:cNvSpPr>
            <a:spLocks noGrp="1"/>
          </p:cNvSpPr>
          <p:nvPr>
            <p:ph idx="1"/>
          </p:nvPr>
        </p:nvSpPr>
        <p:spPr>
          <a:xfrm>
            <a:off x="157655" y="2463444"/>
            <a:ext cx="12034345" cy="6042991"/>
          </a:xfrm>
        </p:spPr>
        <p:txBody>
          <a:bodyPr>
            <a:noAutofit/>
          </a:bodyPr>
          <a:lstStyle/>
          <a:p>
            <a:r>
              <a:rPr lang="en-US" sz="2200" dirty="0">
                <a:latin typeface="Times New Roman" panose="02020603050405020304" pitchFamily="18" charset="0"/>
                <a:cs typeface="Times New Roman" panose="02020603050405020304" pitchFamily="18" charset="0"/>
              </a:rPr>
              <a:t>What does it do?</a:t>
            </a:r>
          </a:p>
          <a:p>
            <a:pPr lvl="1"/>
            <a:r>
              <a:rPr lang="en-US" sz="2200" dirty="0">
                <a:latin typeface="Times New Roman" panose="02020603050405020304" pitchFamily="18" charset="0"/>
                <a:cs typeface="Times New Roman" panose="02020603050405020304" pitchFamily="18" charset="0"/>
              </a:rPr>
              <a:t>Provides a new methodology of great relevance to consumer research</a:t>
            </a:r>
          </a:p>
          <a:p>
            <a:pPr lvl="1"/>
            <a:r>
              <a:rPr lang="en-US" sz="2200" dirty="0">
                <a:latin typeface="Times New Roman" panose="02020603050405020304" pitchFamily="18" charset="0"/>
                <a:cs typeface="Times New Roman" panose="02020603050405020304" pitchFamily="18" charset="0"/>
              </a:rPr>
              <a:t>Mixes multiple methods (e.g., qual/quant data, field/lab data; etc.)</a:t>
            </a:r>
          </a:p>
          <a:p>
            <a:pPr lvl="1"/>
            <a:r>
              <a:rPr lang="en-US" sz="2200" dirty="0">
                <a:latin typeface="Times New Roman" panose="02020603050405020304" pitchFamily="18" charset="0"/>
                <a:cs typeface="Times New Roman" panose="02020603050405020304" pitchFamily="18" charset="0"/>
              </a:rPr>
              <a:t>Examines as an empirical model consumer behavior and alludes to theories and a process in CB</a:t>
            </a:r>
          </a:p>
          <a:p>
            <a:r>
              <a:rPr lang="en-US" sz="2200" dirty="0">
                <a:latin typeface="Times New Roman" panose="02020603050405020304" pitchFamily="18" charset="0"/>
                <a:cs typeface="Times New Roman" panose="02020603050405020304" pitchFamily="18" charset="0"/>
              </a:rPr>
              <a:t>Evaluation criteria</a:t>
            </a:r>
          </a:p>
          <a:p>
            <a:pPr lvl="1"/>
            <a:r>
              <a:rPr lang="en-US" sz="2200" dirty="0">
                <a:latin typeface="Times New Roman" panose="02020603050405020304" pitchFamily="18" charset="0"/>
                <a:cs typeface="Times New Roman" panose="02020603050405020304" pitchFamily="18" charset="0"/>
              </a:rPr>
              <a:t>Are the data (and analyses) well-chosen?</a:t>
            </a:r>
          </a:p>
          <a:p>
            <a:pPr lvl="1"/>
            <a:r>
              <a:rPr lang="en-US" sz="2200" dirty="0">
                <a:latin typeface="Times New Roman" panose="02020603050405020304" pitchFamily="18" charset="0"/>
                <a:cs typeface="Times New Roman" panose="02020603050405020304" pitchFamily="18" charset="0"/>
              </a:rPr>
              <a:t>Are the assumptions of the method realistic for CB?</a:t>
            </a:r>
          </a:p>
          <a:p>
            <a:pPr lvl="1"/>
            <a:r>
              <a:rPr lang="en-US" sz="2200" dirty="0">
                <a:latin typeface="Times New Roman" panose="02020603050405020304" pitchFamily="18" charset="0"/>
                <a:cs typeface="Times New Roman" panose="02020603050405020304" pitchFamily="18" charset="0"/>
              </a:rPr>
              <a:t>Does the approach provide value (beyond methodological sophistication) and insight for CB?</a:t>
            </a:r>
          </a:p>
          <a:p>
            <a:pPr lvl="1"/>
            <a:endParaRPr lang="en-US" sz="2200" dirty="0">
              <a:latin typeface="Times New Roman" panose="02020603050405020304" pitchFamily="18" charset="0"/>
              <a:cs typeface="Times New Roman" panose="02020603050405020304" pitchFamily="18" charset="0"/>
            </a:endParaRPr>
          </a:p>
          <a:p>
            <a:pPr lvl="1"/>
            <a:r>
              <a:rPr lang="en-US" sz="2200" dirty="0">
                <a:latin typeface="Times New Roman" panose="02020603050405020304" pitchFamily="18" charset="0"/>
                <a:cs typeface="Times New Roman" panose="02020603050405020304" pitchFamily="18" charset="0"/>
              </a:rPr>
              <a:t>NOTE: The focus is on data and methodology. Theoretical and detailed substantive issues should be addressed but it is less important to resolve them in detailed ways  </a:t>
            </a:r>
          </a:p>
        </p:txBody>
      </p:sp>
      <p:pic>
        <p:nvPicPr>
          <p:cNvPr id="4" name="Picture 3" descr="A picture containing drawing&#10;&#10;Description automatically generated">
            <a:extLst>
              <a:ext uri="{FF2B5EF4-FFF2-40B4-BE49-F238E27FC236}">
                <a16:creationId xmlns:a16="http://schemas.microsoft.com/office/drawing/2014/main" id="{93D14967-9DA3-1340-8B1E-772ED4D809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5" name="TextBox 4">
            <a:extLst>
              <a:ext uri="{FF2B5EF4-FFF2-40B4-BE49-F238E27FC236}">
                <a16:creationId xmlns:a16="http://schemas.microsoft.com/office/drawing/2014/main" id="{5EC5B794-C98C-7046-A5B7-59BA37C34E78}"/>
              </a:ext>
            </a:extLst>
          </p:cNvPr>
          <p:cNvSpPr txBox="1"/>
          <p:nvPr/>
        </p:nvSpPr>
        <p:spPr>
          <a:xfrm>
            <a:off x="9252060" y="266682"/>
            <a:ext cx="1307675" cy="523220"/>
          </a:xfrm>
          <a:prstGeom prst="rect">
            <a:avLst/>
          </a:prstGeom>
          <a:noFill/>
        </p:spPr>
        <p:txBody>
          <a:bodyPr wrap="square" rtlCol="0">
            <a:spAutoFit/>
          </a:bodyPr>
          <a:lstStyle/>
          <a:p>
            <a:pPr algn="r">
              <a:lnSpc>
                <a:spcPts val="1680"/>
              </a:lnSpc>
            </a:pPr>
            <a:r>
              <a:rPr lang="en-US" sz="1400" b="1" dirty="0">
                <a:latin typeface="Arial" panose="020B0604020202020204" pitchFamily="34" charset="0"/>
                <a:cs typeface="Arial" panose="020B0604020202020204" pitchFamily="34" charset="0"/>
              </a:rPr>
              <a:t>Platform</a:t>
            </a:r>
          </a:p>
          <a:p>
            <a:pPr algn="r">
              <a:lnSpc>
                <a:spcPts val="1680"/>
              </a:lnSpc>
            </a:pPr>
            <a:r>
              <a:rPr lang="en-US" sz="1400" b="1" dirty="0">
                <a:latin typeface="Arial" panose="020B0604020202020204" pitchFamily="34" charset="0"/>
                <a:cs typeface="Arial" panose="020B0604020202020204" pitchFamily="34" charset="0"/>
              </a:rPr>
              <a:t>of Insights</a:t>
            </a:r>
          </a:p>
        </p:txBody>
      </p:sp>
      <p:sp>
        <p:nvSpPr>
          <p:cNvPr id="6" name="TextBox 5">
            <a:extLst>
              <a:ext uri="{FF2B5EF4-FFF2-40B4-BE49-F238E27FC236}">
                <a16:creationId xmlns:a16="http://schemas.microsoft.com/office/drawing/2014/main" id="{E1BBAD53-BAEE-2C4A-A601-22975D63203F}"/>
              </a:ext>
            </a:extLst>
          </p:cNvPr>
          <p:cNvSpPr txBox="1"/>
          <p:nvPr/>
        </p:nvSpPr>
        <p:spPr>
          <a:xfrm>
            <a:off x="9158442" y="772740"/>
            <a:ext cx="2759089" cy="253916"/>
          </a:xfrm>
          <a:prstGeom prst="rect">
            <a:avLst/>
          </a:prstGeom>
          <a:noFill/>
        </p:spPr>
        <p:txBody>
          <a:bodyPr wrap="none" rtlCol="0">
            <a:spAutoFit/>
          </a:bodyPr>
          <a:lstStyle/>
          <a:p>
            <a:r>
              <a:rPr lang="en-US" sz="1050" dirty="0">
                <a:solidFill>
                  <a:schemeClr val="bg1">
                    <a:lumMod val="50000"/>
                  </a:schemeClr>
                </a:solidFill>
                <a:latin typeface="Arial" panose="020B0604020202020204" pitchFamily="34" charset="0"/>
                <a:cs typeface="Arial" panose="020B0604020202020204" pitchFamily="34" charset="0"/>
              </a:rPr>
              <a:t>Schmitt </a:t>
            </a:r>
            <a:r>
              <a:rPr lang="en-CA" sz="1050" dirty="0">
                <a:solidFill>
                  <a:schemeClr val="bg1">
                    <a:lumMod val="50000"/>
                  </a:schemeClr>
                </a:solidFill>
              </a:rPr>
              <a:t>| </a:t>
            </a:r>
            <a:r>
              <a:rPr lang="en-US" sz="1050" dirty="0" err="1">
                <a:solidFill>
                  <a:schemeClr val="bg1">
                    <a:lumMod val="50000"/>
                  </a:schemeClr>
                </a:solidFill>
                <a:latin typeface="Arial" panose="020B0604020202020204" pitchFamily="34" charset="0"/>
                <a:cs typeface="Arial" panose="020B0604020202020204" pitchFamily="34" charset="0"/>
              </a:rPr>
              <a:t>Cotte</a:t>
            </a:r>
            <a:r>
              <a:rPr lang="en-US" sz="1050" dirty="0">
                <a:solidFill>
                  <a:schemeClr val="bg1">
                    <a:lumMod val="50000"/>
                  </a:schemeClr>
                </a:solidFill>
                <a:latin typeface="Arial" panose="020B0604020202020204" pitchFamily="34" charset="0"/>
                <a:cs typeface="Arial" panose="020B0604020202020204" pitchFamily="34" charset="0"/>
              </a:rPr>
              <a:t>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Giesler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Stephen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Wood</a:t>
            </a:r>
          </a:p>
        </p:txBody>
      </p:sp>
      <p:sp>
        <p:nvSpPr>
          <p:cNvPr id="7" name="Oval 6">
            <a:extLst>
              <a:ext uri="{FF2B5EF4-FFF2-40B4-BE49-F238E27FC236}">
                <a16:creationId xmlns:a16="http://schemas.microsoft.com/office/drawing/2014/main" id="{216A33A0-6DAA-5248-8ABA-0974A5CB224E}"/>
              </a:ext>
            </a:extLst>
          </p:cNvPr>
          <p:cNvSpPr/>
          <p:nvPr/>
        </p:nvSpPr>
        <p:spPr>
          <a:xfrm>
            <a:off x="2853596" y="1066881"/>
            <a:ext cx="896347" cy="896347"/>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8" name="TextBox 7">
            <a:extLst>
              <a:ext uri="{FF2B5EF4-FFF2-40B4-BE49-F238E27FC236}">
                <a16:creationId xmlns:a16="http://schemas.microsoft.com/office/drawing/2014/main" id="{735FC96B-645E-E74D-80F5-5F6DA74957E2}"/>
              </a:ext>
            </a:extLst>
          </p:cNvPr>
          <p:cNvSpPr txBox="1"/>
          <p:nvPr/>
        </p:nvSpPr>
        <p:spPr>
          <a:xfrm>
            <a:off x="1364" y="1009121"/>
            <a:ext cx="2859176" cy="954107"/>
          </a:xfrm>
          <a:prstGeom prst="rect">
            <a:avLst/>
          </a:prstGeom>
          <a:noFill/>
        </p:spPr>
        <p:txBody>
          <a:bodyPr wrap="square" rtlCol="0">
            <a:spAutoFit/>
          </a:bodyPr>
          <a:lstStyle/>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Transparency and Fairness</a:t>
            </a:r>
          </a:p>
        </p:txBody>
      </p:sp>
      <p:sp>
        <p:nvSpPr>
          <p:cNvPr id="9" name="Oval 8">
            <a:extLst>
              <a:ext uri="{FF2B5EF4-FFF2-40B4-BE49-F238E27FC236}">
                <a16:creationId xmlns:a16="http://schemas.microsoft.com/office/drawing/2014/main" id="{3201DB88-3E9D-8E48-AEDA-248D8D7A83E8}"/>
              </a:ext>
            </a:extLst>
          </p:cNvPr>
          <p:cNvSpPr/>
          <p:nvPr/>
        </p:nvSpPr>
        <p:spPr>
          <a:xfrm>
            <a:off x="3094549" y="1067293"/>
            <a:ext cx="896349" cy="896348"/>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pic>
        <p:nvPicPr>
          <p:cNvPr id="10" name="Picture 9">
            <a:extLst>
              <a:ext uri="{FF2B5EF4-FFF2-40B4-BE49-F238E27FC236}">
                <a16:creationId xmlns:a16="http://schemas.microsoft.com/office/drawing/2014/main" id="{870A0B12-5EA5-AF40-A666-35617C9026F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49747" y="1059808"/>
            <a:ext cx="1784598" cy="1993340"/>
          </a:xfrm>
          <a:prstGeom prst="rect">
            <a:avLst/>
          </a:prstGeom>
          <a:ln w="0">
            <a:solidFill>
              <a:schemeClr val="bg1">
                <a:lumMod val="65000"/>
              </a:schemeClr>
            </a:solidFill>
          </a:ln>
          <a:effectLst>
            <a:reflection stA="45000" endPos="19000" dist="50800" dir="5400000" sy="-100000" algn="bl" rotWithShape="0"/>
          </a:effectLst>
        </p:spPr>
      </p:pic>
    </p:spTree>
    <p:extLst>
      <p:ext uri="{BB962C8B-B14F-4D97-AF65-F5344CB8AC3E}">
        <p14:creationId xmlns:p14="http://schemas.microsoft.com/office/powerpoint/2010/main" val="817094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F6C45-97BD-B24E-A0C2-956F6A8AAB68}"/>
              </a:ext>
            </a:extLst>
          </p:cNvPr>
          <p:cNvSpPr>
            <a:spLocks noGrp="1"/>
          </p:cNvSpPr>
          <p:nvPr>
            <p:ph type="title"/>
          </p:nvPr>
        </p:nvSpPr>
        <p:spPr>
          <a:xfrm>
            <a:off x="411212" y="3291369"/>
            <a:ext cx="4898656" cy="1325563"/>
          </a:xfrm>
        </p:spPr>
        <p:txBody>
          <a:bodyPr>
            <a:normAutofit/>
          </a:bodyPr>
          <a:lstStyle/>
          <a:p>
            <a:r>
              <a:rPr lang="en-US" b="1" dirty="0">
                <a:solidFill>
                  <a:schemeClr val="tx1">
                    <a:lumMod val="85000"/>
                    <a:lumOff val="15000"/>
                  </a:schemeClr>
                </a:solidFill>
                <a:latin typeface="Arial" panose="020B0604020202020204" pitchFamily="34" charset="0"/>
                <a:ea typeface="+mn-ea"/>
                <a:cs typeface="Arial" panose="020B0604020202020204" pitchFamily="34" charset="0"/>
              </a:rPr>
              <a:t>Topic Areas</a:t>
            </a:r>
          </a:p>
        </p:txBody>
      </p:sp>
      <p:sp>
        <p:nvSpPr>
          <p:cNvPr id="3" name="Content Placeholder 2">
            <a:extLst>
              <a:ext uri="{FF2B5EF4-FFF2-40B4-BE49-F238E27FC236}">
                <a16:creationId xmlns:a16="http://schemas.microsoft.com/office/drawing/2014/main" id="{918AC195-3D62-2F4C-A6E3-09AF9C5AA6C7}"/>
              </a:ext>
            </a:extLst>
          </p:cNvPr>
          <p:cNvSpPr>
            <a:spLocks noGrp="1"/>
          </p:cNvSpPr>
          <p:nvPr>
            <p:ph idx="1"/>
          </p:nvPr>
        </p:nvSpPr>
        <p:spPr>
          <a:xfrm>
            <a:off x="5977652" y="1245646"/>
            <a:ext cx="6065060" cy="5512506"/>
          </a:xfrm>
        </p:spPr>
        <p:txBody>
          <a:bodyPr>
            <a:normAutofit fontScale="92500" lnSpcReduction="20000"/>
          </a:bodyPr>
          <a:lstStyle/>
          <a:p>
            <a:pPr marL="285750" indent="-285750"/>
            <a:r>
              <a:rPr lang="en-US" sz="2600" b="1" dirty="0">
                <a:latin typeface="Times New Roman" panose="02020603050405020304" pitchFamily="18" charset="0"/>
                <a:cs typeface="Times New Roman" panose="02020603050405020304" pitchFamily="18" charset="0"/>
              </a:rPr>
              <a:t>Innovation</a:t>
            </a:r>
            <a:r>
              <a:rPr lang="en-US" sz="2600" dirty="0">
                <a:latin typeface="Times New Roman" panose="02020603050405020304" pitchFamily="18" charset="0"/>
                <a:cs typeface="Times New Roman" panose="02020603050405020304" pitchFamily="18" charset="0"/>
              </a:rPr>
              <a:t> (e.g., technology, social media, AI, AR/VR)</a:t>
            </a:r>
          </a:p>
          <a:p>
            <a:pPr marL="285750" indent="-285750"/>
            <a:r>
              <a:rPr lang="en-US" sz="2600" b="1" dirty="0">
                <a:latin typeface="Times New Roman" panose="02020603050405020304" pitchFamily="18" charset="0"/>
                <a:cs typeface="Times New Roman" panose="02020603050405020304" pitchFamily="18" charset="0"/>
              </a:rPr>
              <a:t>Social cognition </a:t>
            </a:r>
            <a:r>
              <a:rPr lang="en-US" sz="2600" dirty="0">
                <a:latin typeface="Times New Roman" panose="02020603050405020304" pitchFamily="18" charset="0"/>
                <a:cs typeface="Times New Roman" panose="02020603050405020304" pitchFamily="18" charset="0"/>
              </a:rPr>
              <a:t>(e.g., perceptions, info processing, goals, affect)</a:t>
            </a:r>
          </a:p>
          <a:p>
            <a:pPr marL="285750" indent="-285750"/>
            <a:r>
              <a:rPr lang="en-US" sz="2600" b="1" dirty="0">
                <a:latin typeface="Times New Roman" panose="02020603050405020304" pitchFamily="18" charset="0"/>
                <a:cs typeface="Times New Roman" panose="02020603050405020304" pitchFamily="18" charset="0"/>
              </a:rPr>
              <a:t>Judgment and decision-making </a:t>
            </a:r>
            <a:r>
              <a:rPr lang="en-US" sz="2600" dirty="0">
                <a:latin typeface="Times New Roman" panose="02020603050405020304" pitchFamily="18" charset="0"/>
                <a:cs typeface="Times New Roman" panose="02020603050405020304" pitchFamily="18" charset="0"/>
              </a:rPr>
              <a:t>(e.g., descriptive and normative decisions, attitudes, choice)</a:t>
            </a:r>
          </a:p>
          <a:p>
            <a:pPr marL="285750" indent="-285750"/>
            <a:r>
              <a:rPr lang="en-US" sz="2600" b="1" dirty="0">
                <a:latin typeface="Times New Roman" panose="02020603050405020304" pitchFamily="18" charset="0"/>
                <a:cs typeface="Times New Roman" panose="02020603050405020304" pitchFamily="18" charset="0"/>
              </a:rPr>
              <a:t>Marketing response </a:t>
            </a:r>
            <a:r>
              <a:rPr lang="en-US" sz="2600" dirty="0">
                <a:latin typeface="Times New Roman" panose="02020603050405020304" pitchFamily="18" charset="0"/>
                <a:cs typeface="Times New Roman" panose="02020603050405020304" pitchFamily="18" charset="0"/>
              </a:rPr>
              <a:t>(e.g., brand, communications, product features)</a:t>
            </a:r>
          </a:p>
          <a:p>
            <a:pPr marL="285750" indent="-285750"/>
            <a:r>
              <a:rPr lang="en-US" sz="2600" b="1" dirty="0">
                <a:latin typeface="Times New Roman" panose="02020603050405020304" pitchFamily="18" charset="0"/>
                <a:cs typeface="Times New Roman" panose="02020603050405020304" pitchFamily="18" charset="0"/>
              </a:rPr>
              <a:t>Social influence </a:t>
            </a:r>
            <a:r>
              <a:rPr lang="en-US" sz="2600" dirty="0">
                <a:latin typeface="Times New Roman" panose="02020603050405020304" pitchFamily="18" charset="0"/>
                <a:cs typeface="Times New Roman" panose="02020603050405020304" pitchFamily="18" charset="0"/>
              </a:rPr>
              <a:t>(e.g., motivations, groups, signaling)</a:t>
            </a:r>
          </a:p>
          <a:p>
            <a:pPr marL="285750" indent="-285750"/>
            <a:r>
              <a:rPr lang="en-US" sz="2600" b="1" dirty="0">
                <a:latin typeface="Times New Roman" panose="02020603050405020304" pitchFamily="18" charset="0"/>
                <a:cs typeface="Times New Roman" panose="02020603050405020304" pitchFamily="18" charset="0"/>
              </a:rPr>
              <a:t>Socio-cultural and societal issues </a:t>
            </a:r>
            <a:r>
              <a:rPr lang="en-US" sz="2600" dirty="0">
                <a:latin typeface="Times New Roman" panose="02020603050405020304" pitchFamily="18" charset="0"/>
                <a:cs typeface="Times New Roman" panose="02020603050405020304" pitchFamily="18" charset="0"/>
              </a:rPr>
              <a:t>(health, crisis, mobility, environment)</a:t>
            </a:r>
          </a:p>
          <a:p>
            <a:pPr marL="285750" indent="-285750"/>
            <a:endParaRPr lang="en-US" sz="2600" dirty="0">
              <a:latin typeface="Times New Roman" panose="02020603050405020304" pitchFamily="18" charset="0"/>
              <a:cs typeface="Times New Roman" panose="02020603050405020304" pitchFamily="18" charset="0"/>
            </a:endParaRPr>
          </a:p>
          <a:p>
            <a:pPr marL="0" indent="0">
              <a:buNone/>
            </a:pPr>
            <a:r>
              <a:rPr lang="en-US" sz="2600" dirty="0">
                <a:latin typeface="Times New Roman" panose="02020603050405020304" pitchFamily="18" charset="0"/>
                <a:cs typeface="Times New Roman" panose="02020603050405020304" pitchFamily="18" charset="0"/>
              </a:rPr>
              <a:t>To be transparent and fair, we will also draft broad evaluation criteria for each topic area.</a:t>
            </a:r>
          </a:p>
          <a:p>
            <a:pPr marL="0" indent="0">
              <a:buNone/>
            </a:pPr>
            <a:endParaRPr lang="en-US" sz="2600" dirty="0">
              <a:latin typeface="Times New Roman" panose="02020603050405020304" pitchFamily="18" charset="0"/>
              <a:cs typeface="Times New Roman" panose="02020603050405020304" pitchFamily="18" charset="0"/>
            </a:endParaRPr>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2ACE6325-6290-B441-A0A7-24B42A0320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5" name="TextBox 4">
            <a:extLst>
              <a:ext uri="{FF2B5EF4-FFF2-40B4-BE49-F238E27FC236}">
                <a16:creationId xmlns:a16="http://schemas.microsoft.com/office/drawing/2014/main" id="{7F5090D8-435A-F84D-97C1-329CB8595F4D}"/>
              </a:ext>
            </a:extLst>
          </p:cNvPr>
          <p:cNvSpPr txBox="1"/>
          <p:nvPr/>
        </p:nvSpPr>
        <p:spPr>
          <a:xfrm>
            <a:off x="9252060" y="266682"/>
            <a:ext cx="1307675" cy="523220"/>
          </a:xfrm>
          <a:prstGeom prst="rect">
            <a:avLst/>
          </a:prstGeom>
          <a:noFill/>
        </p:spPr>
        <p:txBody>
          <a:bodyPr wrap="square" rtlCol="0">
            <a:spAutoFit/>
          </a:bodyPr>
          <a:lstStyle/>
          <a:p>
            <a:pPr algn="r">
              <a:lnSpc>
                <a:spcPts val="1680"/>
              </a:lnSpc>
            </a:pPr>
            <a:r>
              <a:rPr lang="en-US" sz="1400" b="1" dirty="0">
                <a:latin typeface="Arial" panose="020B0604020202020204" pitchFamily="34" charset="0"/>
                <a:cs typeface="Arial" panose="020B0604020202020204" pitchFamily="34" charset="0"/>
              </a:rPr>
              <a:t>Platform</a:t>
            </a:r>
          </a:p>
          <a:p>
            <a:pPr algn="r">
              <a:lnSpc>
                <a:spcPts val="1680"/>
              </a:lnSpc>
            </a:pPr>
            <a:r>
              <a:rPr lang="en-US" sz="1400" b="1" dirty="0">
                <a:latin typeface="Arial" panose="020B0604020202020204" pitchFamily="34" charset="0"/>
                <a:cs typeface="Arial" panose="020B0604020202020204" pitchFamily="34" charset="0"/>
              </a:rPr>
              <a:t>of Insights</a:t>
            </a:r>
          </a:p>
        </p:txBody>
      </p:sp>
      <p:sp>
        <p:nvSpPr>
          <p:cNvPr id="6" name="TextBox 5">
            <a:extLst>
              <a:ext uri="{FF2B5EF4-FFF2-40B4-BE49-F238E27FC236}">
                <a16:creationId xmlns:a16="http://schemas.microsoft.com/office/drawing/2014/main" id="{379831A0-F4CD-B145-8641-9F94C94E40A7}"/>
              </a:ext>
            </a:extLst>
          </p:cNvPr>
          <p:cNvSpPr txBox="1"/>
          <p:nvPr/>
        </p:nvSpPr>
        <p:spPr>
          <a:xfrm>
            <a:off x="9158442" y="772740"/>
            <a:ext cx="2759089" cy="253916"/>
          </a:xfrm>
          <a:prstGeom prst="rect">
            <a:avLst/>
          </a:prstGeom>
          <a:noFill/>
        </p:spPr>
        <p:txBody>
          <a:bodyPr wrap="none" rtlCol="0">
            <a:spAutoFit/>
          </a:bodyPr>
          <a:lstStyle/>
          <a:p>
            <a:r>
              <a:rPr lang="en-US" sz="1050" dirty="0">
                <a:solidFill>
                  <a:schemeClr val="bg1">
                    <a:lumMod val="50000"/>
                  </a:schemeClr>
                </a:solidFill>
                <a:latin typeface="Arial" panose="020B0604020202020204" pitchFamily="34" charset="0"/>
                <a:cs typeface="Arial" panose="020B0604020202020204" pitchFamily="34" charset="0"/>
              </a:rPr>
              <a:t>Schmitt </a:t>
            </a:r>
            <a:r>
              <a:rPr lang="en-CA" sz="1050" dirty="0">
                <a:solidFill>
                  <a:schemeClr val="bg1">
                    <a:lumMod val="50000"/>
                  </a:schemeClr>
                </a:solidFill>
              </a:rPr>
              <a:t>| </a:t>
            </a:r>
            <a:r>
              <a:rPr lang="en-US" sz="1050" dirty="0" err="1">
                <a:solidFill>
                  <a:schemeClr val="bg1">
                    <a:lumMod val="50000"/>
                  </a:schemeClr>
                </a:solidFill>
                <a:latin typeface="Arial" panose="020B0604020202020204" pitchFamily="34" charset="0"/>
                <a:cs typeface="Arial" panose="020B0604020202020204" pitchFamily="34" charset="0"/>
              </a:rPr>
              <a:t>Cotte</a:t>
            </a:r>
            <a:r>
              <a:rPr lang="en-US" sz="1050" dirty="0">
                <a:solidFill>
                  <a:schemeClr val="bg1">
                    <a:lumMod val="50000"/>
                  </a:schemeClr>
                </a:solidFill>
                <a:latin typeface="Arial" panose="020B0604020202020204" pitchFamily="34" charset="0"/>
                <a:cs typeface="Arial" panose="020B0604020202020204" pitchFamily="34" charset="0"/>
              </a:rPr>
              <a:t>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Giesler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Stephen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Wood</a:t>
            </a:r>
          </a:p>
        </p:txBody>
      </p:sp>
      <p:sp>
        <p:nvSpPr>
          <p:cNvPr id="7" name="Oval 6">
            <a:extLst>
              <a:ext uri="{FF2B5EF4-FFF2-40B4-BE49-F238E27FC236}">
                <a16:creationId xmlns:a16="http://schemas.microsoft.com/office/drawing/2014/main" id="{540869D5-89C8-4F42-AD99-A9868B57B2EE}"/>
              </a:ext>
            </a:extLst>
          </p:cNvPr>
          <p:cNvSpPr/>
          <p:nvPr/>
        </p:nvSpPr>
        <p:spPr>
          <a:xfrm>
            <a:off x="2853596" y="1066881"/>
            <a:ext cx="896347" cy="896347"/>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8" name="TextBox 7">
            <a:extLst>
              <a:ext uri="{FF2B5EF4-FFF2-40B4-BE49-F238E27FC236}">
                <a16:creationId xmlns:a16="http://schemas.microsoft.com/office/drawing/2014/main" id="{4E35E892-05A2-174A-B53D-B42DAA4EBA08}"/>
              </a:ext>
            </a:extLst>
          </p:cNvPr>
          <p:cNvSpPr txBox="1"/>
          <p:nvPr/>
        </p:nvSpPr>
        <p:spPr>
          <a:xfrm>
            <a:off x="1364" y="1009121"/>
            <a:ext cx="2859176" cy="954107"/>
          </a:xfrm>
          <a:prstGeom prst="rect">
            <a:avLst/>
          </a:prstGeom>
          <a:noFill/>
        </p:spPr>
        <p:txBody>
          <a:bodyPr wrap="square" rtlCol="0">
            <a:spAutoFit/>
          </a:bodyPr>
          <a:lstStyle/>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Transparency and Fairness</a:t>
            </a:r>
          </a:p>
        </p:txBody>
      </p:sp>
      <p:sp>
        <p:nvSpPr>
          <p:cNvPr id="9" name="Oval 8">
            <a:extLst>
              <a:ext uri="{FF2B5EF4-FFF2-40B4-BE49-F238E27FC236}">
                <a16:creationId xmlns:a16="http://schemas.microsoft.com/office/drawing/2014/main" id="{C4BFEADC-A5D5-A243-804C-A7659A5E41E7}"/>
              </a:ext>
            </a:extLst>
          </p:cNvPr>
          <p:cNvSpPr/>
          <p:nvPr/>
        </p:nvSpPr>
        <p:spPr>
          <a:xfrm>
            <a:off x="3094549" y="1067293"/>
            <a:ext cx="896349" cy="896348"/>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cxnSp>
        <p:nvCxnSpPr>
          <p:cNvPr id="10" name="Straight Connector 9">
            <a:extLst>
              <a:ext uri="{FF2B5EF4-FFF2-40B4-BE49-F238E27FC236}">
                <a16:creationId xmlns:a16="http://schemas.microsoft.com/office/drawing/2014/main" id="{CB3BB3B7-5328-BC43-8E98-924A8F00BD6B}"/>
              </a:ext>
            </a:extLst>
          </p:cNvPr>
          <p:cNvCxnSpPr>
            <a:cxnSpLocks/>
          </p:cNvCxnSpPr>
          <p:nvPr/>
        </p:nvCxnSpPr>
        <p:spPr>
          <a:xfrm flipH="1">
            <a:off x="5736697" y="1639457"/>
            <a:ext cx="18661" cy="462938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697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F6C45-97BD-B24E-A0C2-956F6A8AAB68}"/>
              </a:ext>
            </a:extLst>
          </p:cNvPr>
          <p:cNvSpPr>
            <a:spLocks noGrp="1"/>
          </p:cNvSpPr>
          <p:nvPr>
            <p:ph type="title"/>
          </p:nvPr>
        </p:nvSpPr>
        <p:spPr>
          <a:xfrm>
            <a:off x="4224907" y="1026656"/>
            <a:ext cx="7034208" cy="1325563"/>
          </a:xfrm>
        </p:spPr>
        <p:txBody>
          <a:bodyPr>
            <a:normAutofit/>
          </a:bodyPr>
          <a:lstStyle/>
          <a:p>
            <a:r>
              <a:rPr lang="en-US" b="1" dirty="0">
                <a:solidFill>
                  <a:schemeClr val="tx1">
                    <a:lumMod val="85000"/>
                    <a:lumOff val="15000"/>
                  </a:schemeClr>
                </a:solidFill>
                <a:latin typeface="Arial" panose="020B0604020202020204" pitchFamily="34" charset="0"/>
                <a:ea typeface="+mn-ea"/>
                <a:cs typeface="Arial" panose="020B0604020202020204" pitchFamily="34" charset="0"/>
              </a:rPr>
              <a:t>Specific criteria in </a:t>
            </a:r>
            <a:br>
              <a:rPr lang="en-US" b="1" dirty="0">
                <a:solidFill>
                  <a:schemeClr val="tx1">
                    <a:lumMod val="85000"/>
                    <a:lumOff val="15000"/>
                  </a:schemeClr>
                </a:solidFill>
                <a:latin typeface="Arial" panose="020B0604020202020204" pitchFamily="34" charset="0"/>
                <a:ea typeface="+mn-ea"/>
                <a:cs typeface="Arial" panose="020B0604020202020204" pitchFamily="34" charset="0"/>
              </a:rPr>
            </a:br>
            <a:r>
              <a:rPr lang="en-US" b="1" dirty="0">
                <a:solidFill>
                  <a:schemeClr val="tx1">
                    <a:lumMod val="85000"/>
                    <a:lumOff val="15000"/>
                  </a:schemeClr>
                </a:solidFill>
                <a:latin typeface="Arial" panose="020B0604020202020204" pitchFamily="34" charset="0"/>
                <a:ea typeface="+mn-ea"/>
                <a:cs typeface="Arial" panose="020B0604020202020204" pitchFamily="34" charset="0"/>
              </a:rPr>
              <a:t>topic areas </a:t>
            </a:r>
          </a:p>
        </p:txBody>
      </p:sp>
      <p:sp>
        <p:nvSpPr>
          <p:cNvPr id="3" name="Content Placeholder 2">
            <a:extLst>
              <a:ext uri="{FF2B5EF4-FFF2-40B4-BE49-F238E27FC236}">
                <a16:creationId xmlns:a16="http://schemas.microsoft.com/office/drawing/2014/main" id="{918AC195-3D62-2F4C-A6E3-09AF9C5AA6C7}"/>
              </a:ext>
            </a:extLst>
          </p:cNvPr>
          <p:cNvSpPr>
            <a:spLocks noGrp="1"/>
          </p:cNvSpPr>
          <p:nvPr>
            <p:ph idx="1"/>
          </p:nvPr>
        </p:nvSpPr>
        <p:spPr>
          <a:xfrm>
            <a:off x="225933" y="2506662"/>
            <a:ext cx="10515600" cy="4351338"/>
          </a:xfrm>
        </p:spPr>
        <p:txBody>
          <a:bodyPr>
            <a:normAutofit fontScale="92500"/>
          </a:bodyPr>
          <a:lstStyle/>
          <a:p>
            <a:pPr marL="285750" indent="-285750"/>
            <a:r>
              <a:rPr lang="en-US" sz="2400" b="1" dirty="0">
                <a:latin typeface="Times New Roman" panose="02020603050405020304" pitchFamily="18" charset="0"/>
                <a:cs typeface="Times New Roman" panose="02020603050405020304" pitchFamily="18" charset="0"/>
              </a:rPr>
              <a:t>Innovation</a:t>
            </a:r>
            <a:r>
              <a:rPr lang="en-US" sz="2400" dirty="0">
                <a:latin typeface="Times New Roman" panose="02020603050405020304" pitchFamily="18" charset="0"/>
                <a:cs typeface="Times New Roman" panose="02020603050405020304" pitchFamily="18" charset="0"/>
              </a:rPr>
              <a:t>: Is the technology current? Does the paper relate the innovation/technology to CB issues? Do the studies present realistic uses of the innovation?</a:t>
            </a:r>
          </a:p>
          <a:p>
            <a:pPr marL="285750" indent="-285750"/>
            <a:r>
              <a:rPr lang="en-US" sz="2400" b="1" dirty="0">
                <a:latin typeface="Times New Roman" panose="02020603050405020304" pitchFamily="18" charset="0"/>
                <a:cs typeface="Times New Roman" panose="02020603050405020304" pitchFamily="18" charset="0"/>
              </a:rPr>
              <a:t>Social cognition</a:t>
            </a:r>
            <a:r>
              <a:rPr lang="en-US" sz="2400" dirty="0">
                <a:latin typeface="Times New Roman" panose="02020603050405020304" pitchFamily="18" charset="0"/>
                <a:cs typeface="Times New Roman" panose="02020603050405020304" pitchFamily="18" charset="0"/>
              </a:rPr>
              <a:t>: Does the paper address consumer issues (not general cognitive psychology issues)? Is the paper at the right level of analysis to be relevant? </a:t>
            </a:r>
          </a:p>
          <a:p>
            <a:pPr marL="285750" indent="-285750"/>
            <a:r>
              <a:rPr lang="en-US" sz="2400" b="1" dirty="0">
                <a:latin typeface="Times New Roman" panose="02020603050405020304" pitchFamily="18" charset="0"/>
                <a:cs typeface="Times New Roman" panose="02020603050405020304" pitchFamily="18" charset="0"/>
              </a:rPr>
              <a:t>Judgment and decision making:</a:t>
            </a:r>
            <a:r>
              <a:rPr lang="en-US" sz="2400" dirty="0">
                <a:latin typeface="Times New Roman" panose="02020603050405020304" pitchFamily="18" charset="0"/>
                <a:cs typeface="Times New Roman" panose="02020603050405020304" pitchFamily="18" charset="0"/>
              </a:rPr>
              <a:t> Are the judgements and decisions consumer relevant?  Is there some insight of why and how the decisions occur?    </a:t>
            </a:r>
          </a:p>
          <a:p>
            <a:pPr marL="285750" indent="-285750"/>
            <a:r>
              <a:rPr lang="en-US" sz="2400" b="1" dirty="0">
                <a:latin typeface="Times New Roman" panose="02020603050405020304" pitchFamily="18" charset="0"/>
                <a:cs typeface="Times New Roman" panose="02020603050405020304" pitchFamily="18" charset="0"/>
              </a:rPr>
              <a:t>Marketing response: </a:t>
            </a:r>
            <a:r>
              <a:rPr lang="en-US" sz="2400" dirty="0">
                <a:latin typeface="Times New Roman" panose="02020603050405020304" pitchFamily="18" charset="0"/>
                <a:cs typeface="Times New Roman" panose="02020603050405020304" pitchFamily="18" charset="0"/>
              </a:rPr>
              <a:t>Is the paper focused on CB issues, and not marketing issues of the firm? Are the stimuli realistic and consumer relevant?</a:t>
            </a:r>
          </a:p>
          <a:p>
            <a:pPr marL="285750" indent="-285750"/>
            <a:r>
              <a:rPr lang="en-US" sz="2400" b="1" dirty="0">
                <a:latin typeface="Times New Roman" panose="02020603050405020304" pitchFamily="18" charset="0"/>
                <a:cs typeface="Times New Roman" panose="02020603050405020304" pitchFamily="18" charset="0"/>
              </a:rPr>
              <a:t>Social influence</a:t>
            </a:r>
            <a:r>
              <a:rPr lang="en-US" sz="2400" dirty="0">
                <a:latin typeface="Times New Roman" panose="02020603050405020304" pitchFamily="18" charset="0"/>
                <a:cs typeface="Times New Roman" panose="02020603050405020304" pitchFamily="18" charset="0"/>
              </a:rPr>
              <a:t>: Is the paper focused on CB issues (beyond pure social psychology)? Is the social nature well conceptualized and studied?</a:t>
            </a:r>
          </a:p>
          <a:p>
            <a:pPr marL="285750" indent="-285750"/>
            <a:r>
              <a:rPr lang="en-US" sz="2400" b="1" dirty="0">
                <a:latin typeface="Times New Roman" panose="02020603050405020304" pitchFamily="18" charset="0"/>
                <a:cs typeface="Times New Roman" panose="02020603050405020304" pitchFamily="18" charset="0"/>
              </a:rPr>
              <a:t>Socio-cultural and societal issues: </a:t>
            </a:r>
            <a:r>
              <a:rPr lang="en-US" sz="2400" dirty="0">
                <a:latin typeface="Times New Roman" panose="02020603050405020304" pitchFamily="18" charset="0"/>
                <a:cs typeface="Times New Roman" panose="02020603050405020304" pitchFamily="18" charset="0"/>
              </a:rPr>
              <a:t>Does</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paper use an abstracted and fair perspective? Are the examples, concepts and methods used in an unbiased way? </a:t>
            </a:r>
            <a:endParaRPr lang="en-US" dirty="0">
              <a:latin typeface="Times New Roman" panose="02020603050405020304" pitchFamily="18" charset="0"/>
              <a:cs typeface="Times New Roman" panose="02020603050405020304" pitchFamily="18" charset="0"/>
            </a:endParaRPr>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495D339B-A1B5-8344-8B82-F1B1217B3C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5" name="TextBox 4">
            <a:extLst>
              <a:ext uri="{FF2B5EF4-FFF2-40B4-BE49-F238E27FC236}">
                <a16:creationId xmlns:a16="http://schemas.microsoft.com/office/drawing/2014/main" id="{03ECC956-6C27-9540-931E-ED57897EDCDB}"/>
              </a:ext>
            </a:extLst>
          </p:cNvPr>
          <p:cNvSpPr txBox="1"/>
          <p:nvPr/>
        </p:nvSpPr>
        <p:spPr>
          <a:xfrm>
            <a:off x="9252060" y="266682"/>
            <a:ext cx="1307675" cy="523220"/>
          </a:xfrm>
          <a:prstGeom prst="rect">
            <a:avLst/>
          </a:prstGeom>
          <a:noFill/>
        </p:spPr>
        <p:txBody>
          <a:bodyPr wrap="square" rtlCol="0">
            <a:spAutoFit/>
          </a:bodyPr>
          <a:lstStyle/>
          <a:p>
            <a:pPr algn="r">
              <a:lnSpc>
                <a:spcPts val="1680"/>
              </a:lnSpc>
            </a:pPr>
            <a:r>
              <a:rPr lang="en-US" sz="1400" b="1" dirty="0">
                <a:latin typeface="Arial" panose="020B0604020202020204" pitchFamily="34" charset="0"/>
                <a:cs typeface="Arial" panose="020B0604020202020204" pitchFamily="34" charset="0"/>
              </a:rPr>
              <a:t>Platform</a:t>
            </a:r>
          </a:p>
          <a:p>
            <a:pPr algn="r">
              <a:lnSpc>
                <a:spcPts val="1680"/>
              </a:lnSpc>
            </a:pPr>
            <a:r>
              <a:rPr lang="en-US" sz="1400" b="1" dirty="0">
                <a:latin typeface="Arial" panose="020B0604020202020204" pitchFamily="34" charset="0"/>
                <a:cs typeface="Arial" panose="020B0604020202020204" pitchFamily="34" charset="0"/>
              </a:rPr>
              <a:t>of Insights</a:t>
            </a:r>
          </a:p>
        </p:txBody>
      </p:sp>
      <p:sp>
        <p:nvSpPr>
          <p:cNvPr id="6" name="TextBox 5">
            <a:extLst>
              <a:ext uri="{FF2B5EF4-FFF2-40B4-BE49-F238E27FC236}">
                <a16:creationId xmlns:a16="http://schemas.microsoft.com/office/drawing/2014/main" id="{78F9282E-B1BC-A74C-A67D-FE7DF75CF4EB}"/>
              </a:ext>
            </a:extLst>
          </p:cNvPr>
          <p:cNvSpPr txBox="1"/>
          <p:nvPr/>
        </p:nvSpPr>
        <p:spPr>
          <a:xfrm>
            <a:off x="9158442" y="772740"/>
            <a:ext cx="2759089" cy="253916"/>
          </a:xfrm>
          <a:prstGeom prst="rect">
            <a:avLst/>
          </a:prstGeom>
          <a:noFill/>
        </p:spPr>
        <p:txBody>
          <a:bodyPr wrap="none" rtlCol="0">
            <a:spAutoFit/>
          </a:bodyPr>
          <a:lstStyle/>
          <a:p>
            <a:r>
              <a:rPr lang="en-US" sz="1050" dirty="0">
                <a:solidFill>
                  <a:schemeClr val="bg1">
                    <a:lumMod val="50000"/>
                  </a:schemeClr>
                </a:solidFill>
                <a:latin typeface="Arial" panose="020B0604020202020204" pitchFamily="34" charset="0"/>
                <a:cs typeface="Arial" panose="020B0604020202020204" pitchFamily="34" charset="0"/>
              </a:rPr>
              <a:t>Schmitt </a:t>
            </a:r>
            <a:r>
              <a:rPr lang="en-CA" sz="1050" dirty="0">
                <a:solidFill>
                  <a:schemeClr val="bg1">
                    <a:lumMod val="50000"/>
                  </a:schemeClr>
                </a:solidFill>
              </a:rPr>
              <a:t>| </a:t>
            </a:r>
            <a:r>
              <a:rPr lang="en-US" sz="1050" dirty="0" err="1">
                <a:solidFill>
                  <a:schemeClr val="bg1">
                    <a:lumMod val="50000"/>
                  </a:schemeClr>
                </a:solidFill>
                <a:latin typeface="Arial" panose="020B0604020202020204" pitchFamily="34" charset="0"/>
                <a:cs typeface="Arial" panose="020B0604020202020204" pitchFamily="34" charset="0"/>
              </a:rPr>
              <a:t>Cotte</a:t>
            </a:r>
            <a:r>
              <a:rPr lang="en-US" sz="1050" dirty="0">
                <a:solidFill>
                  <a:schemeClr val="bg1">
                    <a:lumMod val="50000"/>
                  </a:schemeClr>
                </a:solidFill>
                <a:latin typeface="Arial" panose="020B0604020202020204" pitchFamily="34" charset="0"/>
                <a:cs typeface="Arial" panose="020B0604020202020204" pitchFamily="34" charset="0"/>
              </a:rPr>
              <a:t>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Giesler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Stephen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Wood</a:t>
            </a:r>
          </a:p>
        </p:txBody>
      </p:sp>
      <p:sp>
        <p:nvSpPr>
          <p:cNvPr id="7" name="Oval 6">
            <a:extLst>
              <a:ext uri="{FF2B5EF4-FFF2-40B4-BE49-F238E27FC236}">
                <a16:creationId xmlns:a16="http://schemas.microsoft.com/office/drawing/2014/main" id="{4C244515-E43A-1548-92F4-8F628EC502CF}"/>
              </a:ext>
            </a:extLst>
          </p:cNvPr>
          <p:cNvSpPr/>
          <p:nvPr/>
        </p:nvSpPr>
        <p:spPr>
          <a:xfrm>
            <a:off x="2853596" y="1066881"/>
            <a:ext cx="896347" cy="896347"/>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8" name="TextBox 7">
            <a:extLst>
              <a:ext uri="{FF2B5EF4-FFF2-40B4-BE49-F238E27FC236}">
                <a16:creationId xmlns:a16="http://schemas.microsoft.com/office/drawing/2014/main" id="{9D15D119-2F42-B542-A362-FF015A4F76E1}"/>
              </a:ext>
            </a:extLst>
          </p:cNvPr>
          <p:cNvSpPr txBox="1"/>
          <p:nvPr/>
        </p:nvSpPr>
        <p:spPr>
          <a:xfrm>
            <a:off x="1364" y="1009121"/>
            <a:ext cx="2859176" cy="954107"/>
          </a:xfrm>
          <a:prstGeom prst="rect">
            <a:avLst/>
          </a:prstGeom>
          <a:noFill/>
        </p:spPr>
        <p:txBody>
          <a:bodyPr wrap="square" rtlCol="0">
            <a:spAutoFit/>
          </a:bodyPr>
          <a:lstStyle/>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Transparency and Fairness</a:t>
            </a:r>
          </a:p>
        </p:txBody>
      </p:sp>
      <p:sp>
        <p:nvSpPr>
          <p:cNvPr id="9" name="Oval 8">
            <a:extLst>
              <a:ext uri="{FF2B5EF4-FFF2-40B4-BE49-F238E27FC236}">
                <a16:creationId xmlns:a16="http://schemas.microsoft.com/office/drawing/2014/main" id="{B7774026-54B9-E442-A598-40A61480AF6B}"/>
              </a:ext>
            </a:extLst>
          </p:cNvPr>
          <p:cNvSpPr/>
          <p:nvPr/>
        </p:nvSpPr>
        <p:spPr>
          <a:xfrm>
            <a:off x="3094549" y="1067293"/>
            <a:ext cx="896349" cy="896348"/>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pic>
        <p:nvPicPr>
          <p:cNvPr id="10" name="Picture 9">
            <a:extLst>
              <a:ext uri="{FF2B5EF4-FFF2-40B4-BE49-F238E27FC236}">
                <a16:creationId xmlns:a16="http://schemas.microsoft.com/office/drawing/2014/main" id="{F3BF70DA-E742-7840-9FC2-C6CF7A8B477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02772" y="1043818"/>
            <a:ext cx="1784598" cy="1993340"/>
          </a:xfrm>
          <a:prstGeom prst="rect">
            <a:avLst/>
          </a:prstGeom>
          <a:ln w="0">
            <a:solidFill>
              <a:schemeClr val="bg1">
                <a:lumMod val="65000"/>
              </a:schemeClr>
            </a:solidFill>
          </a:ln>
          <a:effectLst>
            <a:reflection stA="45000" endPos="19000" dist="50800" dir="5400000" sy="-100000" algn="bl" rotWithShape="0"/>
          </a:effectLst>
        </p:spPr>
      </p:pic>
    </p:spTree>
    <p:extLst>
      <p:ext uri="{BB962C8B-B14F-4D97-AF65-F5344CB8AC3E}">
        <p14:creationId xmlns:p14="http://schemas.microsoft.com/office/powerpoint/2010/main" val="1845770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FD9018-DB8F-964E-8DEF-74205522A7A1}"/>
              </a:ext>
            </a:extLst>
          </p:cNvPr>
          <p:cNvSpPr>
            <a:spLocks noGrp="1"/>
          </p:cNvSpPr>
          <p:nvPr>
            <p:ph sz="half" idx="2"/>
          </p:nvPr>
        </p:nvSpPr>
        <p:spPr>
          <a:xfrm>
            <a:off x="5711408" y="1082455"/>
            <a:ext cx="6479228" cy="6034946"/>
          </a:xfrm>
        </p:spPr>
        <p:txBody>
          <a:bodyPr>
            <a:normAutofit fontScale="55000" lnSpcReduction="20000"/>
          </a:bodyPr>
          <a:lstStyle/>
          <a:p>
            <a:r>
              <a:rPr lang="en-US" sz="4400" b="1" dirty="0">
                <a:latin typeface="Times New Roman" panose="02020603050405020304" pitchFamily="18" charset="0"/>
                <a:cs typeface="Times New Roman" panose="02020603050405020304" pitchFamily="18" charset="0"/>
              </a:rPr>
              <a:t>Title</a:t>
            </a:r>
            <a:r>
              <a:rPr lang="en-US" sz="4400" dirty="0">
                <a:latin typeface="Times New Roman" panose="02020603050405020304" pitchFamily="18" charset="0"/>
                <a:cs typeface="Times New Roman" panose="02020603050405020304" pitchFamily="18" charset="0"/>
              </a:rPr>
              <a:t>: simple, attention getting, informative (not convoluted, full of jargon, or just cute)</a:t>
            </a:r>
          </a:p>
          <a:p>
            <a:r>
              <a:rPr lang="en-US" sz="4400" b="1" dirty="0">
                <a:latin typeface="Times New Roman" panose="02020603050405020304" pitchFamily="18" charset="0"/>
                <a:cs typeface="Times New Roman" panose="02020603050405020304" pitchFamily="18" charset="0"/>
              </a:rPr>
              <a:t>Abstract</a:t>
            </a:r>
            <a:r>
              <a:rPr lang="en-US" sz="4400" dirty="0">
                <a:latin typeface="Times New Roman" panose="02020603050405020304" pitchFamily="18" charset="0"/>
                <a:cs typeface="Times New Roman" panose="02020603050405020304" pitchFamily="18" charset="0"/>
              </a:rPr>
              <a:t> should provide key information about what is done and how it is done and  describe key conclusions</a:t>
            </a:r>
          </a:p>
          <a:p>
            <a:r>
              <a:rPr lang="en-US" sz="4400" b="1" dirty="0">
                <a:latin typeface="Times New Roman" panose="02020603050405020304" pitchFamily="18" charset="0"/>
                <a:cs typeface="Times New Roman" panose="02020603050405020304" pitchFamily="18" charset="0"/>
              </a:rPr>
              <a:t>Keywords</a:t>
            </a:r>
            <a:r>
              <a:rPr lang="en-US" sz="4400" dirty="0">
                <a:latin typeface="Times New Roman" panose="02020603050405020304" pitchFamily="18" charset="0"/>
                <a:cs typeface="Times New Roman" panose="02020603050405020304" pitchFamily="18" charset="0"/>
              </a:rPr>
              <a:t> should be well chosen for referencing</a:t>
            </a:r>
          </a:p>
          <a:p>
            <a:r>
              <a:rPr lang="en-US" sz="4400" b="1" dirty="0">
                <a:latin typeface="Times New Roman" panose="02020603050405020304" pitchFamily="18" charset="0"/>
                <a:cs typeface="Times New Roman" panose="02020603050405020304" pitchFamily="18" charset="0"/>
              </a:rPr>
              <a:t>Introduction</a:t>
            </a:r>
            <a:r>
              <a:rPr lang="en-US" sz="4400" dirty="0">
                <a:latin typeface="Times New Roman" panose="02020603050405020304" pitchFamily="18" charset="0"/>
                <a:cs typeface="Times New Roman" panose="02020603050405020304" pitchFamily="18" charset="0"/>
              </a:rPr>
              <a:t> should motivate, clearly lay out CB issue</a:t>
            </a:r>
          </a:p>
          <a:p>
            <a:r>
              <a:rPr lang="en-US" sz="4400" b="1" dirty="0">
                <a:latin typeface="Times New Roman" panose="02020603050405020304" pitchFamily="18" charset="0"/>
                <a:cs typeface="Times New Roman" panose="02020603050405020304" pitchFamily="18" charset="0"/>
              </a:rPr>
              <a:t>Discussion</a:t>
            </a:r>
            <a:r>
              <a:rPr lang="en-US" sz="4400" dirty="0">
                <a:latin typeface="Times New Roman" panose="02020603050405020304" pitchFamily="18" charset="0"/>
                <a:cs typeface="Times New Roman" panose="02020603050405020304" pitchFamily="18" charset="0"/>
              </a:rPr>
              <a:t> should indicate how CB issue was addressed and what new research emerges</a:t>
            </a:r>
          </a:p>
          <a:p>
            <a:r>
              <a:rPr lang="en-US" sz="4400" b="1" dirty="0">
                <a:latin typeface="Times New Roman" panose="02020603050405020304" pitchFamily="18" charset="0"/>
                <a:cs typeface="Times New Roman" panose="02020603050405020304" pitchFamily="18" charset="0"/>
              </a:rPr>
              <a:t>Writing</a:t>
            </a:r>
            <a:r>
              <a:rPr lang="en-US" sz="4400" dirty="0">
                <a:latin typeface="Times New Roman" panose="02020603050405020304" pitchFamily="18" charset="0"/>
                <a:cs typeface="Times New Roman" panose="02020603050405020304" pitchFamily="18" charset="0"/>
              </a:rPr>
              <a:t>: Active, straightforward writing (with examples and no unnecessary jargon)</a:t>
            </a:r>
          </a:p>
          <a:p>
            <a:r>
              <a:rPr lang="en-US" sz="4400" b="1" dirty="0">
                <a:latin typeface="Times New Roman" panose="02020603050405020304" pitchFamily="18" charset="0"/>
                <a:cs typeface="Times New Roman" panose="02020603050405020304" pitchFamily="18" charset="0"/>
              </a:rPr>
              <a:t>Illustrations</a:t>
            </a:r>
            <a:r>
              <a:rPr lang="en-US" sz="4400" dirty="0">
                <a:latin typeface="Times New Roman" panose="02020603050405020304" pitchFamily="18" charset="0"/>
                <a:cs typeface="Times New Roman" panose="02020603050405020304" pitchFamily="18" charset="0"/>
              </a:rPr>
              <a:t> (Figures, Tables):  They are not decorations but should display the essential parts of the paper, and, ideally, tell the story </a:t>
            </a:r>
          </a:p>
          <a:p>
            <a:r>
              <a:rPr lang="en-US" sz="4400" b="1" dirty="0">
                <a:latin typeface="Times New Roman" panose="02020603050405020304" pitchFamily="18" charset="0"/>
                <a:cs typeface="Times New Roman" panose="02020603050405020304" pitchFamily="18" charset="0"/>
              </a:rPr>
              <a:t>Appendices</a:t>
            </a:r>
            <a:r>
              <a:rPr lang="en-US" sz="4400" dirty="0">
                <a:latin typeface="Times New Roman" panose="02020603050405020304" pitchFamily="18" charset="0"/>
                <a:cs typeface="Times New Roman" panose="02020603050405020304" pitchFamily="18" charset="0"/>
              </a:rPr>
              <a:t> and </a:t>
            </a:r>
            <a:r>
              <a:rPr lang="en-US" sz="4400" b="1" dirty="0">
                <a:latin typeface="Times New Roman" panose="02020603050405020304" pitchFamily="18" charset="0"/>
                <a:cs typeface="Times New Roman" panose="02020603050405020304" pitchFamily="18" charset="0"/>
              </a:rPr>
              <a:t>Web Appendices </a:t>
            </a:r>
            <a:r>
              <a:rPr lang="en-US" sz="4400" dirty="0">
                <a:latin typeface="Times New Roman" panose="02020603050405020304" pitchFamily="18" charset="0"/>
                <a:cs typeface="Times New Roman" panose="02020603050405020304" pitchFamily="18" charset="0"/>
              </a:rPr>
              <a:t>should only be used if necessary and written with an eye toward the reader (not to please reviewers)</a:t>
            </a:r>
          </a:p>
          <a:p>
            <a:pPr marL="0" indent="0">
              <a:buNone/>
            </a:pPr>
            <a:endParaRPr lang="en-US" dirty="0"/>
          </a:p>
          <a:p>
            <a:endParaRPr lang="en-US" dirty="0"/>
          </a:p>
        </p:txBody>
      </p:sp>
      <p:pic>
        <p:nvPicPr>
          <p:cNvPr id="7" name="Picture 6" descr="A picture containing drawing&#10;&#10;Description automatically generated">
            <a:extLst>
              <a:ext uri="{FF2B5EF4-FFF2-40B4-BE49-F238E27FC236}">
                <a16:creationId xmlns:a16="http://schemas.microsoft.com/office/drawing/2014/main" id="{FB0C74B6-8DC2-9149-8E79-EA9B256669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8" name="TextBox 7">
            <a:extLst>
              <a:ext uri="{FF2B5EF4-FFF2-40B4-BE49-F238E27FC236}">
                <a16:creationId xmlns:a16="http://schemas.microsoft.com/office/drawing/2014/main" id="{33BF5001-A867-4046-A2DD-6F5C89612D7B}"/>
              </a:ext>
            </a:extLst>
          </p:cNvPr>
          <p:cNvSpPr txBox="1"/>
          <p:nvPr/>
        </p:nvSpPr>
        <p:spPr>
          <a:xfrm>
            <a:off x="9252060" y="266682"/>
            <a:ext cx="1307675" cy="523220"/>
          </a:xfrm>
          <a:prstGeom prst="rect">
            <a:avLst/>
          </a:prstGeom>
          <a:noFill/>
        </p:spPr>
        <p:txBody>
          <a:bodyPr wrap="square" rtlCol="0">
            <a:spAutoFit/>
          </a:bodyPr>
          <a:lstStyle/>
          <a:p>
            <a:pPr algn="r">
              <a:lnSpc>
                <a:spcPts val="1680"/>
              </a:lnSpc>
            </a:pPr>
            <a:r>
              <a:rPr lang="en-US" sz="1400" b="1" dirty="0">
                <a:latin typeface="Arial" panose="020B0604020202020204" pitchFamily="34" charset="0"/>
                <a:cs typeface="Arial" panose="020B0604020202020204" pitchFamily="34" charset="0"/>
              </a:rPr>
              <a:t>Platform</a:t>
            </a:r>
          </a:p>
          <a:p>
            <a:pPr algn="r">
              <a:lnSpc>
                <a:spcPts val="1680"/>
              </a:lnSpc>
            </a:pPr>
            <a:r>
              <a:rPr lang="en-US" sz="1400" b="1" dirty="0">
                <a:latin typeface="Arial" panose="020B0604020202020204" pitchFamily="34" charset="0"/>
                <a:cs typeface="Arial" panose="020B0604020202020204" pitchFamily="34" charset="0"/>
              </a:rPr>
              <a:t>of Insights</a:t>
            </a:r>
          </a:p>
        </p:txBody>
      </p:sp>
      <p:sp>
        <p:nvSpPr>
          <p:cNvPr id="9" name="TextBox 8">
            <a:extLst>
              <a:ext uri="{FF2B5EF4-FFF2-40B4-BE49-F238E27FC236}">
                <a16:creationId xmlns:a16="http://schemas.microsoft.com/office/drawing/2014/main" id="{7C7AC852-0CA8-0645-A89D-7BB980DDEF18}"/>
              </a:ext>
            </a:extLst>
          </p:cNvPr>
          <p:cNvSpPr txBox="1"/>
          <p:nvPr/>
        </p:nvSpPr>
        <p:spPr>
          <a:xfrm>
            <a:off x="9158442" y="772740"/>
            <a:ext cx="2759089" cy="253916"/>
          </a:xfrm>
          <a:prstGeom prst="rect">
            <a:avLst/>
          </a:prstGeom>
          <a:noFill/>
        </p:spPr>
        <p:txBody>
          <a:bodyPr wrap="none" rtlCol="0">
            <a:spAutoFit/>
          </a:bodyPr>
          <a:lstStyle/>
          <a:p>
            <a:r>
              <a:rPr lang="en-US" sz="1050" dirty="0">
                <a:solidFill>
                  <a:schemeClr val="bg1">
                    <a:lumMod val="50000"/>
                  </a:schemeClr>
                </a:solidFill>
                <a:latin typeface="Arial" panose="020B0604020202020204" pitchFamily="34" charset="0"/>
                <a:cs typeface="Arial" panose="020B0604020202020204" pitchFamily="34" charset="0"/>
              </a:rPr>
              <a:t>Schmitt </a:t>
            </a:r>
            <a:r>
              <a:rPr lang="en-CA" sz="1050" dirty="0">
                <a:solidFill>
                  <a:schemeClr val="bg1">
                    <a:lumMod val="50000"/>
                  </a:schemeClr>
                </a:solidFill>
              </a:rPr>
              <a:t>| </a:t>
            </a:r>
            <a:r>
              <a:rPr lang="en-US" sz="1050" dirty="0" err="1">
                <a:solidFill>
                  <a:schemeClr val="bg1">
                    <a:lumMod val="50000"/>
                  </a:schemeClr>
                </a:solidFill>
                <a:latin typeface="Arial" panose="020B0604020202020204" pitchFamily="34" charset="0"/>
                <a:cs typeface="Arial" panose="020B0604020202020204" pitchFamily="34" charset="0"/>
              </a:rPr>
              <a:t>Cotte</a:t>
            </a:r>
            <a:r>
              <a:rPr lang="en-US" sz="1050" dirty="0">
                <a:solidFill>
                  <a:schemeClr val="bg1">
                    <a:lumMod val="50000"/>
                  </a:schemeClr>
                </a:solidFill>
                <a:latin typeface="Arial" panose="020B0604020202020204" pitchFamily="34" charset="0"/>
                <a:cs typeface="Arial" panose="020B0604020202020204" pitchFamily="34" charset="0"/>
              </a:rPr>
              <a:t>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Giesler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Stephen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Wood</a:t>
            </a:r>
          </a:p>
        </p:txBody>
      </p:sp>
      <p:sp>
        <p:nvSpPr>
          <p:cNvPr id="10" name="TextBox 9">
            <a:extLst>
              <a:ext uri="{FF2B5EF4-FFF2-40B4-BE49-F238E27FC236}">
                <a16:creationId xmlns:a16="http://schemas.microsoft.com/office/drawing/2014/main" id="{496B4DE2-D8E2-084D-9F98-79C64958638E}"/>
              </a:ext>
            </a:extLst>
          </p:cNvPr>
          <p:cNvSpPr txBox="1"/>
          <p:nvPr/>
        </p:nvSpPr>
        <p:spPr>
          <a:xfrm>
            <a:off x="173975" y="3440020"/>
            <a:ext cx="5329611" cy="3170099"/>
          </a:xfrm>
          <a:prstGeom prst="rect">
            <a:avLst/>
          </a:prstGeom>
          <a:noFill/>
        </p:spPr>
        <p:txBody>
          <a:bodyPr wrap="square" rtlCol="0">
            <a:spAutoFit/>
          </a:bodyPr>
          <a:lstStyle/>
          <a:p>
            <a:pPr algn="r"/>
            <a:r>
              <a:rPr lang="en-US" sz="4400" b="1" dirty="0">
                <a:solidFill>
                  <a:schemeClr val="tx1">
                    <a:lumMod val="85000"/>
                    <a:lumOff val="15000"/>
                  </a:schemeClr>
                </a:solidFill>
                <a:latin typeface="Arial" panose="020B0604020202020204" pitchFamily="34" charset="0"/>
                <a:cs typeface="Arial" panose="020B0604020202020204" pitchFamily="34" charset="0"/>
              </a:rPr>
              <a:t>Style of the Paper:</a:t>
            </a:r>
          </a:p>
          <a:p>
            <a:pPr algn="r"/>
            <a:r>
              <a:rPr lang="en-US" sz="2800" b="1" dirty="0"/>
              <a:t>A JCR paper is a professional article that attracts attention, and gets read and cited, for its reliable consumer insight </a:t>
            </a:r>
          </a:p>
          <a:p>
            <a:pPr algn="r"/>
            <a:endParaRPr lang="en-US" sz="4400" b="1" dirty="0">
              <a:solidFill>
                <a:schemeClr val="tx1">
                  <a:lumMod val="85000"/>
                  <a:lumOff val="15000"/>
                </a:schemeClr>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3185CF1F-D9C2-5C4B-BAE0-92506BEFA393}"/>
              </a:ext>
            </a:extLst>
          </p:cNvPr>
          <p:cNvCxnSpPr>
            <a:cxnSpLocks/>
          </p:cNvCxnSpPr>
          <p:nvPr/>
        </p:nvCxnSpPr>
        <p:spPr>
          <a:xfrm flipH="1">
            <a:off x="5736697" y="1639457"/>
            <a:ext cx="18661" cy="462938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D8191296-C306-FE46-B59A-2D14EFE2598C}"/>
              </a:ext>
            </a:extLst>
          </p:cNvPr>
          <p:cNvSpPr/>
          <p:nvPr/>
        </p:nvSpPr>
        <p:spPr>
          <a:xfrm>
            <a:off x="2853596" y="1066881"/>
            <a:ext cx="896347" cy="896347"/>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3" name="TextBox 12">
            <a:extLst>
              <a:ext uri="{FF2B5EF4-FFF2-40B4-BE49-F238E27FC236}">
                <a16:creationId xmlns:a16="http://schemas.microsoft.com/office/drawing/2014/main" id="{9B881980-BD35-5D4E-A773-C0201A0DDCEE}"/>
              </a:ext>
            </a:extLst>
          </p:cNvPr>
          <p:cNvSpPr txBox="1"/>
          <p:nvPr/>
        </p:nvSpPr>
        <p:spPr>
          <a:xfrm>
            <a:off x="1364" y="1009121"/>
            <a:ext cx="2859176" cy="954107"/>
          </a:xfrm>
          <a:prstGeom prst="rect">
            <a:avLst/>
          </a:prstGeom>
          <a:noFill/>
        </p:spPr>
        <p:txBody>
          <a:bodyPr wrap="square" rtlCol="0">
            <a:spAutoFit/>
          </a:bodyPr>
          <a:lstStyle/>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Transparency and Fairness</a:t>
            </a:r>
          </a:p>
        </p:txBody>
      </p:sp>
      <p:sp>
        <p:nvSpPr>
          <p:cNvPr id="14" name="Oval 13">
            <a:extLst>
              <a:ext uri="{FF2B5EF4-FFF2-40B4-BE49-F238E27FC236}">
                <a16:creationId xmlns:a16="http://schemas.microsoft.com/office/drawing/2014/main" id="{907024D7-FF06-F54D-B520-94F1F071CB25}"/>
              </a:ext>
            </a:extLst>
          </p:cNvPr>
          <p:cNvSpPr/>
          <p:nvPr/>
        </p:nvSpPr>
        <p:spPr>
          <a:xfrm>
            <a:off x="3094549" y="1067293"/>
            <a:ext cx="896349" cy="896348"/>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Tree>
    <p:extLst>
      <p:ext uri="{BB962C8B-B14F-4D97-AF65-F5344CB8AC3E}">
        <p14:creationId xmlns:p14="http://schemas.microsoft.com/office/powerpoint/2010/main" val="1316375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drawing&#10;&#10;Description automatically generated">
            <a:extLst>
              <a:ext uri="{FF2B5EF4-FFF2-40B4-BE49-F238E27FC236}">
                <a16:creationId xmlns:a16="http://schemas.microsoft.com/office/drawing/2014/main" id="{CB4A787C-51E9-5B4A-9DB8-CF8595AE22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20" name="TextBox 19">
            <a:extLst>
              <a:ext uri="{FF2B5EF4-FFF2-40B4-BE49-F238E27FC236}">
                <a16:creationId xmlns:a16="http://schemas.microsoft.com/office/drawing/2014/main" id="{2F528DE5-4078-C34B-9E14-A146A8C15F9C}"/>
              </a:ext>
            </a:extLst>
          </p:cNvPr>
          <p:cNvSpPr txBox="1"/>
          <p:nvPr/>
        </p:nvSpPr>
        <p:spPr>
          <a:xfrm>
            <a:off x="9252060" y="266682"/>
            <a:ext cx="1307675" cy="523220"/>
          </a:xfrm>
          <a:prstGeom prst="rect">
            <a:avLst/>
          </a:prstGeom>
          <a:noFill/>
        </p:spPr>
        <p:txBody>
          <a:bodyPr wrap="square" rtlCol="0">
            <a:spAutoFit/>
          </a:bodyPr>
          <a:lstStyle/>
          <a:p>
            <a:pPr algn="r">
              <a:lnSpc>
                <a:spcPts val="1680"/>
              </a:lnSpc>
            </a:pPr>
            <a:r>
              <a:rPr lang="en-US" sz="1400" b="1" dirty="0">
                <a:latin typeface="Arial" panose="020B0604020202020204" pitchFamily="34" charset="0"/>
                <a:cs typeface="Arial" panose="020B0604020202020204" pitchFamily="34" charset="0"/>
              </a:rPr>
              <a:t>Platform</a:t>
            </a:r>
          </a:p>
          <a:p>
            <a:pPr algn="r">
              <a:lnSpc>
                <a:spcPts val="1680"/>
              </a:lnSpc>
            </a:pPr>
            <a:r>
              <a:rPr lang="en-US" sz="1400" b="1" dirty="0">
                <a:latin typeface="Arial" panose="020B0604020202020204" pitchFamily="34" charset="0"/>
                <a:cs typeface="Arial" panose="020B0604020202020204" pitchFamily="34" charset="0"/>
              </a:rPr>
              <a:t>of Insights</a:t>
            </a:r>
          </a:p>
        </p:txBody>
      </p:sp>
      <p:sp>
        <p:nvSpPr>
          <p:cNvPr id="2" name="Rectangle 1">
            <a:extLst>
              <a:ext uri="{FF2B5EF4-FFF2-40B4-BE49-F238E27FC236}">
                <a16:creationId xmlns:a16="http://schemas.microsoft.com/office/drawing/2014/main" id="{C72538C2-022D-7B42-9C99-6CD5720DFDFB}"/>
              </a:ext>
            </a:extLst>
          </p:cNvPr>
          <p:cNvSpPr/>
          <p:nvPr/>
        </p:nvSpPr>
        <p:spPr>
          <a:xfrm>
            <a:off x="5853406" y="1639457"/>
            <a:ext cx="6337230" cy="5262979"/>
          </a:xfrm>
          <a:prstGeom prst="rect">
            <a:avLst/>
          </a:prstGeom>
        </p:spPr>
        <p:txBody>
          <a:bodyPr wrap="square">
            <a:spAutoFit/>
          </a:bodyPr>
          <a:lstStyle/>
          <a:p>
            <a:pPr algn="ctr"/>
            <a:r>
              <a:rPr lang="en-US" sz="2400" b="1" dirty="0">
                <a:latin typeface="Times New Roman" panose="02020603050405020304" pitchFamily="18" charset="0"/>
                <a:cs typeface="Times New Roman" panose="02020603050405020304" pitchFamily="18" charset="0"/>
              </a:rPr>
              <a:t>The five editors meet regularly together with the Managing Editor</a:t>
            </a:r>
          </a:p>
          <a:p>
            <a:pPr lvl="1"/>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Discuss the submission of papers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Progress of papers to ensure timeliness, fairness, consistency</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Discuss publications (when, which order in issue etc.)</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Research Curations and Special Issues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Major projects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We have formulated guidelines for desk rejections, appeals and how to handle papers from prior editorial team(s). </a:t>
            </a:r>
          </a:p>
        </p:txBody>
      </p:sp>
      <p:sp>
        <p:nvSpPr>
          <p:cNvPr id="10" name="TextBox 9">
            <a:extLst>
              <a:ext uri="{FF2B5EF4-FFF2-40B4-BE49-F238E27FC236}">
                <a16:creationId xmlns:a16="http://schemas.microsoft.com/office/drawing/2014/main" id="{EABF547D-78C7-A747-A9ED-6E304614F87A}"/>
              </a:ext>
            </a:extLst>
          </p:cNvPr>
          <p:cNvSpPr txBox="1"/>
          <p:nvPr/>
        </p:nvSpPr>
        <p:spPr>
          <a:xfrm>
            <a:off x="9158442" y="772740"/>
            <a:ext cx="2759089" cy="253916"/>
          </a:xfrm>
          <a:prstGeom prst="rect">
            <a:avLst/>
          </a:prstGeom>
          <a:noFill/>
        </p:spPr>
        <p:txBody>
          <a:bodyPr wrap="none" rtlCol="0">
            <a:spAutoFit/>
          </a:bodyPr>
          <a:lstStyle/>
          <a:p>
            <a:r>
              <a:rPr lang="en-US" sz="1050" dirty="0">
                <a:solidFill>
                  <a:schemeClr val="bg1">
                    <a:lumMod val="50000"/>
                  </a:schemeClr>
                </a:solidFill>
                <a:latin typeface="Arial" panose="020B0604020202020204" pitchFamily="34" charset="0"/>
                <a:cs typeface="Arial" panose="020B0604020202020204" pitchFamily="34" charset="0"/>
              </a:rPr>
              <a:t>Schmitt </a:t>
            </a:r>
            <a:r>
              <a:rPr lang="en-CA" sz="1050" dirty="0">
                <a:solidFill>
                  <a:schemeClr val="bg1">
                    <a:lumMod val="50000"/>
                  </a:schemeClr>
                </a:solidFill>
              </a:rPr>
              <a:t>| </a:t>
            </a:r>
            <a:r>
              <a:rPr lang="en-US" sz="1050" dirty="0" err="1">
                <a:solidFill>
                  <a:schemeClr val="bg1">
                    <a:lumMod val="50000"/>
                  </a:schemeClr>
                </a:solidFill>
                <a:latin typeface="Arial" panose="020B0604020202020204" pitchFamily="34" charset="0"/>
                <a:cs typeface="Arial" panose="020B0604020202020204" pitchFamily="34" charset="0"/>
              </a:rPr>
              <a:t>Cotte</a:t>
            </a:r>
            <a:r>
              <a:rPr lang="en-US" sz="1050" dirty="0">
                <a:solidFill>
                  <a:schemeClr val="bg1">
                    <a:lumMod val="50000"/>
                  </a:schemeClr>
                </a:solidFill>
                <a:latin typeface="Arial" panose="020B0604020202020204" pitchFamily="34" charset="0"/>
                <a:cs typeface="Arial" panose="020B0604020202020204" pitchFamily="34" charset="0"/>
              </a:rPr>
              <a:t>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Giesler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Stephen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Wood</a:t>
            </a:r>
          </a:p>
        </p:txBody>
      </p:sp>
      <p:sp>
        <p:nvSpPr>
          <p:cNvPr id="12" name="TextBox 11">
            <a:extLst>
              <a:ext uri="{FF2B5EF4-FFF2-40B4-BE49-F238E27FC236}">
                <a16:creationId xmlns:a16="http://schemas.microsoft.com/office/drawing/2014/main" id="{3542B811-1986-D942-ADC4-33C6662A58E9}"/>
              </a:ext>
            </a:extLst>
          </p:cNvPr>
          <p:cNvSpPr txBox="1"/>
          <p:nvPr/>
        </p:nvSpPr>
        <p:spPr>
          <a:xfrm>
            <a:off x="173975" y="3440020"/>
            <a:ext cx="5329611" cy="1446550"/>
          </a:xfrm>
          <a:prstGeom prst="rect">
            <a:avLst/>
          </a:prstGeom>
          <a:noFill/>
        </p:spPr>
        <p:txBody>
          <a:bodyPr wrap="square" rtlCol="0">
            <a:spAutoFit/>
          </a:bodyPr>
          <a:lstStyle/>
          <a:p>
            <a:pPr algn="r"/>
            <a:r>
              <a:rPr lang="en-US" sz="4400" b="1" dirty="0">
                <a:solidFill>
                  <a:schemeClr val="tx1">
                    <a:lumMod val="85000"/>
                    <a:lumOff val="15000"/>
                  </a:schemeClr>
                </a:solidFill>
                <a:latin typeface="Arial" panose="020B0604020202020204" pitchFamily="34" charset="0"/>
                <a:cs typeface="Arial" panose="020B0604020202020204" pitchFamily="34" charset="0"/>
              </a:rPr>
              <a:t>Editors Management</a:t>
            </a:r>
          </a:p>
        </p:txBody>
      </p:sp>
      <p:cxnSp>
        <p:nvCxnSpPr>
          <p:cNvPr id="13" name="Straight Connector 12">
            <a:extLst>
              <a:ext uri="{FF2B5EF4-FFF2-40B4-BE49-F238E27FC236}">
                <a16:creationId xmlns:a16="http://schemas.microsoft.com/office/drawing/2014/main" id="{1D38B47A-A717-3E40-B479-C8C97D530DD9}"/>
              </a:ext>
            </a:extLst>
          </p:cNvPr>
          <p:cNvCxnSpPr>
            <a:cxnSpLocks/>
          </p:cNvCxnSpPr>
          <p:nvPr/>
        </p:nvCxnSpPr>
        <p:spPr>
          <a:xfrm flipH="1">
            <a:off x="5736697" y="1639457"/>
            <a:ext cx="18661" cy="462938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2FF537FB-37BE-FE49-B1DA-279863FB1C7F}"/>
              </a:ext>
            </a:extLst>
          </p:cNvPr>
          <p:cNvSpPr/>
          <p:nvPr/>
        </p:nvSpPr>
        <p:spPr>
          <a:xfrm>
            <a:off x="2853596" y="1066881"/>
            <a:ext cx="896347" cy="896347"/>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7" name="TextBox 16">
            <a:extLst>
              <a:ext uri="{FF2B5EF4-FFF2-40B4-BE49-F238E27FC236}">
                <a16:creationId xmlns:a16="http://schemas.microsoft.com/office/drawing/2014/main" id="{623CE2BA-BEB4-F545-9D2C-8AA381C7D8F7}"/>
              </a:ext>
            </a:extLst>
          </p:cNvPr>
          <p:cNvSpPr txBox="1"/>
          <p:nvPr/>
        </p:nvSpPr>
        <p:spPr>
          <a:xfrm>
            <a:off x="1364" y="1009121"/>
            <a:ext cx="2859176" cy="954107"/>
          </a:xfrm>
          <a:prstGeom prst="rect">
            <a:avLst/>
          </a:prstGeom>
          <a:noFill/>
        </p:spPr>
        <p:txBody>
          <a:bodyPr wrap="square" rtlCol="0">
            <a:spAutoFit/>
          </a:bodyPr>
          <a:lstStyle/>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Transparency and Fairness</a:t>
            </a:r>
          </a:p>
        </p:txBody>
      </p:sp>
      <p:sp>
        <p:nvSpPr>
          <p:cNvPr id="18" name="Oval 17">
            <a:extLst>
              <a:ext uri="{FF2B5EF4-FFF2-40B4-BE49-F238E27FC236}">
                <a16:creationId xmlns:a16="http://schemas.microsoft.com/office/drawing/2014/main" id="{6912C10C-3C66-CF45-9CD1-0AB04909398D}"/>
              </a:ext>
            </a:extLst>
          </p:cNvPr>
          <p:cNvSpPr/>
          <p:nvPr/>
        </p:nvSpPr>
        <p:spPr>
          <a:xfrm>
            <a:off x="3094549" y="1067293"/>
            <a:ext cx="896349" cy="896348"/>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Tree>
    <p:extLst>
      <p:ext uri="{BB962C8B-B14F-4D97-AF65-F5344CB8AC3E}">
        <p14:creationId xmlns:p14="http://schemas.microsoft.com/office/powerpoint/2010/main" val="1894701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drawing&#10;&#10;Description automatically generated">
            <a:extLst>
              <a:ext uri="{FF2B5EF4-FFF2-40B4-BE49-F238E27FC236}">
                <a16:creationId xmlns:a16="http://schemas.microsoft.com/office/drawing/2014/main" id="{CB4A787C-51E9-5B4A-9DB8-CF8595AE22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20" name="TextBox 19">
            <a:extLst>
              <a:ext uri="{FF2B5EF4-FFF2-40B4-BE49-F238E27FC236}">
                <a16:creationId xmlns:a16="http://schemas.microsoft.com/office/drawing/2014/main" id="{2F528DE5-4078-C34B-9E14-A146A8C15F9C}"/>
              </a:ext>
            </a:extLst>
          </p:cNvPr>
          <p:cNvSpPr txBox="1"/>
          <p:nvPr/>
        </p:nvSpPr>
        <p:spPr>
          <a:xfrm>
            <a:off x="9252060" y="266682"/>
            <a:ext cx="1307675" cy="523220"/>
          </a:xfrm>
          <a:prstGeom prst="rect">
            <a:avLst/>
          </a:prstGeom>
          <a:noFill/>
        </p:spPr>
        <p:txBody>
          <a:bodyPr wrap="square" rtlCol="0">
            <a:spAutoFit/>
          </a:bodyPr>
          <a:lstStyle/>
          <a:p>
            <a:pPr algn="r">
              <a:lnSpc>
                <a:spcPts val="1680"/>
              </a:lnSpc>
            </a:pPr>
            <a:r>
              <a:rPr lang="en-US" sz="1400" b="1" dirty="0">
                <a:latin typeface="Arial" panose="020B0604020202020204" pitchFamily="34" charset="0"/>
                <a:cs typeface="Arial" panose="020B0604020202020204" pitchFamily="34" charset="0"/>
              </a:rPr>
              <a:t>Platform</a:t>
            </a:r>
          </a:p>
          <a:p>
            <a:pPr algn="r">
              <a:lnSpc>
                <a:spcPts val="1680"/>
              </a:lnSpc>
            </a:pPr>
            <a:r>
              <a:rPr lang="en-US" sz="1400" b="1" dirty="0">
                <a:latin typeface="Arial" panose="020B0604020202020204" pitchFamily="34" charset="0"/>
                <a:cs typeface="Arial" panose="020B0604020202020204" pitchFamily="34" charset="0"/>
              </a:rPr>
              <a:t>of Insights</a:t>
            </a:r>
          </a:p>
        </p:txBody>
      </p:sp>
      <p:sp>
        <p:nvSpPr>
          <p:cNvPr id="13" name="TextBox 12">
            <a:extLst>
              <a:ext uri="{FF2B5EF4-FFF2-40B4-BE49-F238E27FC236}">
                <a16:creationId xmlns:a16="http://schemas.microsoft.com/office/drawing/2014/main" id="{FC72C6F5-BE5C-7947-A675-295A3C98CAF2}"/>
              </a:ext>
            </a:extLst>
          </p:cNvPr>
          <p:cNvSpPr txBox="1"/>
          <p:nvPr/>
        </p:nvSpPr>
        <p:spPr>
          <a:xfrm>
            <a:off x="9158442" y="772740"/>
            <a:ext cx="2759089" cy="253916"/>
          </a:xfrm>
          <a:prstGeom prst="rect">
            <a:avLst/>
          </a:prstGeom>
          <a:noFill/>
        </p:spPr>
        <p:txBody>
          <a:bodyPr wrap="none" rtlCol="0">
            <a:spAutoFit/>
          </a:bodyPr>
          <a:lstStyle/>
          <a:p>
            <a:r>
              <a:rPr lang="en-US" sz="1050" dirty="0">
                <a:solidFill>
                  <a:schemeClr val="bg1">
                    <a:lumMod val="50000"/>
                  </a:schemeClr>
                </a:solidFill>
                <a:latin typeface="Arial" panose="020B0604020202020204" pitchFamily="34" charset="0"/>
                <a:cs typeface="Arial" panose="020B0604020202020204" pitchFamily="34" charset="0"/>
              </a:rPr>
              <a:t>Schmitt </a:t>
            </a:r>
            <a:r>
              <a:rPr lang="en-CA" sz="1050" dirty="0">
                <a:solidFill>
                  <a:schemeClr val="bg1">
                    <a:lumMod val="50000"/>
                  </a:schemeClr>
                </a:solidFill>
              </a:rPr>
              <a:t>| </a:t>
            </a:r>
            <a:r>
              <a:rPr lang="en-US" sz="1050" dirty="0" err="1">
                <a:solidFill>
                  <a:schemeClr val="bg1">
                    <a:lumMod val="50000"/>
                  </a:schemeClr>
                </a:solidFill>
                <a:latin typeface="Arial" panose="020B0604020202020204" pitchFamily="34" charset="0"/>
                <a:cs typeface="Arial" panose="020B0604020202020204" pitchFamily="34" charset="0"/>
              </a:rPr>
              <a:t>Cotte</a:t>
            </a:r>
            <a:r>
              <a:rPr lang="en-US" sz="1050" dirty="0">
                <a:solidFill>
                  <a:schemeClr val="bg1">
                    <a:lumMod val="50000"/>
                  </a:schemeClr>
                </a:solidFill>
                <a:latin typeface="Arial" panose="020B0604020202020204" pitchFamily="34" charset="0"/>
                <a:cs typeface="Arial" panose="020B0604020202020204" pitchFamily="34" charset="0"/>
              </a:rPr>
              <a:t>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Giesler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Stephen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Wood</a:t>
            </a:r>
          </a:p>
        </p:txBody>
      </p:sp>
      <p:pic>
        <p:nvPicPr>
          <p:cNvPr id="2" name="Picture 1">
            <a:extLst>
              <a:ext uri="{FF2B5EF4-FFF2-40B4-BE49-F238E27FC236}">
                <a16:creationId xmlns:a16="http://schemas.microsoft.com/office/drawing/2014/main" id="{815FAD43-4A17-2540-94C9-0AFDD0F20D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64981" y="1515054"/>
            <a:ext cx="2278162" cy="2544635"/>
          </a:xfrm>
          <a:prstGeom prst="rect">
            <a:avLst/>
          </a:prstGeom>
          <a:ln w="0">
            <a:solidFill>
              <a:schemeClr val="bg1">
                <a:lumMod val="65000"/>
              </a:schemeClr>
            </a:solidFill>
          </a:ln>
          <a:effectLst>
            <a:reflection stA="45000" endPos="19000" dist="50800" dir="5400000" sy="-100000" algn="bl" rotWithShape="0"/>
          </a:effectLst>
        </p:spPr>
      </p:pic>
      <p:sp>
        <p:nvSpPr>
          <p:cNvPr id="15" name="Oval 14">
            <a:extLst>
              <a:ext uri="{FF2B5EF4-FFF2-40B4-BE49-F238E27FC236}">
                <a16:creationId xmlns:a16="http://schemas.microsoft.com/office/drawing/2014/main" id="{5325FAE1-4C79-CD42-B5A9-3BCB105FEE0E}"/>
              </a:ext>
            </a:extLst>
          </p:cNvPr>
          <p:cNvSpPr/>
          <p:nvPr/>
        </p:nvSpPr>
        <p:spPr>
          <a:xfrm>
            <a:off x="2853596" y="1066881"/>
            <a:ext cx="896347" cy="896347"/>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6" name="Oval 15">
            <a:extLst>
              <a:ext uri="{FF2B5EF4-FFF2-40B4-BE49-F238E27FC236}">
                <a16:creationId xmlns:a16="http://schemas.microsoft.com/office/drawing/2014/main" id="{BFE1DAA6-1224-4344-BF2A-2DA1B0FD2581}"/>
              </a:ext>
            </a:extLst>
          </p:cNvPr>
          <p:cNvSpPr/>
          <p:nvPr/>
        </p:nvSpPr>
        <p:spPr>
          <a:xfrm>
            <a:off x="3094549" y="1067293"/>
            <a:ext cx="896349" cy="896348"/>
          </a:xfrm>
          <a:prstGeom prst="ellipse">
            <a:avLst/>
          </a:prstGeom>
          <a:blipFill dpi="0" rotWithShape="1">
            <a:blip r:embed="rId6"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7" name="TextBox 16">
            <a:extLst>
              <a:ext uri="{FF2B5EF4-FFF2-40B4-BE49-F238E27FC236}">
                <a16:creationId xmlns:a16="http://schemas.microsoft.com/office/drawing/2014/main" id="{EA5E48D9-ABB3-F348-9F37-B1E46921F655}"/>
              </a:ext>
            </a:extLst>
          </p:cNvPr>
          <p:cNvSpPr txBox="1"/>
          <p:nvPr/>
        </p:nvSpPr>
        <p:spPr>
          <a:xfrm>
            <a:off x="1364" y="1009121"/>
            <a:ext cx="2859176" cy="954107"/>
          </a:xfrm>
          <a:prstGeom prst="rect">
            <a:avLst/>
          </a:prstGeom>
          <a:noFill/>
        </p:spPr>
        <p:txBody>
          <a:bodyPr wrap="square" rtlCol="0">
            <a:spAutoFit/>
          </a:bodyPr>
          <a:lstStyle/>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Transparency and Fairness</a:t>
            </a:r>
          </a:p>
        </p:txBody>
      </p:sp>
      <p:sp>
        <p:nvSpPr>
          <p:cNvPr id="22" name="Rectangle 21">
            <a:extLst>
              <a:ext uri="{FF2B5EF4-FFF2-40B4-BE49-F238E27FC236}">
                <a16:creationId xmlns:a16="http://schemas.microsoft.com/office/drawing/2014/main" id="{8FEA4821-D74A-5C42-8B68-50A43012A3EC}"/>
              </a:ext>
            </a:extLst>
          </p:cNvPr>
          <p:cNvSpPr/>
          <p:nvPr/>
        </p:nvSpPr>
        <p:spPr>
          <a:xfrm>
            <a:off x="148857" y="2478210"/>
            <a:ext cx="9456934" cy="3970318"/>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Immediate desk rejects: No fit; no sense of what JCR is looking for; very poor paper overall with not enough rigor</a:t>
            </a:r>
          </a:p>
          <a:p>
            <a:pPr lvl="1"/>
            <a:r>
              <a:rPr lang="en-US" dirty="0">
                <a:latin typeface="Times New Roman" panose="02020603050405020304" pitchFamily="18" charset="0"/>
                <a:cs typeface="Times New Roman" panose="02020603050405020304" pitchFamily="18" charset="0"/>
                <a:sym typeface="Wingdings" pitchFamily="2" charset="2"/>
              </a:rPr>
              <a:t>No further action </a:t>
            </a:r>
          </a:p>
          <a:p>
            <a:pPr lvl="1"/>
            <a:endParaRPr lang="en-US" dirty="0">
              <a:latin typeface="Times New Roman" panose="02020603050405020304" pitchFamily="18" charset="0"/>
              <a:cs typeface="Times New Roman" panose="02020603050405020304" pitchFamily="18" charset="0"/>
              <a:sym typeface="Wingdings" pitchFamily="2" charset="2"/>
            </a:endParaRPr>
          </a:p>
          <a:p>
            <a:r>
              <a:rPr lang="en-US" dirty="0">
                <a:latin typeface="Times New Roman" panose="02020603050405020304" pitchFamily="18" charset="0"/>
                <a:cs typeface="Times New Roman" panose="02020603050405020304" pitchFamily="18" charset="0"/>
              </a:rPr>
              <a:t>Wrong objective: Too “grand” (and unspecific) or too “small” (and obsessively detailed) </a:t>
            </a:r>
          </a:p>
          <a:p>
            <a:pPr lvl="1"/>
            <a:r>
              <a:rPr lang="en-US" dirty="0">
                <a:latin typeface="Times New Roman" panose="02020603050405020304" pitchFamily="18" charset="0"/>
                <a:cs typeface="Times New Roman" panose="02020603050405020304" pitchFamily="18" charset="0"/>
                <a:sym typeface="Wingdings" pitchFamily="2" charset="2"/>
              </a:rPr>
              <a:t>Maybe resubmission; if there is sufficient detail in the “grand” paper on a key CB issue or if there is an indication that the “small” paper could improve through abstraction or generalization</a:t>
            </a:r>
          </a:p>
          <a:p>
            <a:pPr lvl="1"/>
            <a:endParaRPr lang="en-US" dirty="0">
              <a:latin typeface="Times New Roman" panose="02020603050405020304" pitchFamily="18" charset="0"/>
              <a:cs typeface="Times New Roman" panose="02020603050405020304" pitchFamily="18" charset="0"/>
              <a:sym typeface="Wingdings" pitchFamily="2" charset="2"/>
            </a:endParaRPr>
          </a:p>
          <a:p>
            <a:r>
              <a:rPr lang="en-US" dirty="0">
                <a:latin typeface="Times New Roman" panose="02020603050405020304" pitchFamily="18" charset="0"/>
                <a:cs typeface="Times New Roman" panose="02020603050405020304" pitchFamily="18" charset="0"/>
              </a:rPr>
              <a:t>No relevance: Paper is not focused on a CB issue</a:t>
            </a:r>
          </a:p>
          <a:p>
            <a:pPr lvl="1"/>
            <a:r>
              <a:rPr lang="en-US" dirty="0">
                <a:latin typeface="Times New Roman" panose="02020603050405020304" pitchFamily="18" charset="0"/>
                <a:cs typeface="Times New Roman" panose="02020603050405020304" pitchFamily="18" charset="0"/>
              </a:rPr>
              <a:t>Maybe resubmission; if it easily could be about a relevant CB issue, ask authors to resubmit with a unique, relevant focus on CB</a:t>
            </a:r>
          </a:p>
          <a:p>
            <a:pPr lvl="1"/>
            <a:endParaRPr lang="en-US" dirty="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NOTE</a:t>
            </a:r>
            <a:r>
              <a:rPr lang="en-US" dirty="0">
                <a:latin typeface="Times New Roman" panose="02020603050405020304" pitchFamily="18" charset="0"/>
                <a:cs typeface="Times New Roman" panose="02020603050405020304" pitchFamily="18" charset="0"/>
              </a:rPr>
              <a:t>: Decision is made by Editor-in-Chief (obvious cases) or by an Editor, at times together with an AE. Each resubmitted paper must be considerably different to be reviewed again.  </a:t>
            </a:r>
          </a:p>
        </p:txBody>
      </p:sp>
      <p:sp>
        <p:nvSpPr>
          <p:cNvPr id="23" name="Rectangle 22">
            <a:extLst>
              <a:ext uri="{FF2B5EF4-FFF2-40B4-BE49-F238E27FC236}">
                <a16:creationId xmlns:a16="http://schemas.microsoft.com/office/drawing/2014/main" id="{31F02DEF-A1DE-AA44-BDD4-80FFBC76B2F1}"/>
              </a:ext>
            </a:extLst>
          </p:cNvPr>
          <p:cNvSpPr/>
          <p:nvPr/>
        </p:nvSpPr>
        <p:spPr>
          <a:xfrm>
            <a:off x="4877324" y="1323326"/>
            <a:ext cx="2983994" cy="1077218"/>
          </a:xfrm>
          <a:prstGeom prst="rect">
            <a:avLst/>
          </a:prstGeom>
          <a:ln>
            <a:solidFill>
              <a:schemeClr val="bg1">
                <a:lumMod val="50000"/>
              </a:schemeClr>
            </a:solidFill>
          </a:ln>
        </p:spPr>
        <p:txBody>
          <a:bodyPr wrap="square">
            <a:spAutoFit/>
          </a:bodyPr>
          <a:lstStyle/>
          <a:p>
            <a:pPr algn="ctr"/>
            <a:r>
              <a:rPr lang="en-US" sz="3200" b="1" dirty="0">
                <a:latin typeface="Times New Roman" panose="02020603050405020304" pitchFamily="18" charset="0"/>
                <a:cs typeface="Times New Roman" panose="02020603050405020304" pitchFamily="18" charset="0"/>
              </a:rPr>
              <a:t>DESK REJECTION</a:t>
            </a:r>
          </a:p>
        </p:txBody>
      </p:sp>
      <p:sp>
        <p:nvSpPr>
          <p:cNvPr id="3" name="Right Arrow 2">
            <a:extLst>
              <a:ext uri="{FF2B5EF4-FFF2-40B4-BE49-F238E27FC236}">
                <a16:creationId xmlns:a16="http://schemas.microsoft.com/office/drawing/2014/main" id="{6828D9D8-2CDB-C24A-B38E-B9B1662B71EE}"/>
              </a:ext>
            </a:extLst>
          </p:cNvPr>
          <p:cNvSpPr/>
          <p:nvPr/>
        </p:nvSpPr>
        <p:spPr>
          <a:xfrm>
            <a:off x="305623" y="3125971"/>
            <a:ext cx="321696" cy="18075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a:extLst>
              <a:ext uri="{FF2B5EF4-FFF2-40B4-BE49-F238E27FC236}">
                <a16:creationId xmlns:a16="http://schemas.microsoft.com/office/drawing/2014/main" id="{B8F2AE51-9DE4-E343-818F-0E0FCD0DCFB5}"/>
              </a:ext>
            </a:extLst>
          </p:cNvPr>
          <p:cNvSpPr/>
          <p:nvPr/>
        </p:nvSpPr>
        <p:spPr>
          <a:xfrm>
            <a:off x="305623" y="3954486"/>
            <a:ext cx="321696" cy="18075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25FF7AA7-F428-5D47-93D9-32B189C9D1B5}"/>
              </a:ext>
            </a:extLst>
          </p:cNvPr>
          <p:cNvSpPr/>
          <p:nvPr/>
        </p:nvSpPr>
        <p:spPr>
          <a:xfrm>
            <a:off x="341061" y="5053188"/>
            <a:ext cx="321696" cy="18075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6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drawing&#10;&#10;Description automatically generated">
            <a:extLst>
              <a:ext uri="{FF2B5EF4-FFF2-40B4-BE49-F238E27FC236}">
                <a16:creationId xmlns:a16="http://schemas.microsoft.com/office/drawing/2014/main" id="{CB4A787C-51E9-5B4A-9DB8-CF8595AE22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20" name="TextBox 19">
            <a:extLst>
              <a:ext uri="{FF2B5EF4-FFF2-40B4-BE49-F238E27FC236}">
                <a16:creationId xmlns:a16="http://schemas.microsoft.com/office/drawing/2014/main" id="{2F528DE5-4078-C34B-9E14-A146A8C15F9C}"/>
              </a:ext>
            </a:extLst>
          </p:cNvPr>
          <p:cNvSpPr txBox="1"/>
          <p:nvPr/>
        </p:nvSpPr>
        <p:spPr>
          <a:xfrm>
            <a:off x="9252060" y="266682"/>
            <a:ext cx="1307675" cy="523220"/>
          </a:xfrm>
          <a:prstGeom prst="rect">
            <a:avLst/>
          </a:prstGeom>
          <a:noFill/>
        </p:spPr>
        <p:txBody>
          <a:bodyPr wrap="square" rtlCol="0">
            <a:spAutoFit/>
          </a:bodyPr>
          <a:lstStyle/>
          <a:p>
            <a:pPr algn="r">
              <a:lnSpc>
                <a:spcPts val="1680"/>
              </a:lnSpc>
            </a:pPr>
            <a:r>
              <a:rPr lang="en-US" sz="1400" b="1" dirty="0">
                <a:latin typeface="Arial" panose="020B0604020202020204" pitchFamily="34" charset="0"/>
                <a:cs typeface="Arial" panose="020B0604020202020204" pitchFamily="34" charset="0"/>
              </a:rPr>
              <a:t>Platform</a:t>
            </a:r>
          </a:p>
          <a:p>
            <a:pPr algn="r">
              <a:lnSpc>
                <a:spcPts val="1680"/>
              </a:lnSpc>
            </a:pPr>
            <a:r>
              <a:rPr lang="en-US" sz="1400" b="1" dirty="0">
                <a:latin typeface="Arial" panose="020B0604020202020204" pitchFamily="34" charset="0"/>
                <a:cs typeface="Arial" panose="020B0604020202020204" pitchFamily="34" charset="0"/>
              </a:rPr>
              <a:t>of Insights</a:t>
            </a:r>
          </a:p>
        </p:txBody>
      </p:sp>
      <p:sp>
        <p:nvSpPr>
          <p:cNvPr id="13" name="TextBox 12">
            <a:extLst>
              <a:ext uri="{FF2B5EF4-FFF2-40B4-BE49-F238E27FC236}">
                <a16:creationId xmlns:a16="http://schemas.microsoft.com/office/drawing/2014/main" id="{FC72C6F5-BE5C-7947-A675-295A3C98CAF2}"/>
              </a:ext>
            </a:extLst>
          </p:cNvPr>
          <p:cNvSpPr txBox="1"/>
          <p:nvPr/>
        </p:nvSpPr>
        <p:spPr>
          <a:xfrm>
            <a:off x="9158442" y="772740"/>
            <a:ext cx="2759089" cy="253916"/>
          </a:xfrm>
          <a:prstGeom prst="rect">
            <a:avLst/>
          </a:prstGeom>
          <a:noFill/>
        </p:spPr>
        <p:txBody>
          <a:bodyPr wrap="none" rtlCol="0">
            <a:spAutoFit/>
          </a:bodyPr>
          <a:lstStyle/>
          <a:p>
            <a:r>
              <a:rPr lang="en-US" sz="1050" dirty="0">
                <a:solidFill>
                  <a:schemeClr val="bg1">
                    <a:lumMod val="50000"/>
                  </a:schemeClr>
                </a:solidFill>
                <a:latin typeface="Arial" panose="020B0604020202020204" pitchFamily="34" charset="0"/>
                <a:cs typeface="Arial" panose="020B0604020202020204" pitchFamily="34" charset="0"/>
              </a:rPr>
              <a:t>Schmitt </a:t>
            </a:r>
            <a:r>
              <a:rPr lang="en-CA" sz="1050" dirty="0">
                <a:solidFill>
                  <a:schemeClr val="bg1">
                    <a:lumMod val="50000"/>
                  </a:schemeClr>
                </a:solidFill>
              </a:rPr>
              <a:t>| </a:t>
            </a:r>
            <a:r>
              <a:rPr lang="en-US" sz="1050" dirty="0" err="1">
                <a:solidFill>
                  <a:schemeClr val="bg1">
                    <a:lumMod val="50000"/>
                  </a:schemeClr>
                </a:solidFill>
                <a:latin typeface="Arial" panose="020B0604020202020204" pitchFamily="34" charset="0"/>
                <a:cs typeface="Arial" panose="020B0604020202020204" pitchFamily="34" charset="0"/>
              </a:rPr>
              <a:t>Cotte</a:t>
            </a:r>
            <a:r>
              <a:rPr lang="en-US" sz="1050" dirty="0">
                <a:solidFill>
                  <a:schemeClr val="bg1">
                    <a:lumMod val="50000"/>
                  </a:schemeClr>
                </a:solidFill>
                <a:latin typeface="Arial" panose="020B0604020202020204" pitchFamily="34" charset="0"/>
                <a:cs typeface="Arial" panose="020B0604020202020204" pitchFamily="34" charset="0"/>
              </a:rPr>
              <a:t>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Giesler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Stephen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Wood</a:t>
            </a:r>
          </a:p>
        </p:txBody>
      </p:sp>
      <p:pic>
        <p:nvPicPr>
          <p:cNvPr id="2" name="Picture 1">
            <a:extLst>
              <a:ext uri="{FF2B5EF4-FFF2-40B4-BE49-F238E27FC236}">
                <a16:creationId xmlns:a16="http://schemas.microsoft.com/office/drawing/2014/main" id="{815FAD43-4A17-2540-94C9-0AFDD0F20D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64981" y="1806142"/>
            <a:ext cx="2278162" cy="2544635"/>
          </a:xfrm>
          <a:prstGeom prst="rect">
            <a:avLst/>
          </a:prstGeom>
          <a:ln w="0">
            <a:solidFill>
              <a:schemeClr val="bg1">
                <a:lumMod val="65000"/>
              </a:schemeClr>
            </a:solidFill>
          </a:ln>
          <a:effectLst>
            <a:reflection stA="45000" endPos="19000" dist="50800" dir="5400000" sy="-100000" algn="bl" rotWithShape="0"/>
          </a:effectLst>
        </p:spPr>
      </p:pic>
      <p:sp>
        <p:nvSpPr>
          <p:cNvPr id="15" name="Oval 14">
            <a:extLst>
              <a:ext uri="{FF2B5EF4-FFF2-40B4-BE49-F238E27FC236}">
                <a16:creationId xmlns:a16="http://schemas.microsoft.com/office/drawing/2014/main" id="{5325FAE1-4C79-CD42-B5A9-3BCB105FEE0E}"/>
              </a:ext>
            </a:extLst>
          </p:cNvPr>
          <p:cNvSpPr/>
          <p:nvPr/>
        </p:nvSpPr>
        <p:spPr>
          <a:xfrm>
            <a:off x="2853596" y="1066881"/>
            <a:ext cx="896347" cy="896347"/>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6" name="Oval 15">
            <a:extLst>
              <a:ext uri="{FF2B5EF4-FFF2-40B4-BE49-F238E27FC236}">
                <a16:creationId xmlns:a16="http://schemas.microsoft.com/office/drawing/2014/main" id="{BFE1DAA6-1224-4344-BF2A-2DA1B0FD2581}"/>
              </a:ext>
            </a:extLst>
          </p:cNvPr>
          <p:cNvSpPr/>
          <p:nvPr/>
        </p:nvSpPr>
        <p:spPr>
          <a:xfrm>
            <a:off x="3094549" y="1067293"/>
            <a:ext cx="896349" cy="896348"/>
          </a:xfrm>
          <a:prstGeom prst="ellipse">
            <a:avLst/>
          </a:prstGeom>
          <a:blipFill dpi="0" rotWithShape="1">
            <a:blip r:embed="rId6"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7" name="TextBox 16">
            <a:extLst>
              <a:ext uri="{FF2B5EF4-FFF2-40B4-BE49-F238E27FC236}">
                <a16:creationId xmlns:a16="http://schemas.microsoft.com/office/drawing/2014/main" id="{EA5E48D9-ABB3-F348-9F37-B1E46921F655}"/>
              </a:ext>
            </a:extLst>
          </p:cNvPr>
          <p:cNvSpPr txBox="1"/>
          <p:nvPr/>
        </p:nvSpPr>
        <p:spPr>
          <a:xfrm>
            <a:off x="1364" y="1009121"/>
            <a:ext cx="2859176" cy="954107"/>
          </a:xfrm>
          <a:prstGeom prst="rect">
            <a:avLst/>
          </a:prstGeom>
          <a:noFill/>
        </p:spPr>
        <p:txBody>
          <a:bodyPr wrap="square" rtlCol="0">
            <a:spAutoFit/>
          </a:bodyPr>
          <a:lstStyle/>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Transparency and Fairness</a:t>
            </a:r>
          </a:p>
        </p:txBody>
      </p:sp>
      <p:sp>
        <p:nvSpPr>
          <p:cNvPr id="22" name="Rectangle 21">
            <a:extLst>
              <a:ext uri="{FF2B5EF4-FFF2-40B4-BE49-F238E27FC236}">
                <a16:creationId xmlns:a16="http://schemas.microsoft.com/office/drawing/2014/main" id="{8FEA4821-D74A-5C42-8B68-50A43012A3EC}"/>
              </a:ext>
            </a:extLst>
          </p:cNvPr>
          <p:cNvSpPr/>
          <p:nvPr/>
        </p:nvSpPr>
        <p:spPr>
          <a:xfrm>
            <a:off x="148857" y="2241352"/>
            <a:ext cx="9456934" cy="4247317"/>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new editor will be selected by the editor-in-chief in consultation with the entire team. The AE will usually remain the same. Reviewers may stay the same, or some exchanged.</a:t>
            </a:r>
          </a:p>
          <a:p>
            <a:pPr marL="342900"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one of the appointed editors is currently the AE, then that person will be the new editor of the paper. A new AE will be appointed in cases of risky and major revisions (can be one of the reviewers).  </a:t>
            </a:r>
          </a:p>
          <a:p>
            <a:pPr marL="342900"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paper will be subject to the same process as any new paper; criteria of rigor, relevance and other criteria will be reasonably applied. Papers with minor revisions are very likely to move toward publication. </a:t>
            </a:r>
          </a:p>
          <a:p>
            <a:pPr marL="342900"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Alive papers of the new editors will go to the Special Guest Editor</a:t>
            </a:r>
          </a:p>
        </p:txBody>
      </p:sp>
      <p:sp>
        <p:nvSpPr>
          <p:cNvPr id="23" name="Rectangle 22">
            <a:extLst>
              <a:ext uri="{FF2B5EF4-FFF2-40B4-BE49-F238E27FC236}">
                <a16:creationId xmlns:a16="http://schemas.microsoft.com/office/drawing/2014/main" id="{31F02DEF-A1DE-AA44-BDD4-80FFBC76B2F1}"/>
              </a:ext>
            </a:extLst>
          </p:cNvPr>
          <p:cNvSpPr/>
          <p:nvPr/>
        </p:nvSpPr>
        <p:spPr>
          <a:xfrm>
            <a:off x="4314316" y="1082879"/>
            <a:ext cx="4969420" cy="1077218"/>
          </a:xfrm>
          <a:prstGeom prst="rect">
            <a:avLst/>
          </a:prstGeom>
          <a:ln>
            <a:solidFill>
              <a:schemeClr val="bg1">
                <a:lumMod val="50000"/>
              </a:schemeClr>
            </a:solidFill>
          </a:ln>
        </p:spPr>
        <p:txBody>
          <a:bodyPr wrap="square">
            <a:spAutoFit/>
          </a:bodyPr>
          <a:lstStyle/>
          <a:p>
            <a:pPr algn="ctr"/>
            <a:r>
              <a:rPr lang="en-US" sz="3200" b="1" dirty="0">
                <a:latin typeface="Times New Roman" panose="02020603050405020304" pitchFamily="18" charset="0"/>
                <a:cs typeface="Times New Roman" panose="02020603050405020304" pitchFamily="18" charset="0"/>
              </a:rPr>
              <a:t>PAPERS FROM PRIOR EDITORS</a:t>
            </a:r>
          </a:p>
        </p:txBody>
      </p:sp>
    </p:spTree>
    <p:extLst>
      <p:ext uri="{BB962C8B-B14F-4D97-AF65-F5344CB8AC3E}">
        <p14:creationId xmlns:p14="http://schemas.microsoft.com/office/powerpoint/2010/main" val="2146021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drawing&#10;&#10;Description automatically generated">
            <a:extLst>
              <a:ext uri="{FF2B5EF4-FFF2-40B4-BE49-F238E27FC236}">
                <a16:creationId xmlns:a16="http://schemas.microsoft.com/office/drawing/2014/main" id="{CB4A787C-51E9-5B4A-9DB8-CF8595AE22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20" name="TextBox 19">
            <a:extLst>
              <a:ext uri="{FF2B5EF4-FFF2-40B4-BE49-F238E27FC236}">
                <a16:creationId xmlns:a16="http://schemas.microsoft.com/office/drawing/2014/main" id="{2F528DE5-4078-C34B-9E14-A146A8C15F9C}"/>
              </a:ext>
            </a:extLst>
          </p:cNvPr>
          <p:cNvSpPr txBox="1"/>
          <p:nvPr/>
        </p:nvSpPr>
        <p:spPr>
          <a:xfrm>
            <a:off x="9252060" y="266682"/>
            <a:ext cx="1307675" cy="523220"/>
          </a:xfrm>
          <a:prstGeom prst="rect">
            <a:avLst/>
          </a:prstGeom>
          <a:noFill/>
        </p:spPr>
        <p:txBody>
          <a:bodyPr wrap="square" rtlCol="0">
            <a:spAutoFit/>
          </a:bodyPr>
          <a:lstStyle/>
          <a:p>
            <a:pPr algn="r">
              <a:lnSpc>
                <a:spcPts val="1680"/>
              </a:lnSpc>
            </a:pPr>
            <a:r>
              <a:rPr lang="en-US" sz="1400" b="1" dirty="0">
                <a:latin typeface="Arial" panose="020B0604020202020204" pitchFamily="34" charset="0"/>
                <a:cs typeface="Arial" panose="020B0604020202020204" pitchFamily="34" charset="0"/>
              </a:rPr>
              <a:t>Platform</a:t>
            </a:r>
          </a:p>
          <a:p>
            <a:pPr algn="r">
              <a:lnSpc>
                <a:spcPts val="1680"/>
              </a:lnSpc>
            </a:pPr>
            <a:r>
              <a:rPr lang="en-US" sz="1400" b="1" dirty="0">
                <a:latin typeface="Arial" panose="020B0604020202020204" pitchFamily="34" charset="0"/>
                <a:cs typeface="Arial" panose="020B0604020202020204" pitchFamily="34" charset="0"/>
              </a:rPr>
              <a:t>of Insights</a:t>
            </a:r>
          </a:p>
        </p:txBody>
      </p:sp>
      <p:sp>
        <p:nvSpPr>
          <p:cNvPr id="13" name="TextBox 12">
            <a:extLst>
              <a:ext uri="{FF2B5EF4-FFF2-40B4-BE49-F238E27FC236}">
                <a16:creationId xmlns:a16="http://schemas.microsoft.com/office/drawing/2014/main" id="{FC72C6F5-BE5C-7947-A675-295A3C98CAF2}"/>
              </a:ext>
            </a:extLst>
          </p:cNvPr>
          <p:cNvSpPr txBox="1"/>
          <p:nvPr/>
        </p:nvSpPr>
        <p:spPr>
          <a:xfrm>
            <a:off x="9158442" y="772740"/>
            <a:ext cx="2759089" cy="253916"/>
          </a:xfrm>
          <a:prstGeom prst="rect">
            <a:avLst/>
          </a:prstGeom>
          <a:noFill/>
        </p:spPr>
        <p:txBody>
          <a:bodyPr wrap="none" rtlCol="0">
            <a:spAutoFit/>
          </a:bodyPr>
          <a:lstStyle/>
          <a:p>
            <a:r>
              <a:rPr lang="en-US" sz="1050" dirty="0">
                <a:solidFill>
                  <a:schemeClr val="bg1">
                    <a:lumMod val="50000"/>
                  </a:schemeClr>
                </a:solidFill>
                <a:latin typeface="Arial" panose="020B0604020202020204" pitchFamily="34" charset="0"/>
                <a:cs typeface="Arial" panose="020B0604020202020204" pitchFamily="34" charset="0"/>
              </a:rPr>
              <a:t>Schmitt </a:t>
            </a:r>
            <a:r>
              <a:rPr lang="en-CA" sz="1050" dirty="0">
                <a:solidFill>
                  <a:schemeClr val="bg1">
                    <a:lumMod val="50000"/>
                  </a:schemeClr>
                </a:solidFill>
              </a:rPr>
              <a:t>| </a:t>
            </a:r>
            <a:r>
              <a:rPr lang="en-US" sz="1050" dirty="0" err="1">
                <a:solidFill>
                  <a:schemeClr val="bg1">
                    <a:lumMod val="50000"/>
                  </a:schemeClr>
                </a:solidFill>
                <a:latin typeface="Arial" panose="020B0604020202020204" pitchFamily="34" charset="0"/>
                <a:cs typeface="Arial" panose="020B0604020202020204" pitchFamily="34" charset="0"/>
              </a:rPr>
              <a:t>Cotte</a:t>
            </a:r>
            <a:r>
              <a:rPr lang="en-US" sz="1050" dirty="0">
                <a:solidFill>
                  <a:schemeClr val="bg1">
                    <a:lumMod val="50000"/>
                  </a:schemeClr>
                </a:solidFill>
                <a:latin typeface="Arial" panose="020B0604020202020204" pitchFamily="34" charset="0"/>
                <a:cs typeface="Arial" panose="020B0604020202020204" pitchFamily="34" charset="0"/>
              </a:rPr>
              <a:t>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Giesler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Stephen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Wood</a:t>
            </a:r>
          </a:p>
        </p:txBody>
      </p:sp>
      <p:graphicFrame>
        <p:nvGraphicFramePr>
          <p:cNvPr id="11" name="Table 10">
            <a:extLst>
              <a:ext uri="{FF2B5EF4-FFF2-40B4-BE49-F238E27FC236}">
                <a16:creationId xmlns:a16="http://schemas.microsoft.com/office/drawing/2014/main" id="{D87BDCC1-F55C-2344-B06B-14A50CA223B4}"/>
              </a:ext>
            </a:extLst>
          </p:cNvPr>
          <p:cNvGraphicFramePr>
            <a:graphicFrameLocks noGrp="1"/>
          </p:cNvGraphicFramePr>
          <p:nvPr>
            <p:extLst>
              <p:ext uri="{D42A27DB-BD31-4B8C-83A1-F6EECF244321}">
                <p14:modId xmlns:p14="http://schemas.microsoft.com/office/powerpoint/2010/main" val="1843798321"/>
              </p:ext>
            </p:extLst>
          </p:nvPr>
        </p:nvGraphicFramePr>
        <p:xfrm>
          <a:off x="520643" y="1059809"/>
          <a:ext cx="11150714" cy="5798194"/>
        </p:xfrm>
        <a:graphic>
          <a:graphicData uri="http://schemas.openxmlformats.org/drawingml/2006/table">
            <a:tbl>
              <a:tblPr firstRow="1" bandRow="1">
                <a:tableStyleId>{5C22544A-7EE6-4342-B048-85BDC9FD1C3A}</a:tableStyleId>
              </a:tblPr>
              <a:tblGrid>
                <a:gridCol w="5137503">
                  <a:extLst>
                    <a:ext uri="{9D8B030D-6E8A-4147-A177-3AD203B41FA5}">
                      <a16:colId xmlns:a16="http://schemas.microsoft.com/office/drawing/2014/main" val="3268772454"/>
                    </a:ext>
                  </a:extLst>
                </a:gridCol>
                <a:gridCol w="839162">
                  <a:extLst>
                    <a:ext uri="{9D8B030D-6E8A-4147-A177-3AD203B41FA5}">
                      <a16:colId xmlns:a16="http://schemas.microsoft.com/office/drawing/2014/main" val="1969158551"/>
                    </a:ext>
                  </a:extLst>
                </a:gridCol>
                <a:gridCol w="1678642">
                  <a:extLst>
                    <a:ext uri="{9D8B030D-6E8A-4147-A177-3AD203B41FA5}">
                      <a16:colId xmlns:a16="http://schemas.microsoft.com/office/drawing/2014/main" val="2747989710"/>
                    </a:ext>
                  </a:extLst>
                </a:gridCol>
                <a:gridCol w="1829626">
                  <a:extLst>
                    <a:ext uri="{9D8B030D-6E8A-4147-A177-3AD203B41FA5}">
                      <a16:colId xmlns:a16="http://schemas.microsoft.com/office/drawing/2014/main" val="2686561488"/>
                    </a:ext>
                  </a:extLst>
                </a:gridCol>
                <a:gridCol w="1665781">
                  <a:extLst>
                    <a:ext uri="{9D8B030D-6E8A-4147-A177-3AD203B41FA5}">
                      <a16:colId xmlns:a16="http://schemas.microsoft.com/office/drawing/2014/main" val="828868452"/>
                    </a:ext>
                  </a:extLst>
                </a:gridCol>
              </a:tblGrid>
              <a:tr h="378486">
                <a:tc>
                  <a:txBody>
                    <a:bodyPr/>
                    <a:lstStyle/>
                    <a:p>
                      <a:endParaRPr lang="en-US" dirty="0"/>
                    </a:p>
                  </a:txBody>
                  <a:tcPr>
                    <a:solidFill>
                      <a:schemeClr val="tx1">
                        <a:lumMod val="65000"/>
                        <a:lumOff val="35000"/>
                      </a:schemeClr>
                    </a:solidFill>
                  </a:tcPr>
                </a:tc>
                <a:tc>
                  <a:txBody>
                    <a:bodyPr/>
                    <a:lstStyle/>
                    <a:p>
                      <a:endParaRPr lang="en-US"/>
                    </a:p>
                  </a:txBody>
                  <a:tcPr>
                    <a:solidFill>
                      <a:schemeClr val="tx1">
                        <a:lumMod val="65000"/>
                        <a:lumOff val="35000"/>
                      </a:schemeClr>
                    </a:solidFill>
                  </a:tcPr>
                </a:tc>
                <a:tc>
                  <a:txBody>
                    <a:bodyPr/>
                    <a:lstStyle/>
                    <a:p>
                      <a:r>
                        <a:rPr lang="en-US" dirty="0"/>
                        <a:t>1st</a:t>
                      </a:r>
                    </a:p>
                  </a:txBody>
                  <a:tcPr>
                    <a:solidFill>
                      <a:schemeClr val="tx1">
                        <a:lumMod val="65000"/>
                        <a:lumOff val="35000"/>
                      </a:schemeClr>
                    </a:solidFill>
                  </a:tcPr>
                </a:tc>
                <a:tc>
                  <a:txBody>
                    <a:bodyPr/>
                    <a:lstStyle/>
                    <a:p>
                      <a:r>
                        <a:rPr lang="en-US" dirty="0"/>
                        <a:t>2nd</a:t>
                      </a:r>
                    </a:p>
                  </a:txBody>
                  <a:tcPr>
                    <a:solidFill>
                      <a:schemeClr val="tx1">
                        <a:lumMod val="65000"/>
                        <a:lumOff val="35000"/>
                      </a:schemeClr>
                    </a:solidFill>
                  </a:tcPr>
                </a:tc>
                <a:tc>
                  <a:txBody>
                    <a:bodyPr/>
                    <a:lstStyle/>
                    <a:p>
                      <a:r>
                        <a:rPr lang="en-US" dirty="0"/>
                        <a:t>3rd</a:t>
                      </a:r>
                    </a:p>
                  </a:txBody>
                  <a:tcPr>
                    <a:solidFill>
                      <a:schemeClr val="tx1">
                        <a:lumMod val="65000"/>
                        <a:lumOff val="35000"/>
                      </a:schemeClr>
                    </a:solidFill>
                  </a:tcPr>
                </a:tc>
                <a:extLst>
                  <a:ext uri="{0D108BD9-81ED-4DB2-BD59-A6C34878D82A}">
                    <a16:rowId xmlns:a16="http://schemas.microsoft.com/office/drawing/2014/main" val="937500194"/>
                  </a:ext>
                </a:extLst>
              </a:tr>
              <a:tr h="383743">
                <a:tc>
                  <a:txBody>
                    <a:bodyPr/>
                    <a:lstStyle/>
                    <a:p>
                      <a:r>
                        <a:rPr lang="en-US" dirty="0"/>
                        <a:t>Conceptual</a:t>
                      </a:r>
                    </a:p>
                  </a:txBody>
                  <a:tcPr>
                    <a:solidFill>
                      <a:schemeClr val="accent1">
                        <a:lumMod val="40000"/>
                        <a:lumOff val="60000"/>
                      </a:schemeClr>
                    </a:solidFill>
                  </a:tcPr>
                </a:tc>
                <a:tc>
                  <a:txBody>
                    <a:bodyPr/>
                    <a:lstStyle/>
                    <a:p>
                      <a:endParaRPr lang="en-US" dirty="0"/>
                    </a:p>
                  </a:txBody>
                  <a:tcPr>
                    <a:solidFill>
                      <a:schemeClr val="accent1">
                        <a:lumMod val="40000"/>
                        <a:lumOff val="60000"/>
                      </a:schemeClr>
                    </a:solidFill>
                  </a:tcPr>
                </a:tc>
                <a:tc>
                  <a:txBody>
                    <a:bodyPr/>
                    <a:lstStyle/>
                    <a:p>
                      <a:r>
                        <a:rPr lang="en-US" dirty="0"/>
                        <a:t>Bernd </a:t>
                      </a:r>
                    </a:p>
                  </a:txBody>
                  <a:tcPr>
                    <a:solidFill>
                      <a:schemeClr val="accent1">
                        <a:lumMod val="40000"/>
                        <a:lumOff val="60000"/>
                      </a:schemeClr>
                    </a:solidFill>
                  </a:tcPr>
                </a:tc>
                <a:tc>
                  <a:txBody>
                    <a:bodyPr/>
                    <a:lstStyle/>
                    <a:p>
                      <a:r>
                        <a:rPr lang="en-US" dirty="0"/>
                        <a:t>Markus</a:t>
                      </a:r>
                    </a:p>
                  </a:txBody>
                  <a:tcPr>
                    <a:solidFill>
                      <a:schemeClr val="accent1">
                        <a:lumMod val="40000"/>
                        <a:lumOff val="60000"/>
                      </a:schemeClr>
                    </a:solidFill>
                  </a:tcPr>
                </a:tc>
                <a:tc>
                  <a:txBody>
                    <a:bodyPr/>
                    <a:lstStyle/>
                    <a:p>
                      <a:r>
                        <a:rPr lang="en-US" dirty="0"/>
                        <a:t>June</a:t>
                      </a:r>
                    </a:p>
                  </a:txBody>
                  <a:tcPr>
                    <a:solidFill>
                      <a:schemeClr val="accent1">
                        <a:lumMod val="40000"/>
                        <a:lumOff val="60000"/>
                      </a:schemeClr>
                    </a:solidFill>
                  </a:tcPr>
                </a:tc>
                <a:extLst>
                  <a:ext uri="{0D108BD9-81ED-4DB2-BD59-A6C34878D82A}">
                    <a16:rowId xmlns:a16="http://schemas.microsoft.com/office/drawing/2014/main" val="3462729686"/>
                  </a:ext>
                </a:extLst>
              </a:tr>
              <a:tr h="383743">
                <a:tc>
                  <a:txBody>
                    <a:bodyPr/>
                    <a:lstStyle/>
                    <a:p>
                      <a:r>
                        <a:rPr lang="en-US" dirty="0"/>
                        <a:t>Theory-based </a:t>
                      </a:r>
                    </a:p>
                  </a:txBody>
                  <a:tcPr/>
                </a:tc>
                <a:tc>
                  <a:txBody>
                    <a:bodyPr/>
                    <a:lstStyle/>
                    <a:p>
                      <a:endParaRPr lang="en-US" dirty="0"/>
                    </a:p>
                  </a:txBody>
                  <a:tcPr/>
                </a:tc>
                <a:tc>
                  <a:txBody>
                    <a:bodyPr/>
                    <a:lstStyle/>
                    <a:p>
                      <a:r>
                        <a:rPr lang="en-US" dirty="0"/>
                        <a:t>June</a:t>
                      </a:r>
                    </a:p>
                  </a:txBody>
                  <a:tcPr/>
                </a:tc>
                <a:tc>
                  <a:txBody>
                    <a:bodyPr/>
                    <a:lstStyle/>
                    <a:p>
                      <a:r>
                        <a:rPr lang="en-US" dirty="0"/>
                        <a:t>Stacy</a:t>
                      </a:r>
                    </a:p>
                  </a:txBody>
                  <a:tcPr/>
                </a:tc>
                <a:tc>
                  <a:txBody>
                    <a:bodyPr/>
                    <a:lstStyle/>
                    <a:p>
                      <a:r>
                        <a:rPr lang="en-US" dirty="0"/>
                        <a:t>Andrew</a:t>
                      </a:r>
                    </a:p>
                  </a:txBody>
                  <a:tcPr/>
                </a:tc>
                <a:extLst>
                  <a:ext uri="{0D108BD9-81ED-4DB2-BD59-A6C34878D82A}">
                    <a16:rowId xmlns:a16="http://schemas.microsoft.com/office/drawing/2014/main" val="2456912229"/>
                  </a:ext>
                </a:extLst>
              </a:tr>
              <a:tr h="383743">
                <a:tc>
                  <a:txBody>
                    <a:bodyPr/>
                    <a:lstStyle/>
                    <a:p>
                      <a:r>
                        <a:rPr lang="en-US" dirty="0"/>
                        <a:t>Substantive</a:t>
                      </a:r>
                    </a:p>
                  </a:txBody>
                  <a:tcPr/>
                </a:tc>
                <a:tc>
                  <a:txBody>
                    <a:bodyPr/>
                    <a:lstStyle/>
                    <a:p>
                      <a:endParaRPr lang="en-US" dirty="0"/>
                    </a:p>
                  </a:txBody>
                  <a:tcPr/>
                </a:tc>
                <a:tc>
                  <a:txBody>
                    <a:bodyPr/>
                    <a:lstStyle/>
                    <a:p>
                      <a:r>
                        <a:rPr lang="en-US" dirty="0"/>
                        <a:t>Stacy</a:t>
                      </a:r>
                    </a:p>
                  </a:txBody>
                  <a:tcPr/>
                </a:tc>
                <a:tc>
                  <a:txBody>
                    <a:bodyPr/>
                    <a:lstStyle/>
                    <a:p>
                      <a:r>
                        <a:rPr lang="en-US" dirty="0"/>
                        <a:t>Andrew</a:t>
                      </a:r>
                    </a:p>
                  </a:txBody>
                  <a:tcPr/>
                </a:tc>
                <a:tc>
                  <a:txBody>
                    <a:bodyPr/>
                    <a:lstStyle/>
                    <a:p>
                      <a:r>
                        <a:rPr lang="en-US" dirty="0"/>
                        <a:t>Bernd</a:t>
                      </a:r>
                    </a:p>
                  </a:txBody>
                  <a:tcPr/>
                </a:tc>
                <a:extLst>
                  <a:ext uri="{0D108BD9-81ED-4DB2-BD59-A6C34878D82A}">
                    <a16:rowId xmlns:a16="http://schemas.microsoft.com/office/drawing/2014/main" val="2612428631"/>
                  </a:ext>
                </a:extLst>
              </a:tr>
              <a:tr h="383743">
                <a:tc>
                  <a:txBody>
                    <a:bodyPr/>
                    <a:lstStyle/>
                    <a:p>
                      <a:r>
                        <a:rPr lang="en-US" dirty="0"/>
                        <a:t>CCT</a:t>
                      </a:r>
                    </a:p>
                  </a:txBody>
                  <a:tcPr/>
                </a:tc>
                <a:tc>
                  <a:txBody>
                    <a:bodyPr/>
                    <a:lstStyle/>
                    <a:p>
                      <a:endParaRPr lang="en-US" dirty="0"/>
                    </a:p>
                  </a:txBody>
                  <a:tcPr/>
                </a:tc>
                <a:tc>
                  <a:txBody>
                    <a:bodyPr/>
                    <a:lstStyle/>
                    <a:p>
                      <a:r>
                        <a:rPr lang="en-US" dirty="0"/>
                        <a:t>Markus</a:t>
                      </a:r>
                    </a:p>
                  </a:txBody>
                  <a:tcPr/>
                </a:tc>
                <a:tc>
                  <a:txBody>
                    <a:bodyPr/>
                    <a:lstStyle/>
                    <a:p>
                      <a:r>
                        <a:rPr lang="en-US" dirty="0"/>
                        <a:t>Bernd</a:t>
                      </a:r>
                    </a:p>
                  </a:txBody>
                  <a:tcPr/>
                </a:tc>
                <a:tc>
                  <a:txBody>
                    <a:bodyPr/>
                    <a:lstStyle/>
                    <a:p>
                      <a:r>
                        <a:rPr lang="en-US" dirty="0"/>
                        <a:t>Stacy</a:t>
                      </a:r>
                    </a:p>
                  </a:txBody>
                  <a:tcPr/>
                </a:tc>
                <a:extLst>
                  <a:ext uri="{0D108BD9-81ED-4DB2-BD59-A6C34878D82A}">
                    <a16:rowId xmlns:a16="http://schemas.microsoft.com/office/drawing/2014/main" val="3596033828"/>
                  </a:ext>
                </a:extLst>
              </a:tr>
              <a:tr h="383743">
                <a:tc>
                  <a:txBody>
                    <a:bodyPr/>
                    <a:lstStyle/>
                    <a:p>
                      <a:r>
                        <a:rPr lang="en-US" dirty="0"/>
                        <a:t>(Multi-)methods and empirical quant</a:t>
                      </a:r>
                    </a:p>
                  </a:txBody>
                  <a:tcPr/>
                </a:tc>
                <a:tc>
                  <a:txBody>
                    <a:bodyPr/>
                    <a:lstStyle/>
                    <a:p>
                      <a:endParaRPr lang="en-US" dirty="0"/>
                    </a:p>
                  </a:txBody>
                  <a:tcPr/>
                </a:tc>
                <a:tc>
                  <a:txBody>
                    <a:bodyPr/>
                    <a:lstStyle/>
                    <a:p>
                      <a:r>
                        <a:rPr lang="en-US" dirty="0"/>
                        <a:t>Andrew</a:t>
                      </a:r>
                    </a:p>
                  </a:txBody>
                  <a:tcPr/>
                </a:tc>
                <a:tc>
                  <a:txBody>
                    <a:bodyPr/>
                    <a:lstStyle/>
                    <a:p>
                      <a:r>
                        <a:rPr lang="en-US" dirty="0"/>
                        <a:t>June</a:t>
                      </a:r>
                    </a:p>
                  </a:txBody>
                  <a:tcPr/>
                </a:tc>
                <a:tc>
                  <a:txBody>
                    <a:bodyPr/>
                    <a:lstStyle/>
                    <a:p>
                      <a:r>
                        <a:rPr lang="en-US" dirty="0"/>
                        <a:t>Markus</a:t>
                      </a:r>
                    </a:p>
                  </a:txBody>
                  <a:tcPr/>
                </a:tc>
                <a:extLst>
                  <a:ext uri="{0D108BD9-81ED-4DB2-BD59-A6C34878D82A}">
                    <a16:rowId xmlns:a16="http://schemas.microsoft.com/office/drawing/2014/main" val="2453046893"/>
                  </a:ext>
                </a:extLst>
              </a:tr>
              <a:tr h="3500993">
                <a:tc>
                  <a:txBody>
                    <a:bodyPr/>
                    <a:lstStyle/>
                    <a:p>
                      <a:r>
                        <a:rPr lang="en-US" dirty="0"/>
                        <a:t>Topic Areas</a:t>
                      </a:r>
                    </a:p>
                    <a:p>
                      <a:pPr marL="285750" indent="-285750">
                        <a:buFont typeface="Arial" panose="020B0604020202020204" pitchFamily="34" charset="0"/>
                        <a:buChar char="•"/>
                      </a:pPr>
                      <a:r>
                        <a:rPr lang="en-US" dirty="0"/>
                        <a:t>Innovation (social media, tech products and new  technologies such as  AI,AR/VR)</a:t>
                      </a:r>
                    </a:p>
                    <a:p>
                      <a:pPr marL="285750" indent="-285750">
                        <a:buFont typeface="Arial" panose="020B0604020202020204" pitchFamily="34" charset="0"/>
                        <a:buChar char="•"/>
                      </a:pPr>
                      <a:r>
                        <a:rPr lang="en-US" dirty="0"/>
                        <a:t>Social cognition (perceptions, info processing, goal, affect)</a:t>
                      </a:r>
                    </a:p>
                    <a:p>
                      <a:pPr marL="285750" indent="-285750">
                        <a:buFont typeface="Arial" panose="020B0604020202020204" pitchFamily="34" charset="0"/>
                        <a:buChar char="•"/>
                      </a:pPr>
                      <a:r>
                        <a:rPr lang="en-US" dirty="0"/>
                        <a:t>Judgment and decision making</a:t>
                      </a:r>
                    </a:p>
                    <a:p>
                      <a:pPr marL="285750" indent="-285750">
                        <a:buFont typeface="Arial" panose="020B0604020202020204" pitchFamily="34" charset="0"/>
                        <a:buChar char="•"/>
                      </a:pPr>
                      <a:r>
                        <a:rPr lang="en-US" dirty="0"/>
                        <a:t>Marketing response (brand, communications, product features)</a:t>
                      </a:r>
                    </a:p>
                    <a:p>
                      <a:pPr marL="285750" indent="-285750">
                        <a:buFont typeface="Arial" panose="020B0604020202020204" pitchFamily="34" charset="0"/>
                        <a:buChar char="•"/>
                      </a:pPr>
                      <a:r>
                        <a:rPr lang="en-US" dirty="0"/>
                        <a:t>Social influence (motivations, groups, signaling)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Socio-cultural and societal issues (health, crises, mobility,  environment)</a:t>
                      </a:r>
                    </a:p>
                  </a:txBody>
                  <a:tcPr>
                    <a:solidFill>
                      <a:schemeClr val="bg2">
                        <a:lumMod val="90000"/>
                      </a:schemeClr>
                    </a:solidFill>
                  </a:tcPr>
                </a:tc>
                <a:tc>
                  <a:txBody>
                    <a:bodyPr/>
                    <a:lstStyle/>
                    <a:p>
                      <a:endParaRPr lang="en-US" dirty="0"/>
                    </a:p>
                  </a:txBody>
                  <a:tcPr>
                    <a:solidFill>
                      <a:schemeClr val="bg2">
                        <a:lumMod val="90000"/>
                      </a:schemeClr>
                    </a:solidFill>
                  </a:tcPr>
                </a:tc>
                <a:tc>
                  <a:txBody>
                    <a:bodyPr/>
                    <a:lstStyle/>
                    <a:p>
                      <a:endParaRPr lang="en-US" dirty="0"/>
                    </a:p>
                    <a:p>
                      <a:r>
                        <a:rPr lang="en-US" dirty="0"/>
                        <a:t>Andrew</a:t>
                      </a:r>
                    </a:p>
                    <a:p>
                      <a:endParaRPr lang="en-US" dirty="0"/>
                    </a:p>
                    <a:p>
                      <a:r>
                        <a:rPr lang="en-US" dirty="0"/>
                        <a:t>Stacy</a:t>
                      </a:r>
                    </a:p>
                    <a:p>
                      <a:endParaRPr lang="en-US" dirty="0"/>
                    </a:p>
                    <a:p>
                      <a:r>
                        <a:rPr lang="en-US" dirty="0"/>
                        <a:t>Stacy</a:t>
                      </a:r>
                    </a:p>
                    <a:p>
                      <a:r>
                        <a:rPr lang="en-US" dirty="0"/>
                        <a:t>Bernd</a:t>
                      </a:r>
                    </a:p>
                    <a:p>
                      <a:endParaRPr lang="en-US" dirty="0"/>
                    </a:p>
                    <a:p>
                      <a:r>
                        <a:rPr lang="en-US" dirty="0"/>
                        <a:t>June</a:t>
                      </a:r>
                    </a:p>
                    <a:p>
                      <a:endParaRPr lang="en-US" dirty="0"/>
                    </a:p>
                    <a:p>
                      <a:r>
                        <a:rPr lang="en-US" dirty="0"/>
                        <a:t>Markus</a:t>
                      </a:r>
                    </a:p>
                  </a:txBody>
                  <a:tcPr>
                    <a:solidFill>
                      <a:schemeClr val="bg2">
                        <a:lumMod val="90000"/>
                      </a:schemeClr>
                    </a:solidFill>
                  </a:tcPr>
                </a:tc>
                <a:tc>
                  <a:txBody>
                    <a:bodyPr/>
                    <a:lstStyle/>
                    <a:p>
                      <a:endParaRPr lang="en-US" dirty="0"/>
                    </a:p>
                    <a:p>
                      <a:r>
                        <a:rPr lang="en-US" dirty="0"/>
                        <a:t>Stacy</a:t>
                      </a:r>
                    </a:p>
                    <a:p>
                      <a:endParaRPr lang="en-US" dirty="0"/>
                    </a:p>
                    <a:p>
                      <a:r>
                        <a:rPr lang="en-US" dirty="0"/>
                        <a:t>Bernd</a:t>
                      </a:r>
                    </a:p>
                    <a:p>
                      <a:endParaRPr lang="en-US" dirty="0"/>
                    </a:p>
                    <a:p>
                      <a:r>
                        <a:rPr lang="en-US" dirty="0"/>
                        <a:t>Andrew</a:t>
                      </a:r>
                    </a:p>
                    <a:p>
                      <a:r>
                        <a:rPr lang="en-US" dirty="0"/>
                        <a:t>Andrew</a:t>
                      </a:r>
                    </a:p>
                    <a:p>
                      <a:endParaRPr lang="en-US" dirty="0"/>
                    </a:p>
                    <a:p>
                      <a:r>
                        <a:rPr lang="en-US" dirty="0"/>
                        <a:t>Markus</a:t>
                      </a:r>
                    </a:p>
                    <a:p>
                      <a:endParaRPr lang="en-US" dirty="0"/>
                    </a:p>
                    <a:p>
                      <a:r>
                        <a:rPr lang="en-US" dirty="0"/>
                        <a:t>June</a:t>
                      </a:r>
                    </a:p>
                  </a:txBody>
                  <a:tcPr>
                    <a:solidFill>
                      <a:schemeClr val="bg2">
                        <a:lumMod val="90000"/>
                      </a:schemeClr>
                    </a:solidFill>
                  </a:tcPr>
                </a:tc>
                <a:tc>
                  <a:txBody>
                    <a:bodyPr/>
                    <a:lstStyle/>
                    <a:p>
                      <a:endParaRPr lang="en-US" dirty="0"/>
                    </a:p>
                    <a:p>
                      <a:r>
                        <a:rPr lang="en-US" dirty="0"/>
                        <a:t>Bernd</a:t>
                      </a:r>
                    </a:p>
                    <a:p>
                      <a:endParaRPr lang="en-US" dirty="0"/>
                    </a:p>
                    <a:p>
                      <a:r>
                        <a:rPr lang="en-US" dirty="0"/>
                        <a:t>Markus</a:t>
                      </a:r>
                    </a:p>
                    <a:p>
                      <a:endParaRPr lang="en-US" dirty="0"/>
                    </a:p>
                    <a:p>
                      <a:r>
                        <a:rPr lang="en-US" dirty="0"/>
                        <a:t>June</a:t>
                      </a:r>
                    </a:p>
                    <a:p>
                      <a:r>
                        <a:rPr lang="en-US" dirty="0"/>
                        <a:t>June</a:t>
                      </a:r>
                    </a:p>
                    <a:p>
                      <a:endParaRPr lang="en-US" dirty="0"/>
                    </a:p>
                    <a:p>
                      <a:r>
                        <a:rPr lang="en-US" dirty="0"/>
                        <a:t>Andrew</a:t>
                      </a:r>
                    </a:p>
                    <a:p>
                      <a:endParaRPr lang="en-US" dirty="0"/>
                    </a:p>
                    <a:p>
                      <a:r>
                        <a:rPr lang="en-US" dirty="0"/>
                        <a:t>Stacy</a:t>
                      </a:r>
                    </a:p>
                  </a:txBody>
                  <a:tcPr>
                    <a:solidFill>
                      <a:schemeClr val="bg2">
                        <a:lumMod val="90000"/>
                      </a:schemeClr>
                    </a:solidFill>
                  </a:tcPr>
                </a:tc>
                <a:extLst>
                  <a:ext uri="{0D108BD9-81ED-4DB2-BD59-A6C34878D82A}">
                    <a16:rowId xmlns:a16="http://schemas.microsoft.com/office/drawing/2014/main" val="824744882"/>
                  </a:ext>
                </a:extLst>
              </a:tr>
            </a:tbl>
          </a:graphicData>
        </a:graphic>
      </p:graphicFrame>
      <p:sp>
        <p:nvSpPr>
          <p:cNvPr id="12" name="Title 1">
            <a:extLst>
              <a:ext uri="{FF2B5EF4-FFF2-40B4-BE49-F238E27FC236}">
                <a16:creationId xmlns:a16="http://schemas.microsoft.com/office/drawing/2014/main" id="{2AC71848-69C7-024C-AD94-BBB61EE0E4B6}"/>
              </a:ext>
            </a:extLst>
          </p:cNvPr>
          <p:cNvSpPr txBox="1">
            <a:spLocks/>
          </p:cNvSpPr>
          <p:nvPr/>
        </p:nvSpPr>
        <p:spPr>
          <a:xfrm>
            <a:off x="227091" y="269112"/>
            <a:ext cx="8915706" cy="10167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600" b="1" dirty="0">
                <a:solidFill>
                  <a:schemeClr val="tx1">
                    <a:lumMod val="85000"/>
                    <a:lumOff val="15000"/>
                  </a:schemeClr>
                </a:solidFill>
                <a:latin typeface="Arial" panose="020B0604020202020204" pitchFamily="34" charset="0"/>
                <a:cs typeface="Arial" panose="020B0604020202020204" pitchFamily="34" charset="0"/>
              </a:rPr>
              <a:t>Who Gets Which Paper?</a:t>
            </a:r>
          </a:p>
        </p:txBody>
      </p:sp>
    </p:spTree>
    <p:extLst>
      <p:ext uri="{BB962C8B-B14F-4D97-AF65-F5344CB8AC3E}">
        <p14:creationId xmlns:p14="http://schemas.microsoft.com/office/powerpoint/2010/main" val="1888041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sitting on a bench&#10;&#10;Description automatically generated">
            <a:extLst>
              <a:ext uri="{FF2B5EF4-FFF2-40B4-BE49-F238E27FC236}">
                <a16:creationId xmlns:a16="http://schemas.microsoft.com/office/drawing/2014/main" id="{93EC1B68-442E-AB4E-BE02-B62551313D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98120"/>
            <a:ext cx="12192000" cy="9144000"/>
          </a:xfrm>
          <a:prstGeom prst="rect">
            <a:avLst/>
          </a:prstGeom>
        </p:spPr>
      </p:pic>
    </p:spTree>
    <p:extLst>
      <p:ext uri="{BB962C8B-B14F-4D97-AF65-F5344CB8AC3E}">
        <p14:creationId xmlns:p14="http://schemas.microsoft.com/office/powerpoint/2010/main" val="3863067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04AF8-4AFC-CA4B-ACED-93256336AC59}"/>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Questions?</a:t>
            </a:r>
          </a:p>
        </p:txBody>
      </p:sp>
      <p:sp>
        <p:nvSpPr>
          <p:cNvPr id="3" name="Text Placeholder 2">
            <a:extLst>
              <a:ext uri="{FF2B5EF4-FFF2-40B4-BE49-F238E27FC236}">
                <a16:creationId xmlns:a16="http://schemas.microsoft.com/office/drawing/2014/main" id="{B9A1922E-7657-5941-95C5-74F28EC54F3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1232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67A3A-5A55-0C45-AAB1-172AE4EBBD17}"/>
              </a:ext>
            </a:extLst>
          </p:cNvPr>
          <p:cNvSpPr>
            <a:spLocks noGrp="1"/>
          </p:cNvSpPr>
          <p:nvPr>
            <p:ph type="title"/>
          </p:nvPr>
        </p:nvSpPr>
        <p:spPr/>
        <p:txBody>
          <a:bodyPr/>
          <a:lstStyle/>
          <a:p>
            <a:r>
              <a:rPr lang="en-US" b="1" dirty="0"/>
              <a:t>Data Policies</a:t>
            </a:r>
          </a:p>
        </p:txBody>
      </p:sp>
      <p:sp>
        <p:nvSpPr>
          <p:cNvPr id="3" name="Text Placeholder 2">
            <a:extLst>
              <a:ext uri="{FF2B5EF4-FFF2-40B4-BE49-F238E27FC236}">
                <a16:creationId xmlns:a16="http://schemas.microsoft.com/office/drawing/2014/main" id="{A8F8A1E6-5BA8-7343-B6FE-D842246DB511}"/>
              </a:ext>
            </a:extLst>
          </p:cNvPr>
          <p:cNvSpPr>
            <a:spLocks noGrp="1"/>
          </p:cNvSpPr>
          <p:nvPr>
            <p:ph type="body" idx="1"/>
          </p:nvPr>
        </p:nvSpPr>
        <p:spPr/>
        <p:txBody>
          <a:bodyPr/>
          <a:lstStyle/>
          <a:p>
            <a:r>
              <a:rPr lang="en-US" dirty="0"/>
              <a:t>Andrew</a:t>
            </a:r>
          </a:p>
        </p:txBody>
      </p:sp>
      <p:sp>
        <p:nvSpPr>
          <p:cNvPr id="4" name="Oval 3">
            <a:extLst>
              <a:ext uri="{FF2B5EF4-FFF2-40B4-BE49-F238E27FC236}">
                <a16:creationId xmlns:a16="http://schemas.microsoft.com/office/drawing/2014/main" id="{AD3143F6-CBA1-6445-B50F-27E2225B59CA}"/>
              </a:ext>
            </a:extLst>
          </p:cNvPr>
          <p:cNvSpPr/>
          <p:nvPr/>
        </p:nvSpPr>
        <p:spPr>
          <a:xfrm>
            <a:off x="2853596" y="1066881"/>
            <a:ext cx="896347" cy="896347"/>
          </a:xfrm>
          <a:prstGeom prst="ellipse">
            <a:avLst/>
          </a:prstGeom>
          <a:blipFill dpi="0" rotWithShape="1">
            <a:blip r:embed="rId2"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5" name="Oval 4">
            <a:extLst>
              <a:ext uri="{FF2B5EF4-FFF2-40B4-BE49-F238E27FC236}">
                <a16:creationId xmlns:a16="http://schemas.microsoft.com/office/drawing/2014/main" id="{5F556751-8F60-8441-B340-9A37FBC1A380}"/>
              </a:ext>
            </a:extLst>
          </p:cNvPr>
          <p:cNvSpPr/>
          <p:nvPr/>
        </p:nvSpPr>
        <p:spPr>
          <a:xfrm>
            <a:off x="3094549" y="1067293"/>
            <a:ext cx="896349" cy="896348"/>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6" name="TextBox 5">
            <a:extLst>
              <a:ext uri="{FF2B5EF4-FFF2-40B4-BE49-F238E27FC236}">
                <a16:creationId xmlns:a16="http://schemas.microsoft.com/office/drawing/2014/main" id="{9EA6C94E-B524-2C4A-AE05-72095305C811}"/>
              </a:ext>
            </a:extLst>
          </p:cNvPr>
          <p:cNvSpPr txBox="1"/>
          <p:nvPr/>
        </p:nvSpPr>
        <p:spPr>
          <a:xfrm>
            <a:off x="1364" y="1009121"/>
            <a:ext cx="2859176" cy="954107"/>
          </a:xfrm>
          <a:prstGeom prst="rect">
            <a:avLst/>
          </a:prstGeom>
          <a:noFill/>
        </p:spPr>
        <p:txBody>
          <a:bodyPr wrap="square" rtlCol="0">
            <a:spAutoFit/>
          </a:bodyPr>
          <a:lstStyle/>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Transparency and Fairness</a:t>
            </a:r>
          </a:p>
        </p:txBody>
      </p:sp>
    </p:spTree>
    <p:extLst>
      <p:ext uri="{BB962C8B-B14F-4D97-AF65-F5344CB8AC3E}">
        <p14:creationId xmlns:p14="http://schemas.microsoft.com/office/powerpoint/2010/main" val="1340498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F6C45-97BD-B24E-A0C2-956F6A8AAB68}"/>
              </a:ext>
            </a:extLst>
          </p:cNvPr>
          <p:cNvSpPr>
            <a:spLocks noGrp="1"/>
          </p:cNvSpPr>
          <p:nvPr>
            <p:ph type="title"/>
          </p:nvPr>
        </p:nvSpPr>
        <p:spPr>
          <a:xfrm>
            <a:off x="411212" y="3291369"/>
            <a:ext cx="4898656" cy="1325563"/>
          </a:xfrm>
        </p:spPr>
        <p:txBody>
          <a:bodyPr>
            <a:normAutofit fontScale="90000"/>
          </a:bodyPr>
          <a:lstStyle/>
          <a:p>
            <a:r>
              <a:rPr lang="en-US" b="1" dirty="0">
                <a:solidFill>
                  <a:schemeClr val="tx1">
                    <a:lumMod val="85000"/>
                    <a:lumOff val="15000"/>
                  </a:schemeClr>
                </a:solidFill>
                <a:latin typeface="Arial" panose="020B0604020202020204" pitchFamily="34" charset="0"/>
                <a:ea typeface="+mn-ea"/>
                <a:cs typeface="Arial" panose="020B0604020202020204" pitchFamily="34" charset="0"/>
              </a:rPr>
              <a:t>Data policies and scientific integrity</a:t>
            </a:r>
          </a:p>
        </p:txBody>
      </p:sp>
      <p:sp>
        <p:nvSpPr>
          <p:cNvPr id="3" name="Content Placeholder 2">
            <a:extLst>
              <a:ext uri="{FF2B5EF4-FFF2-40B4-BE49-F238E27FC236}">
                <a16:creationId xmlns:a16="http://schemas.microsoft.com/office/drawing/2014/main" id="{918AC195-3D62-2F4C-A6E3-09AF9C5AA6C7}"/>
              </a:ext>
            </a:extLst>
          </p:cNvPr>
          <p:cNvSpPr>
            <a:spLocks noGrp="1"/>
          </p:cNvSpPr>
          <p:nvPr>
            <p:ph idx="1"/>
          </p:nvPr>
        </p:nvSpPr>
        <p:spPr>
          <a:xfrm>
            <a:off x="5977652" y="1245646"/>
            <a:ext cx="6065060" cy="5512506"/>
          </a:xfrm>
        </p:spPr>
        <p:txBody>
          <a:bodyPr>
            <a:normAutofit/>
          </a:bodyPr>
          <a:lstStyle/>
          <a:p>
            <a:pPr marL="285750" indent="-285750"/>
            <a:r>
              <a:rPr lang="en-US" sz="2600" dirty="0">
                <a:latin typeface="Times New Roman" panose="02020603050405020304" pitchFamily="18" charset="0"/>
                <a:cs typeface="Times New Roman" panose="02020603050405020304" pitchFamily="18" charset="0"/>
              </a:rPr>
              <a:t>Important to note that the JCR Policy Board, not the Editors, sets policies on data and scientific integrity. </a:t>
            </a:r>
          </a:p>
          <a:p>
            <a:pPr marL="285750" indent="-285750"/>
            <a:endParaRPr lang="en-US" sz="2600" dirty="0">
              <a:latin typeface="Times New Roman" panose="02020603050405020304" pitchFamily="18" charset="0"/>
              <a:cs typeface="Times New Roman" panose="02020603050405020304" pitchFamily="18" charset="0"/>
            </a:endParaRPr>
          </a:p>
          <a:p>
            <a:pPr marL="285750" indent="-285750"/>
            <a:r>
              <a:rPr lang="en-US" sz="2600" dirty="0">
                <a:latin typeface="Times New Roman" panose="02020603050405020304" pitchFamily="18" charset="0"/>
                <a:cs typeface="Times New Roman" panose="02020603050405020304" pitchFamily="18" charset="0"/>
              </a:rPr>
              <a:t>Recent changes (from 1 Oct 2020) to</a:t>
            </a:r>
          </a:p>
          <a:p>
            <a:pPr marL="742950" lvl="1" indent="-285750"/>
            <a:r>
              <a:rPr lang="en-US" sz="2200" dirty="0">
                <a:latin typeface="Times New Roman" panose="02020603050405020304" pitchFamily="18" charset="0"/>
                <a:cs typeface="Times New Roman" panose="02020603050405020304" pitchFamily="18" charset="0"/>
              </a:rPr>
              <a:t>Data collection paragraph requirements</a:t>
            </a:r>
          </a:p>
          <a:p>
            <a:pPr marL="742950" lvl="1" indent="-285750"/>
            <a:r>
              <a:rPr lang="en-US" sz="2200" dirty="0">
                <a:latin typeface="Times New Roman" panose="02020603050405020304" pitchFamily="18" charset="0"/>
                <a:cs typeface="Times New Roman" panose="02020603050405020304" pitchFamily="18" charset="0"/>
              </a:rPr>
              <a:t>Open science and research transparency guidelines</a:t>
            </a:r>
          </a:p>
          <a:p>
            <a:pPr marL="742950" lvl="1" indent="-285750"/>
            <a:r>
              <a:rPr lang="en-US" sz="2200" dirty="0">
                <a:latin typeface="Times New Roman" panose="02020603050405020304" pitchFamily="18" charset="0"/>
                <a:cs typeface="Times New Roman" panose="02020603050405020304" pitchFamily="18" charset="0"/>
              </a:rPr>
              <a:t>Providing data upon submission and archiving</a:t>
            </a:r>
          </a:p>
          <a:p>
            <a:pPr marL="742950" lvl="1" indent="-285750"/>
            <a:r>
              <a:rPr lang="en-US" sz="2200" dirty="0">
                <a:latin typeface="Times New Roman" panose="02020603050405020304" pitchFamily="18" charset="0"/>
                <a:cs typeface="Times New Roman" panose="02020603050405020304" pitchFamily="18" charset="0"/>
              </a:rPr>
              <a:t>Data maintenance policy</a:t>
            </a:r>
          </a:p>
          <a:p>
            <a:pPr marL="742950" lvl="1" indent="-285750"/>
            <a:endParaRPr lang="en-US" sz="2200" dirty="0">
              <a:latin typeface="Times New Roman" panose="02020603050405020304" pitchFamily="18" charset="0"/>
              <a:cs typeface="Times New Roman" panose="02020603050405020304" pitchFamily="18" charset="0"/>
            </a:endParaRPr>
          </a:p>
          <a:p>
            <a:pPr marL="285750" indent="-285750"/>
            <a:endParaRPr lang="en-US" sz="2600" dirty="0">
              <a:latin typeface="Times New Roman" panose="02020603050405020304" pitchFamily="18" charset="0"/>
              <a:cs typeface="Times New Roman" panose="02020603050405020304" pitchFamily="18" charset="0"/>
            </a:endParaRPr>
          </a:p>
          <a:p>
            <a:pPr marL="742950" lvl="1" indent="-285750"/>
            <a:endParaRPr lang="en-US" sz="2200" dirty="0">
              <a:latin typeface="Times New Roman" panose="02020603050405020304" pitchFamily="18" charset="0"/>
              <a:cs typeface="Times New Roman" panose="02020603050405020304" pitchFamily="18" charset="0"/>
            </a:endParaRPr>
          </a:p>
          <a:p>
            <a:pPr marL="0" indent="0">
              <a:buNone/>
            </a:pPr>
            <a:endParaRPr lang="en-US" sz="2600" dirty="0">
              <a:latin typeface="Times New Roman" panose="02020603050405020304" pitchFamily="18" charset="0"/>
              <a:cs typeface="Times New Roman" panose="02020603050405020304" pitchFamily="18" charset="0"/>
            </a:endParaRPr>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2ACE6325-6290-B441-A0A7-24B42A0320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5" name="TextBox 4">
            <a:extLst>
              <a:ext uri="{FF2B5EF4-FFF2-40B4-BE49-F238E27FC236}">
                <a16:creationId xmlns:a16="http://schemas.microsoft.com/office/drawing/2014/main" id="{7F5090D8-435A-F84D-97C1-329CB8595F4D}"/>
              </a:ext>
            </a:extLst>
          </p:cNvPr>
          <p:cNvSpPr txBox="1"/>
          <p:nvPr/>
        </p:nvSpPr>
        <p:spPr>
          <a:xfrm>
            <a:off x="9252060" y="266682"/>
            <a:ext cx="1307675" cy="523220"/>
          </a:xfrm>
          <a:prstGeom prst="rect">
            <a:avLst/>
          </a:prstGeom>
          <a:noFill/>
        </p:spPr>
        <p:txBody>
          <a:bodyPr wrap="square" rtlCol="0">
            <a:spAutoFit/>
          </a:bodyPr>
          <a:lstStyle/>
          <a:p>
            <a:pPr algn="r">
              <a:lnSpc>
                <a:spcPts val="1680"/>
              </a:lnSpc>
            </a:pPr>
            <a:r>
              <a:rPr lang="en-US" sz="1400" b="1" dirty="0">
                <a:latin typeface="Arial" panose="020B0604020202020204" pitchFamily="34" charset="0"/>
                <a:cs typeface="Arial" panose="020B0604020202020204" pitchFamily="34" charset="0"/>
              </a:rPr>
              <a:t>Platform</a:t>
            </a:r>
          </a:p>
          <a:p>
            <a:pPr algn="r">
              <a:lnSpc>
                <a:spcPts val="1680"/>
              </a:lnSpc>
            </a:pPr>
            <a:r>
              <a:rPr lang="en-US" sz="1400" b="1" dirty="0">
                <a:latin typeface="Arial" panose="020B0604020202020204" pitchFamily="34" charset="0"/>
                <a:cs typeface="Arial" panose="020B0604020202020204" pitchFamily="34" charset="0"/>
              </a:rPr>
              <a:t>of Insights</a:t>
            </a:r>
          </a:p>
        </p:txBody>
      </p:sp>
      <p:sp>
        <p:nvSpPr>
          <p:cNvPr id="6" name="TextBox 5">
            <a:extLst>
              <a:ext uri="{FF2B5EF4-FFF2-40B4-BE49-F238E27FC236}">
                <a16:creationId xmlns:a16="http://schemas.microsoft.com/office/drawing/2014/main" id="{379831A0-F4CD-B145-8641-9F94C94E40A7}"/>
              </a:ext>
            </a:extLst>
          </p:cNvPr>
          <p:cNvSpPr txBox="1"/>
          <p:nvPr/>
        </p:nvSpPr>
        <p:spPr>
          <a:xfrm>
            <a:off x="9158442" y="772740"/>
            <a:ext cx="2759089" cy="253916"/>
          </a:xfrm>
          <a:prstGeom prst="rect">
            <a:avLst/>
          </a:prstGeom>
          <a:noFill/>
        </p:spPr>
        <p:txBody>
          <a:bodyPr wrap="none" rtlCol="0">
            <a:spAutoFit/>
          </a:bodyPr>
          <a:lstStyle/>
          <a:p>
            <a:r>
              <a:rPr lang="en-US" sz="1050" dirty="0">
                <a:solidFill>
                  <a:schemeClr val="bg1">
                    <a:lumMod val="50000"/>
                  </a:schemeClr>
                </a:solidFill>
                <a:latin typeface="Arial" panose="020B0604020202020204" pitchFamily="34" charset="0"/>
                <a:cs typeface="Arial" panose="020B0604020202020204" pitchFamily="34" charset="0"/>
              </a:rPr>
              <a:t>Schmitt </a:t>
            </a:r>
            <a:r>
              <a:rPr lang="en-CA" sz="1050" dirty="0">
                <a:solidFill>
                  <a:schemeClr val="bg1">
                    <a:lumMod val="50000"/>
                  </a:schemeClr>
                </a:solidFill>
              </a:rPr>
              <a:t>| </a:t>
            </a:r>
            <a:r>
              <a:rPr lang="en-US" sz="1050" dirty="0" err="1">
                <a:solidFill>
                  <a:schemeClr val="bg1">
                    <a:lumMod val="50000"/>
                  </a:schemeClr>
                </a:solidFill>
                <a:latin typeface="Arial" panose="020B0604020202020204" pitchFamily="34" charset="0"/>
                <a:cs typeface="Arial" panose="020B0604020202020204" pitchFamily="34" charset="0"/>
              </a:rPr>
              <a:t>Cotte</a:t>
            </a:r>
            <a:r>
              <a:rPr lang="en-US" sz="1050" dirty="0">
                <a:solidFill>
                  <a:schemeClr val="bg1">
                    <a:lumMod val="50000"/>
                  </a:schemeClr>
                </a:solidFill>
                <a:latin typeface="Arial" panose="020B0604020202020204" pitchFamily="34" charset="0"/>
                <a:cs typeface="Arial" panose="020B0604020202020204" pitchFamily="34" charset="0"/>
              </a:rPr>
              <a:t>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Giesler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Stephen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Wood</a:t>
            </a:r>
          </a:p>
        </p:txBody>
      </p:sp>
      <p:sp>
        <p:nvSpPr>
          <p:cNvPr id="7" name="Oval 6">
            <a:extLst>
              <a:ext uri="{FF2B5EF4-FFF2-40B4-BE49-F238E27FC236}">
                <a16:creationId xmlns:a16="http://schemas.microsoft.com/office/drawing/2014/main" id="{540869D5-89C8-4F42-AD99-A9868B57B2EE}"/>
              </a:ext>
            </a:extLst>
          </p:cNvPr>
          <p:cNvSpPr/>
          <p:nvPr/>
        </p:nvSpPr>
        <p:spPr>
          <a:xfrm>
            <a:off x="2853596" y="1066881"/>
            <a:ext cx="896347" cy="896347"/>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8" name="TextBox 7">
            <a:extLst>
              <a:ext uri="{FF2B5EF4-FFF2-40B4-BE49-F238E27FC236}">
                <a16:creationId xmlns:a16="http://schemas.microsoft.com/office/drawing/2014/main" id="{4E35E892-05A2-174A-B53D-B42DAA4EBA08}"/>
              </a:ext>
            </a:extLst>
          </p:cNvPr>
          <p:cNvSpPr txBox="1"/>
          <p:nvPr/>
        </p:nvSpPr>
        <p:spPr>
          <a:xfrm>
            <a:off x="1364" y="1009121"/>
            <a:ext cx="2859176" cy="954107"/>
          </a:xfrm>
          <a:prstGeom prst="rect">
            <a:avLst/>
          </a:prstGeom>
          <a:noFill/>
        </p:spPr>
        <p:txBody>
          <a:bodyPr wrap="square" rtlCol="0">
            <a:spAutoFit/>
          </a:bodyPr>
          <a:lstStyle/>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Transparency and Fairness</a:t>
            </a:r>
          </a:p>
        </p:txBody>
      </p:sp>
      <p:sp>
        <p:nvSpPr>
          <p:cNvPr id="9" name="Oval 8">
            <a:extLst>
              <a:ext uri="{FF2B5EF4-FFF2-40B4-BE49-F238E27FC236}">
                <a16:creationId xmlns:a16="http://schemas.microsoft.com/office/drawing/2014/main" id="{C4BFEADC-A5D5-A243-804C-A7659A5E41E7}"/>
              </a:ext>
            </a:extLst>
          </p:cNvPr>
          <p:cNvSpPr/>
          <p:nvPr/>
        </p:nvSpPr>
        <p:spPr>
          <a:xfrm>
            <a:off x="3094549" y="1067293"/>
            <a:ext cx="896349" cy="896348"/>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cxnSp>
        <p:nvCxnSpPr>
          <p:cNvPr id="10" name="Straight Connector 9">
            <a:extLst>
              <a:ext uri="{FF2B5EF4-FFF2-40B4-BE49-F238E27FC236}">
                <a16:creationId xmlns:a16="http://schemas.microsoft.com/office/drawing/2014/main" id="{CB3BB3B7-5328-BC43-8E98-924A8F00BD6B}"/>
              </a:ext>
            </a:extLst>
          </p:cNvPr>
          <p:cNvCxnSpPr>
            <a:cxnSpLocks/>
          </p:cNvCxnSpPr>
          <p:nvPr/>
        </p:nvCxnSpPr>
        <p:spPr>
          <a:xfrm flipH="1">
            <a:off x="5736697" y="1639457"/>
            <a:ext cx="18661" cy="462938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1715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F6C45-97BD-B24E-A0C2-956F6A8AAB68}"/>
              </a:ext>
            </a:extLst>
          </p:cNvPr>
          <p:cNvSpPr>
            <a:spLocks noGrp="1"/>
          </p:cNvSpPr>
          <p:nvPr>
            <p:ph type="title"/>
          </p:nvPr>
        </p:nvSpPr>
        <p:spPr>
          <a:xfrm>
            <a:off x="411212" y="3291369"/>
            <a:ext cx="4898656" cy="1325563"/>
          </a:xfrm>
        </p:spPr>
        <p:txBody>
          <a:bodyPr>
            <a:normAutofit fontScale="90000"/>
          </a:bodyPr>
          <a:lstStyle/>
          <a:p>
            <a:r>
              <a:rPr lang="en-US" b="1" dirty="0">
                <a:solidFill>
                  <a:schemeClr val="tx1">
                    <a:lumMod val="85000"/>
                    <a:lumOff val="15000"/>
                  </a:schemeClr>
                </a:solidFill>
                <a:latin typeface="Arial" panose="020B0604020202020204" pitchFamily="34" charset="0"/>
                <a:ea typeface="+mn-ea"/>
                <a:cs typeface="Arial" panose="020B0604020202020204" pitchFamily="34" charset="0"/>
              </a:rPr>
              <a:t>Requirement at submission</a:t>
            </a:r>
            <a:br>
              <a:rPr lang="en-US" b="1" dirty="0">
                <a:solidFill>
                  <a:schemeClr val="tx1">
                    <a:lumMod val="85000"/>
                    <a:lumOff val="15000"/>
                  </a:schemeClr>
                </a:solidFill>
                <a:latin typeface="Arial" panose="020B0604020202020204" pitchFamily="34" charset="0"/>
                <a:ea typeface="+mn-ea"/>
                <a:cs typeface="Arial" panose="020B0604020202020204" pitchFamily="34" charset="0"/>
              </a:rPr>
            </a:br>
            <a:br>
              <a:rPr lang="en-US" b="1" dirty="0">
                <a:solidFill>
                  <a:schemeClr val="tx1">
                    <a:lumMod val="85000"/>
                    <a:lumOff val="15000"/>
                  </a:schemeClr>
                </a:solidFill>
                <a:latin typeface="Arial" panose="020B0604020202020204" pitchFamily="34" charset="0"/>
                <a:ea typeface="+mn-ea"/>
                <a:cs typeface="Arial" panose="020B0604020202020204" pitchFamily="34" charset="0"/>
              </a:rPr>
            </a:br>
            <a:r>
              <a:rPr lang="en-US" sz="2700" b="1" dirty="0">
                <a:solidFill>
                  <a:schemeClr val="tx1">
                    <a:lumMod val="85000"/>
                    <a:lumOff val="15000"/>
                  </a:schemeClr>
                </a:solidFill>
                <a:latin typeface="Arial" panose="020B0604020202020204" pitchFamily="34" charset="0"/>
                <a:ea typeface="+mn-ea"/>
                <a:cs typeface="Arial" panose="020B0604020202020204" pitchFamily="34" charset="0"/>
              </a:rPr>
              <a:t>Effective 1 October 2020</a:t>
            </a:r>
            <a:endParaRPr lang="en-US" b="1" dirty="0">
              <a:solidFill>
                <a:schemeClr val="tx1">
                  <a:lumMod val="85000"/>
                  <a:lumOff val="15000"/>
                </a:schemeClr>
              </a:solidFill>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918AC195-3D62-2F4C-A6E3-09AF9C5AA6C7}"/>
              </a:ext>
            </a:extLst>
          </p:cNvPr>
          <p:cNvSpPr>
            <a:spLocks noGrp="1"/>
          </p:cNvSpPr>
          <p:nvPr>
            <p:ph idx="1"/>
          </p:nvPr>
        </p:nvSpPr>
        <p:spPr>
          <a:xfrm>
            <a:off x="5977652" y="1245646"/>
            <a:ext cx="6065060" cy="5512506"/>
          </a:xfrm>
        </p:spPr>
        <p:txBody>
          <a:bodyPr>
            <a:normAutofit/>
          </a:bodyPr>
          <a:lstStyle/>
          <a:p>
            <a:pPr marL="285750" indent="-285750"/>
            <a:endParaRPr lang="en-US" sz="2600" dirty="0">
              <a:latin typeface="Times New Roman" panose="02020603050405020304" pitchFamily="18" charset="0"/>
              <a:cs typeface="Times New Roman" panose="02020603050405020304" pitchFamily="18" charset="0"/>
            </a:endParaRPr>
          </a:p>
          <a:p>
            <a:pPr marL="742950" lvl="1" indent="-285750"/>
            <a:endParaRPr lang="en-US" sz="2200" dirty="0">
              <a:latin typeface="Times New Roman" panose="02020603050405020304" pitchFamily="18" charset="0"/>
              <a:cs typeface="Times New Roman" panose="02020603050405020304" pitchFamily="18" charset="0"/>
            </a:endParaRPr>
          </a:p>
          <a:p>
            <a:pPr marL="0" indent="0">
              <a:buNone/>
            </a:pPr>
            <a:endParaRPr lang="en-US" sz="2600" dirty="0">
              <a:latin typeface="Times New Roman" panose="02020603050405020304" pitchFamily="18" charset="0"/>
              <a:cs typeface="Times New Roman" panose="02020603050405020304" pitchFamily="18" charset="0"/>
            </a:endParaRPr>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2ACE6325-6290-B441-A0A7-24B42A0320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5" name="TextBox 4">
            <a:extLst>
              <a:ext uri="{FF2B5EF4-FFF2-40B4-BE49-F238E27FC236}">
                <a16:creationId xmlns:a16="http://schemas.microsoft.com/office/drawing/2014/main" id="{7F5090D8-435A-F84D-97C1-329CB8595F4D}"/>
              </a:ext>
            </a:extLst>
          </p:cNvPr>
          <p:cNvSpPr txBox="1"/>
          <p:nvPr/>
        </p:nvSpPr>
        <p:spPr>
          <a:xfrm>
            <a:off x="9252060" y="266682"/>
            <a:ext cx="1307675" cy="523220"/>
          </a:xfrm>
          <a:prstGeom prst="rect">
            <a:avLst/>
          </a:prstGeom>
          <a:noFill/>
        </p:spPr>
        <p:txBody>
          <a:bodyPr wrap="square" rtlCol="0">
            <a:spAutoFit/>
          </a:bodyPr>
          <a:lstStyle/>
          <a:p>
            <a:pPr algn="r">
              <a:lnSpc>
                <a:spcPts val="1680"/>
              </a:lnSpc>
            </a:pPr>
            <a:r>
              <a:rPr lang="en-US" sz="1400" b="1" dirty="0">
                <a:latin typeface="Arial" panose="020B0604020202020204" pitchFamily="34" charset="0"/>
                <a:cs typeface="Arial" panose="020B0604020202020204" pitchFamily="34" charset="0"/>
              </a:rPr>
              <a:t>Platform</a:t>
            </a:r>
          </a:p>
          <a:p>
            <a:pPr algn="r">
              <a:lnSpc>
                <a:spcPts val="1680"/>
              </a:lnSpc>
            </a:pPr>
            <a:r>
              <a:rPr lang="en-US" sz="1400" b="1" dirty="0">
                <a:latin typeface="Arial" panose="020B0604020202020204" pitchFamily="34" charset="0"/>
                <a:cs typeface="Arial" panose="020B0604020202020204" pitchFamily="34" charset="0"/>
              </a:rPr>
              <a:t>of Insights</a:t>
            </a:r>
          </a:p>
        </p:txBody>
      </p:sp>
      <p:sp>
        <p:nvSpPr>
          <p:cNvPr id="6" name="TextBox 5">
            <a:extLst>
              <a:ext uri="{FF2B5EF4-FFF2-40B4-BE49-F238E27FC236}">
                <a16:creationId xmlns:a16="http://schemas.microsoft.com/office/drawing/2014/main" id="{379831A0-F4CD-B145-8641-9F94C94E40A7}"/>
              </a:ext>
            </a:extLst>
          </p:cNvPr>
          <p:cNvSpPr txBox="1"/>
          <p:nvPr/>
        </p:nvSpPr>
        <p:spPr>
          <a:xfrm>
            <a:off x="9158442" y="772740"/>
            <a:ext cx="2759089" cy="253916"/>
          </a:xfrm>
          <a:prstGeom prst="rect">
            <a:avLst/>
          </a:prstGeom>
          <a:noFill/>
        </p:spPr>
        <p:txBody>
          <a:bodyPr wrap="none" rtlCol="0">
            <a:spAutoFit/>
          </a:bodyPr>
          <a:lstStyle/>
          <a:p>
            <a:r>
              <a:rPr lang="en-US" sz="1050" dirty="0">
                <a:solidFill>
                  <a:schemeClr val="bg1">
                    <a:lumMod val="50000"/>
                  </a:schemeClr>
                </a:solidFill>
                <a:latin typeface="Arial" panose="020B0604020202020204" pitchFamily="34" charset="0"/>
                <a:cs typeface="Arial" panose="020B0604020202020204" pitchFamily="34" charset="0"/>
              </a:rPr>
              <a:t>Schmitt </a:t>
            </a:r>
            <a:r>
              <a:rPr lang="en-CA" sz="1050" dirty="0">
                <a:solidFill>
                  <a:schemeClr val="bg1">
                    <a:lumMod val="50000"/>
                  </a:schemeClr>
                </a:solidFill>
              </a:rPr>
              <a:t>| </a:t>
            </a:r>
            <a:r>
              <a:rPr lang="en-US" sz="1050" dirty="0" err="1">
                <a:solidFill>
                  <a:schemeClr val="bg1">
                    <a:lumMod val="50000"/>
                  </a:schemeClr>
                </a:solidFill>
                <a:latin typeface="Arial" panose="020B0604020202020204" pitchFamily="34" charset="0"/>
                <a:cs typeface="Arial" panose="020B0604020202020204" pitchFamily="34" charset="0"/>
              </a:rPr>
              <a:t>Cotte</a:t>
            </a:r>
            <a:r>
              <a:rPr lang="en-US" sz="1050" dirty="0">
                <a:solidFill>
                  <a:schemeClr val="bg1">
                    <a:lumMod val="50000"/>
                  </a:schemeClr>
                </a:solidFill>
                <a:latin typeface="Arial" panose="020B0604020202020204" pitchFamily="34" charset="0"/>
                <a:cs typeface="Arial" panose="020B0604020202020204" pitchFamily="34" charset="0"/>
              </a:rPr>
              <a:t>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Giesler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Stephen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Wood</a:t>
            </a:r>
          </a:p>
        </p:txBody>
      </p:sp>
      <p:sp>
        <p:nvSpPr>
          <p:cNvPr id="7" name="Oval 6">
            <a:extLst>
              <a:ext uri="{FF2B5EF4-FFF2-40B4-BE49-F238E27FC236}">
                <a16:creationId xmlns:a16="http://schemas.microsoft.com/office/drawing/2014/main" id="{540869D5-89C8-4F42-AD99-A9868B57B2EE}"/>
              </a:ext>
            </a:extLst>
          </p:cNvPr>
          <p:cNvSpPr/>
          <p:nvPr/>
        </p:nvSpPr>
        <p:spPr>
          <a:xfrm>
            <a:off x="2853596" y="1066881"/>
            <a:ext cx="896347" cy="896347"/>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8" name="TextBox 7">
            <a:extLst>
              <a:ext uri="{FF2B5EF4-FFF2-40B4-BE49-F238E27FC236}">
                <a16:creationId xmlns:a16="http://schemas.microsoft.com/office/drawing/2014/main" id="{4E35E892-05A2-174A-B53D-B42DAA4EBA08}"/>
              </a:ext>
            </a:extLst>
          </p:cNvPr>
          <p:cNvSpPr txBox="1"/>
          <p:nvPr/>
        </p:nvSpPr>
        <p:spPr>
          <a:xfrm>
            <a:off x="1364" y="1009121"/>
            <a:ext cx="2859176" cy="954107"/>
          </a:xfrm>
          <a:prstGeom prst="rect">
            <a:avLst/>
          </a:prstGeom>
          <a:noFill/>
        </p:spPr>
        <p:txBody>
          <a:bodyPr wrap="square" rtlCol="0">
            <a:spAutoFit/>
          </a:bodyPr>
          <a:lstStyle/>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Transparency and Fairness</a:t>
            </a:r>
          </a:p>
        </p:txBody>
      </p:sp>
      <p:sp>
        <p:nvSpPr>
          <p:cNvPr id="9" name="Oval 8">
            <a:extLst>
              <a:ext uri="{FF2B5EF4-FFF2-40B4-BE49-F238E27FC236}">
                <a16:creationId xmlns:a16="http://schemas.microsoft.com/office/drawing/2014/main" id="{C4BFEADC-A5D5-A243-804C-A7659A5E41E7}"/>
              </a:ext>
            </a:extLst>
          </p:cNvPr>
          <p:cNvSpPr/>
          <p:nvPr/>
        </p:nvSpPr>
        <p:spPr>
          <a:xfrm>
            <a:off x="3094549" y="1067293"/>
            <a:ext cx="896349" cy="896348"/>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cxnSp>
        <p:nvCxnSpPr>
          <p:cNvPr id="10" name="Straight Connector 9">
            <a:extLst>
              <a:ext uri="{FF2B5EF4-FFF2-40B4-BE49-F238E27FC236}">
                <a16:creationId xmlns:a16="http://schemas.microsoft.com/office/drawing/2014/main" id="{CB3BB3B7-5328-BC43-8E98-924A8F00BD6B}"/>
              </a:ext>
            </a:extLst>
          </p:cNvPr>
          <p:cNvCxnSpPr>
            <a:cxnSpLocks/>
          </p:cNvCxnSpPr>
          <p:nvPr/>
        </p:nvCxnSpPr>
        <p:spPr>
          <a:xfrm flipH="1">
            <a:off x="5736697" y="1639457"/>
            <a:ext cx="18661" cy="462938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Graphical user interface, text, application, email&#10;&#10;Description automatically generated">
            <a:extLst>
              <a:ext uri="{FF2B5EF4-FFF2-40B4-BE49-F238E27FC236}">
                <a16:creationId xmlns:a16="http://schemas.microsoft.com/office/drawing/2014/main" id="{35D49BC3-A2C2-4E49-9B7E-5396A04535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45161" y="1515054"/>
            <a:ext cx="5972370" cy="48533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1219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F6C45-97BD-B24E-A0C2-956F6A8AAB68}"/>
              </a:ext>
            </a:extLst>
          </p:cNvPr>
          <p:cNvSpPr>
            <a:spLocks noGrp="1"/>
          </p:cNvSpPr>
          <p:nvPr>
            <p:ph type="title"/>
          </p:nvPr>
        </p:nvSpPr>
        <p:spPr>
          <a:xfrm>
            <a:off x="411212" y="3291369"/>
            <a:ext cx="4898656" cy="1325563"/>
          </a:xfrm>
        </p:spPr>
        <p:txBody>
          <a:bodyPr>
            <a:normAutofit fontScale="90000"/>
          </a:bodyPr>
          <a:lstStyle/>
          <a:p>
            <a:r>
              <a:rPr lang="en-US" b="1" dirty="0">
                <a:solidFill>
                  <a:schemeClr val="tx1">
                    <a:lumMod val="85000"/>
                    <a:lumOff val="15000"/>
                  </a:schemeClr>
                </a:solidFill>
                <a:latin typeface="Arial" panose="020B0604020202020204" pitchFamily="34" charset="0"/>
                <a:ea typeface="+mn-ea"/>
                <a:cs typeface="Arial" panose="020B0604020202020204" pitchFamily="34" charset="0"/>
              </a:rPr>
              <a:t>Data policies and scientific integrity</a:t>
            </a:r>
          </a:p>
        </p:txBody>
      </p:sp>
      <p:sp>
        <p:nvSpPr>
          <p:cNvPr id="3" name="Content Placeholder 2">
            <a:extLst>
              <a:ext uri="{FF2B5EF4-FFF2-40B4-BE49-F238E27FC236}">
                <a16:creationId xmlns:a16="http://schemas.microsoft.com/office/drawing/2014/main" id="{918AC195-3D62-2F4C-A6E3-09AF9C5AA6C7}"/>
              </a:ext>
            </a:extLst>
          </p:cNvPr>
          <p:cNvSpPr>
            <a:spLocks noGrp="1"/>
          </p:cNvSpPr>
          <p:nvPr>
            <p:ph idx="1"/>
          </p:nvPr>
        </p:nvSpPr>
        <p:spPr>
          <a:xfrm>
            <a:off x="5977652" y="1245646"/>
            <a:ext cx="6065060" cy="5512506"/>
          </a:xfrm>
        </p:spPr>
        <p:txBody>
          <a:bodyPr>
            <a:normAutofit fontScale="92500"/>
          </a:bodyPr>
          <a:lstStyle/>
          <a:p>
            <a:pPr marL="285750" indent="-285750"/>
            <a:r>
              <a:rPr lang="en-US" sz="2600" dirty="0">
                <a:latin typeface="Times New Roman" panose="02020603050405020304" pitchFamily="18" charset="0"/>
                <a:cs typeface="Times New Roman" panose="02020603050405020304" pitchFamily="18" charset="0"/>
              </a:rPr>
              <a:t>Important to note that the JCR Policy Board, not the Editors, sets policies on data and scientific integrity. </a:t>
            </a:r>
          </a:p>
          <a:p>
            <a:pPr marL="285750" indent="-285750"/>
            <a:endParaRPr lang="en-US" sz="2600" dirty="0">
              <a:latin typeface="Times New Roman" panose="02020603050405020304" pitchFamily="18" charset="0"/>
              <a:cs typeface="Times New Roman" panose="02020603050405020304" pitchFamily="18" charset="0"/>
            </a:endParaRPr>
          </a:p>
          <a:p>
            <a:pPr marL="285750" indent="-285750"/>
            <a:r>
              <a:rPr lang="en-US" sz="2600" dirty="0">
                <a:latin typeface="Times New Roman" panose="02020603050405020304" pitchFamily="18" charset="0"/>
                <a:cs typeface="Times New Roman" panose="02020603050405020304" pitchFamily="18" charset="0"/>
              </a:rPr>
              <a:t>Recent changes (from 1 Oct 2020) to</a:t>
            </a:r>
          </a:p>
          <a:p>
            <a:pPr marL="742950" lvl="1" indent="-285750"/>
            <a:r>
              <a:rPr lang="en-US" sz="2200" dirty="0">
                <a:latin typeface="Times New Roman" panose="02020603050405020304" pitchFamily="18" charset="0"/>
                <a:cs typeface="Times New Roman" panose="02020603050405020304" pitchFamily="18" charset="0"/>
              </a:rPr>
              <a:t>Data collection paragraph requirements</a:t>
            </a:r>
          </a:p>
          <a:p>
            <a:pPr marL="742950" lvl="1" indent="-285750"/>
            <a:r>
              <a:rPr lang="en-US" sz="2200" dirty="0">
                <a:latin typeface="Times New Roman" panose="02020603050405020304" pitchFamily="18" charset="0"/>
                <a:cs typeface="Times New Roman" panose="02020603050405020304" pitchFamily="18" charset="0"/>
              </a:rPr>
              <a:t>Open science and research transparency guidelines</a:t>
            </a:r>
          </a:p>
          <a:p>
            <a:pPr marL="742950" lvl="1" indent="-285750"/>
            <a:r>
              <a:rPr lang="en-US" sz="2200" dirty="0">
                <a:latin typeface="Times New Roman" panose="02020603050405020304" pitchFamily="18" charset="0"/>
                <a:cs typeface="Times New Roman" panose="02020603050405020304" pitchFamily="18" charset="0"/>
              </a:rPr>
              <a:t>Providing data upon submission and archiving</a:t>
            </a:r>
          </a:p>
          <a:p>
            <a:pPr marL="742950" lvl="1" indent="-285750"/>
            <a:r>
              <a:rPr lang="en-US" sz="2200" dirty="0">
                <a:latin typeface="Times New Roman" panose="02020603050405020304" pitchFamily="18" charset="0"/>
                <a:cs typeface="Times New Roman" panose="02020603050405020304" pitchFamily="18" charset="0"/>
              </a:rPr>
              <a:t>Data maintenance policy</a:t>
            </a:r>
          </a:p>
          <a:p>
            <a:pPr marL="742950" lvl="1" indent="-285750"/>
            <a:endParaRPr lang="en-US" sz="2200" dirty="0">
              <a:latin typeface="Times New Roman" panose="02020603050405020304" pitchFamily="18" charset="0"/>
              <a:cs typeface="Times New Roman" panose="02020603050405020304" pitchFamily="18" charset="0"/>
            </a:endParaRPr>
          </a:p>
          <a:p>
            <a:pPr marL="285750" indent="-285750"/>
            <a:r>
              <a:rPr lang="en-US" sz="2600" dirty="0">
                <a:latin typeface="Times New Roman" panose="02020603050405020304" pitchFamily="18" charset="0"/>
                <a:cs typeface="Times New Roman" panose="02020603050405020304" pitchFamily="18" charset="0"/>
              </a:rPr>
              <a:t>The new policy on data availability will have been in place 3 months when we start, and our plan is to watch its implementation closely to </a:t>
            </a:r>
            <a:r>
              <a:rPr lang="en-US" sz="2600">
                <a:latin typeface="Times New Roman" panose="02020603050405020304" pitchFamily="18" charset="0"/>
                <a:cs typeface="Times New Roman" panose="02020603050405020304" pitchFamily="18" charset="0"/>
              </a:rPr>
              <a:t>identify further steps to be taken.</a:t>
            </a:r>
            <a:endParaRPr lang="en-US" sz="2600" dirty="0">
              <a:latin typeface="Times New Roman" panose="02020603050405020304" pitchFamily="18" charset="0"/>
              <a:cs typeface="Times New Roman" panose="02020603050405020304" pitchFamily="18" charset="0"/>
            </a:endParaRPr>
          </a:p>
          <a:p>
            <a:pPr marL="742950" lvl="1" indent="-285750"/>
            <a:endParaRPr lang="en-US" sz="2200" dirty="0">
              <a:latin typeface="Times New Roman" panose="02020603050405020304" pitchFamily="18" charset="0"/>
              <a:cs typeface="Times New Roman" panose="02020603050405020304" pitchFamily="18" charset="0"/>
            </a:endParaRPr>
          </a:p>
          <a:p>
            <a:pPr marL="285750" indent="-285750"/>
            <a:endParaRPr lang="en-US" sz="2600" dirty="0">
              <a:latin typeface="Times New Roman" panose="02020603050405020304" pitchFamily="18" charset="0"/>
              <a:cs typeface="Times New Roman" panose="02020603050405020304" pitchFamily="18" charset="0"/>
            </a:endParaRPr>
          </a:p>
          <a:p>
            <a:pPr marL="742950" lvl="1" indent="-285750"/>
            <a:endParaRPr lang="en-US" sz="2200" dirty="0">
              <a:latin typeface="Times New Roman" panose="02020603050405020304" pitchFamily="18" charset="0"/>
              <a:cs typeface="Times New Roman" panose="02020603050405020304" pitchFamily="18" charset="0"/>
            </a:endParaRPr>
          </a:p>
          <a:p>
            <a:pPr marL="0" indent="0">
              <a:buNone/>
            </a:pPr>
            <a:endParaRPr lang="en-US" sz="2600" dirty="0">
              <a:latin typeface="Times New Roman" panose="02020603050405020304" pitchFamily="18" charset="0"/>
              <a:cs typeface="Times New Roman" panose="02020603050405020304" pitchFamily="18" charset="0"/>
            </a:endParaRPr>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2ACE6325-6290-B441-A0A7-24B42A0320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5" name="TextBox 4">
            <a:extLst>
              <a:ext uri="{FF2B5EF4-FFF2-40B4-BE49-F238E27FC236}">
                <a16:creationId xmlns:a16="http://schemas.microsoft.com/office/drawing/2014/main" id="{7F5090D8-435A-F84D-97C1-329CB8595F4D}"/>
              </a:ext>
            </a:extLst>
          </p:cNvPr>
          <p:cNvSpPr txBox="1"/>
          <p:nvPr/>
        </p:nvSpPr>
        <p:spPr>
          <a:xfrm>
            <a:off x="9252060" y="266682"/>
            <a:ext cx="1307675" cy="523220"/>
          </a:xfrm>
          <a:prstGeom prst="rect">
            <a:avLst/>
          </a:prstGeom>
          <a:noFill/>
        </p:spPr>
        <p:txBody>
          <a:bodyPr wrap="square" rtlCol="0">
            <a:spAutoFit/>
          </a:bodyPr>
          <a:lstStyle/>
          <a:p>
            <a:pPr algn="r">
              <a:lnSpc>
                <a:spcPts val="1680"/>
              </a:lnSpc>
            </a:pPr>
            <a:r>
              <a:rPr lang="en-US" sz="1400" b="1" dirty="0">
                <a:latin typeface="Arial" panose="020B0604020202020204" pitchFamily="34" charset="0"/>
                <a:cs typeface="Arial" panose="020B0604020202020204" pitchFamily="34" charset="0"/>
              </a:rPr>
              <a:t>Platform</a:t>
            </a:r>
          </a:p>
          <a:p>
            <a:pPr algn="r">
              <a:lnSpc>
                <a:spcPts val="1680"/>
              </a:lnSpc>
            </a:pPr>
            <a:r>
              <a:rPr lang="en-US" sz="1400" b="1" dirty="0">
                <a:latin typeface="Arial" panose="020B0604020202020204" pitchFamily="34" charset="0"/>
                <a:cs typeface="Arial" panose="020B0604020202020204" pitchFamily="34" charset="0"/>
              </a:rPr>
              <a:t>of Insights</a:t>
            </a:r>
          </a:p>
        </p:txBody>
      </p:sp>
      <p:sp>
        <p:nvSpPr>
          <p:cNvPr id="6" name="TextBox 5">
            <a:extLst>
              <a:ext uri="{FF2B5EF4-FFF2-40B4-BE49-F238E27FC236}">
                <a16:creationId xmlns:a16="http://schemas.microsoft.com/office/drawing/2014/main" id="{379831A0-F4CD-B145-8641-9F94C94E40A7}"/>
              </a:ext>
            </a:extLst>
          </p:cNvPr>
          <p:cNvSpPr txBox="1"/>
          <p:nvPr/>
        </p:nvSpPr>
        <p:spPr>
          <a:xfrm>
            <a:off x="9158442" y="772740"/>
            <a:ext cx="2759089" cy="253916"/>
          </a:xfrm>
          <a:prstGeom prst="rect">
            <a:avLst/>
          </a:prstGeom>
          <a:noFill/>
        </p:spPr>
        <p:txBody>
          <a:bodyPr wrap="none" rtlCol="0">
            <a:spAutoFit/>
          </a:bodyPr>
          <a:lstStyle/>
          <a:p>
            <a:r>
              <a:rPr lang="en-US" sz="1050" dirty="0">
                <a:solidFill>
                  <a:schemeClr val="bg1">
                    <a:lumMod val="50000"/>
                  </a:schemeClr>
                </a:solidFill>
                <a:latin typeface="Arial" panose="020B0604020202020204" pitchFamily="34" charset="0"/>
                <a:cs typeface="Arial" panose="020B0604020202020204" pitchFamily="34" charset="0"/>
              </a:rPr>
              <a:t>Schmitt </a:t>
            </a:r>
            <a:r>
              <a:rPr lang="en-CA" sz="1050" dirty="0">
                <a:solidFill>
                  <a:schemeClr val="bg1">
                    <a:lumMod val="50000"/>
                  </a:schemeClr>
                </a:solidFill>
              </a:rPr>
              <a:t>| </a:t>
            </a:r>
            <a:r>
              <a:rPr lang="en-US" sz="1050" dirty="0" err="1">
                <a:solidFill>
                  <a:schemeClr val="bg1">
                    <a:lumMod val="50000"/>
                  </a:schemeClr>
                </a:solidFill>
                <a:latin typeface="Arial" panose="020B0604020202020204" pitchFamily="34" charset="0"/>
                <a:cs typeface="Arial" panose="020B0604020202020204" pitchFamily="34" charset="0"/>
              </a:rPr>
              <a:t>Cotte</a:t>
            </a:r>
            <a:r>
              <a:rPr lang="en-US" sz="1050" dirty="0">
                <a:solidFill>
                  <a:schemeClr val="bg1">
                    <a:lumMod val="50000"/>
                  </a:schemeClr>
                </a:solidFill>
                <a:latin typeface="Arial" panose="020B0604020202020204" pitchFamily="34" charset="0"/>
                <a:cs typeface="Arial" panose="020B0604020202020204" pitchFamily="34" charset="0"/>
              </a:rPr>
              <a:t>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Giesler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Stephen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Wood</a:t>
            </a:r>
          </a:p>
        </p:txBody>
      </p:sp>
      <p:sp>
        <p:nvSpPr>
          <p:cNvPr id="7" name="Oval 6">
            <a:extLst>
              <a:ext uri="{FF2B5EF4-FFF2-40B4-BE49-F238E27FC236}">
                <a16:creationId xmlns:a16="http://schemas.microsoft.com/office/drawing/2014/main" id="{540869D5-89C8-4F42-AD99-A9868B57B2EE}"/>
              </a:ext>
            </a:extLst>
          </p:cNvPr>
          <p:cNvSpPr/>
          <p:nvPr/>
        </p:nvSpPr>
        <p:spPr>
          <a:xfrm>
            <a:off x="2853596" y="1066881"/>
            <a:ext cx="896347" cy="896347"/>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8" name="TextBox 7">
            <a:extLst>
              <a:ext uri="{FF2B5EF4-FFF2-40B4-BE49-F238E27FC236}">
                <a16:creationId xmlns:a16="http://schemas.microsoft.com/office/drawing/2014/main" id="{4E35E892-05A2-174A-B53D-B42DAA4EBA08}"/>
              </a:ext>
            </a:extLst>
          </p:cNvPr>
          <p:cNvSpPr txBox="1"/>
          <p:nvPr/>
        </p:nvSpPr>
        <p:spPr>
          <a:xfrm>
            <a:off x="1364" y="1009121"/>
            <a:ext cx="2859176" cy="954107"/>
          </a:xfrm>
          <a:prstGeom prst="rect">
            <a:avLst/>
          </a:prstGeom>
          <a:noFill/>
        </p:spPr>
        <p:txBody>
          <a:bodyPr wrap="square" rtlCol="0">
            <a:spAutoFit/>
          </a:bodyPr>
          <a:lstStyle/>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Transparency and Fairness</a:t>
            </a:r>
          </a:p>
        </p:txBody>
      </p:sp>
      <p:sp>
        <p:nvSpPr>
          <p:cNvPr id="9" name="Oval 8">
            <a:extLst>
              <a:ext uri="{FF2B5EF4-FFF2-40B4-BE49-F238E27FC236}">
                <a16:creationId xmlns:a16="http://schemas.microsoft.com/office/drawing/2014/main" id="{C4BFEADC-A5D5-A243-804C-A7659A5E41E7}"/>
              </a:ext>
            </a:extLst>
          </p:cNvPr>
          <p:cNvSpPr/>
          <p:nvPr/>
        </p:nvSpPr>
        <p:spPr>
          <a:xfrm>
            <a:off x="3094549" y="1067293"/>
            <a:ext cx="896349" cy="896348"/>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cxnSp>
        <p:nvCxnSpPr>
          <p:cNvPr id="10" name="Straight Connector 9">
            <a:extLst>
              <a:ext uri="{FF2B5EF4-FFF2-40B4-BE49-F238E27FC236}">
                <a16:creationId xmlns:a16="http://schemas.microsoft.com/office/drawing/2014/main" id="{CB3BB3B7-5328-BC43-8E98-924A8F00BD6B}"/>
              </a:ext>
            </a:extLst>
          </p:cNvPr>
          <p:cNvCxnSpPr>
            <a:cxnSpLocks/>
          </p:cNvCxnSpPr>
          <p:nvPr/>
        </p:nvCxnSpPr>
        <p:spPr>
          <a:xfrm flipH="1">
            <a:off x="5736697" y="1639457"/>
            <a:ext cx="18661" cy="462938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8565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2FD95-EAE9-7946-9453-0958F4181174}"/>
              </a:ext>
            </a:extLst>
          </p:cNvPr>
          <p:cNvSpPr>
            <a:spLocks noGrp="1"/>
          </p:cNvSpPr>
          <p:nvPr>
            <p:ph type="title"/>
          </p:nvPr>
        </p:nvSpPr>
        <p:spPr/>
        <p:txBody>
          <a:bodyPr/>
          <a:lstStyle/>
          <a:p>
            <a:r>
              <a:rPr lang="en-US" b="1" dirty="0"/>
              <a:t>DEI</a:t>
            </a:r>
          </a:p>
        </p:txBody>
      </p:sp>
      <p:sp>
        <p:nvSpPr>
          <p:cNvPr id="3" name="Text Placeholder 2">
            <a:extLst>
              <a:ext uri="{FF2B5EF4-FFF2-40B4-BE49-F238E27FC236}">
                <a16:creationId xmlns:a16="http://schemas.microsoft.com/office/drawing/2014/main" id="{545DD3DA-9167-734A-AAB2-DA4A997A80C3}"/>
              </a:ext>
            </a:extLst>
          </p:cNvPr>
          <p:cNvSpPr>
            <a:spLocks noGrp="1"/>
          </p:cNvSpPr>
          <p:nvPr>
            <p:ph type="body" idx="1"/>
          </p:nvPr>
        </p:nvSpPr>
        <p:spPr/>
        <p:txBody>
          <a:bodyPr/>
          <a:lstStyle/>
          <a:p>
            <a:r>
              <a:rPr lang="en-US" dirty="0"/>
              <a:t>June</a:t>
            </a:r>
          </a:p>
        </p:txBody>
      </p:sp>
      <p:sp>
        <p:nvSpPr>
          <p:cNvPr id="4" name="TextBox 3">
            <a:extLst>
              <a:ext uri="{FF2B5EF4-FFF2-40B4-BE49-F238E27FC236}">
                <a16:creationId xmlns:a16="http://schemas.microsoft.com/office/drawing/2014/main" id="{128FB9C9-DBD8-8D48-8B3E-E934B26FAE68}"/>
              </a:ext>
            </a:extLst>
          </p:cNvPr>
          <p:cNvSpPr txBox="1"/>
          <p:nvPr/>
        </p:nvSpPr>
        <p:spPr>
          <a:xfrm>
            <a:off x="1364" y="1009121"/>
            <a:ext cx="2859176" cy="954107"/>
          </a:xfrm>
          <a:prstGeom prst="rect">
            <a:avLst/>
          </a:prstGeom>
          <a:noFill/>
        </p:spPr>
        <p:txBody>
          <a:bodyPr wrap="square" rtlCol="0">
            <a:spAutoFit/>
          </a:bodyPr>
          <a:lstStyle/>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Diversity</a:t>
            </a:r>
            <a:br>
              <a:rPr lang="en-US" sz="2800" b="1" dirty="0">
                <a:solidFill>
                  <a:schemeClr val="tx1">
                    <a:lumMod val="85000"/>
                    <a:lumOff val="15000"/>
                  </a:schemeClr>
                </a:solidFill>
                <a:latin typeface="Arial" panose="020B0604020202020204" pitchFamily="34" charset="0"/>
                <a:cs typeface="Arial" panose="020B0604020202020204" pitchFamily="34" charset="0"/>
              </a:rPr>
            </a:br>
            <a:r>
              <a:rPr lang="en-US" sz="2800" b="1" dirty="0">
                <a:solidFill>
                  <a:schemeClr val="tx1">
                    <a:lumMod val="85000"/>
                    <a:lumOff val="15000"/>
                  </a:schemeClr>
                </a:solidFill>
                <a:latin typeface="Arial" panose="020B0604020202020204" pitchFamily="34" charset="0"/>
                <a:cs typeface="Arial" panose="020B0604020202020204" pitchFamily="34" charset="0"/>
              </a:rPr>
              <a:t>and Inclusion</a:t>
            </a:r>
          </a:p>
        </p:txBody>
      </p:sp>
      <p:sp>
        <p:nvSpPr>
          <p:cNvPr id="5" name="Oval 4">
            <a:extLst>
              <a:ext uri="{FF2B5EF4-FFF2-40B4-BE49-F238E27FC236}">
                <a16:creationId xmlns:a16="http://schemas.microsoft.com/office/drawing/2014/main" id="{5366DE25-88BC-3846-AF4E-2678FCA2C7C4}"/>
              </a:ext>
            </a:extLst>
          </p:cNvPr>
          <p:cNvSpPr/>
          <p:nvPr/>
        </p:nvSpPr>
        <p:spPr>
          <a:xfrm>
            <a:off x="3009489" y="1067293"/>
            <a:ext cx="896349" cy="896348"/>
          </a:xfrm>
          <a:prstGeom prst="ellipse">
            <a:avLst/>
          </a:prstGeom>
          <a:blipFill dpi="0" rotWithShape="1">
            <a:blip r:embed="rId2"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6" name="Oval 5">
            <a:extLst>
              <a:ext uri="{FF2B5EF4-FFF2-40B4-BE49-F238E27FC236}">
                <a16:creationId xmlns:a16="http://schemas.microsoft.com/office/drawing/2014/main" id="{A43B150B-24EE-314D-BBA7-AC6E8571AAC6}"/>
              </a:ext>
            </a:extLst>
          </p:cNvPr>
          <p:cNvSpPr/>
          <p:nvPr/>
        </p:nvSpPr>
        <p:spPr>
          <a:xfrm>
            <a:off x="3448788" y="1074873"/>
            <a:ext cx="896347" cy="896347"/>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7" name="Oval 6">
            <a:extLst>
              <a:ext uri="{FF2B5EF4-FFF2-40B4-BE49-F238E27FC236}">
                <a16:creationId xmlns:a16="http://schemas.microsoft.com/office/drawing/2014/main" id="{F1E62679-D491-6149-95DA-37DF62C570E0}"/>
              </a:ext>
            </a:extLst>
          </p:cNvPr>
          <p:cNvSpPr/>
          <p:nvPr/>
        </p:nvSpPr>
        <p:spPr>
          <a:xfrm>
            <a:off x="3942536" y="1073785"/>
            <a:ext cx="901011" cy="901010"/>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Tree>
    <p:extLst>
      <p:ext uri="{BB962C8B-B14F-4D97-AF65-F5344CB8AC3E}">
        <p14:creationId xmlns:p14="http://schemas.microsoft.com/office/powerpoint/2010/main" val="2089427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drawing&#10;&#10;Description automatically generated">
            <a:extLst>
              <a:ext uri="{FF2B5EF4-FFF2-40B4-BE49-F238E27FC236}">
                <a16:creationId xmlns:a16="http://schemas.microsoft.com/office/drawing/2014/main" id="{CB4A787C-51E9-5B4A-9DB8-CF8595AE22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20" name="TextBox 19">
            <a:extLst>
              <a:ext uri="{FF2B5EF4-FFF2-40B4-BE49-F238E27FC236}">
                <a16:creationId xmlns:a16="http://schemas.microsoft.com/office/drawing/2014/main" id="{2F528DE5-4078-C34B-9E14-A146A8C15F9C}"/>
              </a:ext>
            </a:extLst>
          </p:cNvPr>
          <p:cNvSpPr txBox="1"/>
          <p:nvPr/>
        </p:nvSpPr>
        <p:spPr>
          <a:xfrm>
            <a:off x="9252060" y="266682"/>
            <a:ext cx="1307675" cy="523220"/>
          </a:xfrm>
          <a:prstGeom prst="rect">
            <a:avLst/>
          </a:prstGeom>
          <a:noFill/>
        </p:spPr>
        <p:txBody>
          <a:bodyPr wrap="square" rtlCol="0">
            <a:spAutoFit/>
          </a:bodyPr>
          <a:lstStyle/>
          <a:p>
            <a:pPr algn="r">
              <a:lnSpc>
                <a:spcPts val="1680"/>
              </a:lnSpc>
            </a:pPr>
            <a:r>
              <a:rPr lang="en-US" sz="1400" b="1" dirty="0">
                <a:latin typeface="Arial" panose="020B0604020202020204" pitchFamily="34" charset="0"/>
                <a:cs typeface="Arial" panose="020B0604020202020204" pitchFamily="34" charset="0"/>
              </a:rPr>
              <a:t>Platform</a:t>
            </a:r>
          </a:p>
          <a:p>
            <a:pPr algn="r">
              <a:lnSpc>
                <a:spcPts val="1680"/>
              </a:lnSpc>
            </a:pPr>
            <a:r>
              <a:rPr lang="en-US" sz="1400" b="1" dirty="0">
                <a:latin typeface="Arial" panose="020B0604020202020204" pitchFamily="34" charset="0"/>
                <a:cs typeface="Arial" panose="020B0604020202020204" pitchFamily="34" charset="0"/>
              </a:rPr>
              <a:t>of Insights</a:t>
            </a:r>
          </a:p>
        </p:txBody>
      </p:sp>
      <p:sp>
        <p:nvSpPr>
          <p:cNvPr id="2" name="Rectangle 1">
            <a:extLst>
              <a:ext uri="{FF2B5EF4-FFF2-40B4-BE49-F238E27FC236}">
                <a16:creationId xmlns:a16="http://schemas.microsoft.com/office/drawing/2014/main" id="{C72538C2-022D-7B42-9C99-6CD5720DFDFB}"/>
              </a:ext>
            </a:extLst>
          </p:cNvPr>
          <p:cNvSpPr/>
          <p:nvPr/>
        </p:nvSpPr>
        <p:spPr>
          <a:xfrm>
            <a:off x="380052" y="2478210"/>
            <a:ext cx="11354747" cy="3416320"/>
          </a:xfrm>
          <a:prstGeom prst="rect">
            <a:avLst/>
          </a:prstGeom>
        </p:spPr>
        <p:txBody>
          <a:bodyPr wrap="square">
            <a:spAutoFit/>
          </a:bodyPr>
          <a:lstStyle/>
          <a:p>
            <a:pPr algn="ctr"/>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We recognize that the playing field is not level for</a:t>
            </a:r>
            <a:b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br>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all authors; fairness requires careful consideration of the different realities experienced in our field.</a:t>
            </a:r>
            <a:r>
              <a:rPr lang="en-CA" sz="2400" dirty="0">
                <a:latin typeface="Times New Roman" panose="02020603050405020304" pitchFamily="18" charset="0"/>
                <a:cs typeface="Times New Roman" panose="02020603050405020304" pitchFamily="18" charset="0"/>
              </a:rPr>
              <a:t> </a:t>
            </a:r>
          </a:p>
          <a:p>
            <a:pPr algn="ctr"/>
            <a:endParaRPr lang="en-CA" sz="2400" dirty="0">
              <a:latin typeface="Times New Roman" panose="02020603050405020304" pitchFamily="18" charset="0"/>
              <a:cs typeface="Times New Roman" panose="02020603050405020304" pitchFamily="18" charset="0"/>
            </a:endParaRPr>
          </a:p>
          <a:p>
            <a:pPr algn="ctr"/>
            <a:r>
              <a:rPr lang="en-CA" sz="2400" dirty="0">
                <a:latin typeface="Times New Roman" panose="02020603050405020304" pitchFamily="18" charset="0"/>
                <a:cs typeface="Times New Roman" panose="02020603050405020304" pitchFamily="18" charset="0"/>
              </a:rPr>
              <a:t>Consumer research is involved with identifying and then solving difficult problems facing consumers, marketers, and policy makers; some of these are really hard problems. </a:t>
            </a:r>
          </a:p>
          <a:p>
            <a:pPr algn="ctr"/>
            <a:endParaRPr lang="en-CA" sz="2400" dirty="0">
              <a:latin typeface="Times New Roman" panose="02020603050405020304" pitchFamily="18" charset="0"/>
              <a:cs typeface="Times New Roman" panose="02020603050405020304" pitchFamily="18" charset="0"/>
            </a:endParaRPr>
          </a:p>
          <a:p>
            <a:pPr algn="ctr"/>
            <a:r>
              <a:rPr lang="en-CA" sz="2400" dirty="0">
                <a:latin typeface="Times New Roman" panose="02020603050405020304" pitchFamily="18" charset="0"/>
                <a:cs typeface="Times New Roman" panose="02020603050405020304" pitchFamily="18" charset="0"/>
              </a:rPr>
              <a:t>The more diverse the problem solvers, the greater the group’s ability to find innovative solutions to difficult and complex problems. </a:t>
            </a:r>
            <a:endParaRPr lang="en-US" sz="2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CACA3AB-ED0F-6742-A8F1-26E97D4437E7}"/>
              </a:ext>
            </a:extLst>
          </p:cNvPr>
          <p:cNvSpPr txBox="1"/>
          <p:nvPr/>
        </p:nvSpPr>
        <p:spPr>
          <a:xfrm>
            <a:off x="1364" y="1009121"/>
            <a:ext cx="2859176" cy="954107"/>
          </a:xfrm>
          <a:prstGeom prst="rect">
            <a:avLst/>
          </a:prstGeom>
          <a:noFill/>
        </p:spPr>
        <p:txBody>
          <a:bodyPr wrap="square" rtlCol="0">
            <a:spAutoFit/>
          </a:bodyPr>
          <a:lstStyle/>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Diversity</a:t>
            </a:r>
            <a:br>
              <a:rPr lang="en-US" sz="2800" b="1" dirty="0">
                <a:solidFill>
                  <a:schemeClr val="tx1">
                    <a:lumMod val="85000"/>
                    <a:lumOff val="15000"/>
                  </a:schemeClr>
                </a:solidFill>
                <a:latin typeface="Arial" panose="020B0604020202020204" pitchFamily="34" charset="0"/>
                <a:cs typeface="Arial" panose="020B0604020202020204" pitchFamily="34" charset="0"/>
              </a:rPr>
            </a:br>
            <a:r>
              <a:rPr lang="en-US" sz="2800" b="1" dirty="0">
                <a:solidFill>
                  <a:schemeClr val="tx1">
                    <a:lumMod val="85000"/>
                    <a:lumOff val="15000"/>
                  </a:schemeClr>
                </a:solidFill>
                <a:latin typeface="Arial" panose="020B0604020202020204" pitchFamily="34" charset="0"/>
                <a:cs typeface="Arial" panose="020B0604020202020204" pitchFamily="34" charset="0"/>
              </a:rPr>
              <a:t>and Inclusion</a:t>
            </a:r>
          </a:p>
        </p:txBody>
      </p:sp>
      <p:sp>
        <p:nvSpPr>
          <p:cNvPr id="16" name="Oval 15">
            <a:extLst>
              <a:ext uri="{FF2B5EF4-FFF2-40B4-BE49-F238E27FC236}">
                <a16:creationId xmlns:a16="http://schemas.microsoft.com/office/drawing/2014/main" id="{9793C18F-CF0A-814F-8C12-811ACB4D4885}"/>
              </a:ext>
            </a:extLst>
          </p:cNvPr>
          <p:cNvSpPr/>
          <p:nvPr/>
        </p:nvSpPr>
        <p:spPr>
          <a:xfrm>
            <a:off x="3009489" y="1067293"/>
            <a:ext cx="896349" cy="896348"/>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7" name="Oval 16">
            <a:extLst>
              <a:ext uri="{FF2B5EF4-FFF2-40B4-BE49-F238E27FC236}">
                <a16:creationId xmlns:a16="http://schemas.microsoft.com/office/drawing/2014/main" id="{9FF2F016-F27F-4A42-A300-E6DE72F2E2C5}"/>
              </a:ext>
            </a:extLst>
          </p:cNvPr>
          <p:cNvSpPr/>
          <p:nvPr/>
        </p:nvSpPr>
        <p:spPr>
          <a:xfrm>
            <a:off x="3448788" y="1074873"/>
            <a:ext cx="896347" cy="896347"/>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2" name="Oval 21">
            <a:extLst>
              <a:ext uri="{FF2B5EF4-FFF2-40B4-BE49-F238E27FC236}">
                <a16:creationId xmlns:a16="http://schemas.microsoft.com/office/drawing/2014/main" id="{3675E751-7AA0-4548-A5E4-73897FC26A16}"/>
              </a:ext>
            </a:extLst>
          </p:cNvPr>
          <p:cNvSpPr/>
          <p:nvPr/>
        </p:nvSpPr>
        <p:spPr>
          <a:xfrm>
            <a:off x="3942536" y="1073785"/>
            <a:ext cx="901011" cy="901010"/>
          </a:xfrm>
          <a:prstGeom prst="ellipse">
            <a:avLst/>
          </a:prstGeom>
          <a:blipFill dpi="0" rotWithShape="1">
            <a:blip r:embed="rId6"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0" name="TextBox 9">
            <a:extLst>
              <a:ext uri="{FF2B5EF4-FFF2-40B4-BE49-F238E27FC236}">
                <a16:creationId xmlns:a16="http://schemas.microsoft.com/office/drawing/2014/main" id="{EABF547D-78C7-A747-A9ED-6E304614F87A}"/>
              </a:ext>
            </a:extLst>
          </p:cNvPr>
          <p:cNvSpPr txBox="1"/>
          <p:nvPr/>
        </p:nvSpPr>
        <p:spPr>
          <a:xfrm>
            <a:off x="9158442" y="772740"/>
            <a:ext cx="2759089" cy="253916"/>
          </a:xfrm>
          <a:prstGeom prst="rect">
            <a:avLst/>
          </a:prstGeom>
          <a:noFill/>
        </p:spPr>
        <p:txBody>
          <a:bodyPr wrap="none" rtlCol="0">
            <a:spAutoFit/>
          </a:bodyPr>
          <a:lstStyle/>
          <a:p>
            <a:r>
              <a:rPr lang="en-US" sz="1050" dirty="0">
                <a:solidFill>
                  <a:schemeClr val="bg1">
                    <a:lumMod val="50000"/>
                  </a:schemeClr>
                </a:solidFill>
                <a:latin typeface="Arial" panose="020B0604020202020204" pitchFamily="34" charset="0"/>
                <a:cs typeface="Arial" panose="020B0604020202020204" pitchFamily="34" charset="0"/>
              </a:rPr>
              <a:t>Schmitt </a:t>
            </a:r>
            <a:r>
              <a:rPr lang="en-CA" sz="1050" dirty="0">
                <a:solidFill>
                  <a:schemeClr val="bg1">
                    <a:lumMod val="50000"/>
                  </a:schemeClr>
                </a:solidFill>
              </a:rPr>
              <a:t>| </a:t>
            </a:r>
            <a:r>
              <a:rPr lang="en-US" sz="1050" dirty="0" err="1">
                <a:solidFill>
                  <a:schemeClr val="bg1">
                    <a:lumMod val="50000"/>
                  </a:schemeClr>
                </a:solidFill>
                <a:latin typeface="Arial" panose="020B0604020202020204" pitchFamily="34" charset="0"/>
                <a:cs typeface="Arial" panose="020B0604020202020204" pitchFamily="34" charset="0"/>
              </a:rPr>
              <a:t>Cotte</a:t>
            </a:r>
            <a:r>
              <a:rPr lang="en-US" sz="1050" dirty="0">
                <a:solidFill>
                  <a:schemeClr val="bg1">
                    <a:lumMod val="50000"/>
                  </a:schemeClr>
                </a:solidFill>
                <a:latin typeface="Arial" panose="020B0604020202020204" pitchFamily="34" charset="0"/>
                <a:cs typeface="Arial" panose="020B0604020202020204" pitchFamily="34" charset="0"/>
              </a:rPr>
              <a:t>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Giesler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Stephen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Wood</a:t>
            </a:r>
          </a:p>
        </p:txBody>
      </p:sp>
    </p:spTree>
    <p:extLst>
      <p:ext uri="{BB962C8B-B14F-4D97-AF65-F5344CB8AC3E}">
        <p14:creationId xmlns:p14="http://schemas.microsoft.com/office/powerpoint/2010/main" val="184492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drawing&#10;&#10;Description automatically generated">
            <a:extLst>
              <a:ext uri="{FF2B5EF4-FFF2-40B4-BE49-F238E27FC236}">
                <a16:creationId xmlns:a16="http://schemas.microsoft.com/office/drawing/2014/main" id="{CB4A787C-51E9-5B4A-9DB8-CF8595AE22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20" name="TextBox 19">
            <a:extLst>
              <a:ext uri="{FF2B5EF4-FFF2-40B4-BE49-F238E27FC236}">
                <a16:creationId xmlns:a16="http://schemas.microsoft.com/office/drawing/2014/main" id="{2F528DE5-4078-C34B-9E14-A146A8C15F9C}"/>
              </a:ext>
            </a:extLst>
          </p:cNvPr>
          <p:cNvSpPr txBox="1"/>
          <p:nvPr/>
        </p:nvSpPr>
        <p:spPr>
          <a:xfrm>
            <a:off x="9252060" y="266682"/>
            <a:ext cx="1307675" cy="523220"/>
          </a:xfrm>
          <a:prstGeom prst="rect">
            <a:avLst/>
          </a:prstGeom>
          <a:noFill/>
        </p:spPr>
        <p:txBody>
          <a:bodyPr wrap="square" rtlCol="0">
            <a:spAutoFit/>
          </a:bodyPr>
          <a:lstStyle/>
          <a:p>
            <a:pPr algn="r">
              <a:lnSpc>
                <a:spcPts val="1680"/>
              </a:lnSpc>
            </a:pPr>
            <a:r>
              <a:rPr lang="en-US" sz="1400" b="1" dirty="0">
                <a:latin typeface="Arial" panose="020B0604020202020204" pitchFamily="34" charset="0"/>
                <a:cs typeface="Arial" panose="020B0604020202020204" pitchFamily="34" charset="0"/>
              </a:rPr>
              <a:t>Platform</a:t>
            </a:r>
          </a:p>
          <a:p>
            <a:pPr algn="r">
              <a:lnSpc>
                <a:spcPts val="1680"/>
              </a:lnSpc>
            </a:pPr>
            <a:r>
              <a:rPr lang="en-US" sz="1400" b="1" dirty="0">
                <a:latin typeface="Arial" panose="020B0604020202020204" pitchFamily="34" charset="0"/>
                <a:cs typeface="Arial" panose="020B0604020202020204" pitchFamily="34" charset="0"/>
              </a:rPr>
              <a:t>of Insights</a:t>
            </a:r>
          </a:p>
        </p:txBody>
      </p:sp>
      <p:sp>
        <p:nvSpPr>
          <p:cNvPr id="5" name="TextBox 4">
            <a:extLst>
              <a:ext uri="{FF2B5EF4-FFF2-40B4-BE49-F238E27FC236}">
                <a16:creationId xmlns:a16="http://schemas.microsoft.com/office/drawing/2014/main" id="{F6C11A63-CD3B-B04E-8706-D57E95F0BD46}"/>
              </a:ext>
            </a:extLst>
          </p:cNvPr>
          <p:cNvSpPr txBox="1"/>
          <p:nvPr/>
        </p:nvSpPr>
        <p:spPr>
          <a:xfrm>
            <a:off x="1051044" y="3440020"/>
            <a:ext cx="4452542" cy="2123658"/>
          </a:xfrm>
          <a:prstGeom prst="rect">
            <a:avLst/>
          </a:prstGeom>
          <a:noFill/>
        </p:spPr>
        <p:txBody>
          <a:bodyPr wrap="square" rtlCol="0">
            <a:spAutoFit/>
          </a:bodyPr>
          <a:lstStyle/>
          <a:p>
            <a:pPr algn="r"/>
            <a:r>
              <a:rPr lang="en-US" sz="4400" b="1" dirty="0">
                <a:solidFill>
                  <a:schemeClr val="tx1">
                    <a:lumMod val="85000"/>
                    <a:lumOff val="15000"/>
                  </a:schemeClr>
                </a:solidFill>
                <a:latin typeface="Arial" panose="020B0604020202020204" pitchFamily="34" charset="0"/>
                <a:cs typeface="Arial" panose="020B0604020202020204" pitchFamily="34" charset="0"/>
              </a:rPr>
              <a:t>Broaden the circle of voices that matter.</a:t>
            </a:r>
          </a:p>
        </p:txBody>
      </p:sp>
      <p:sp>
        <p:nvSpPr>
          <p:cNvPr id="32" name="TextBox 31">
            <a:extLst>
              <a:ext uri="{FF2B5EF4-FFF2-40B4-BE49-F238E27FC236}">
                <a16:creationId xmlns:a16="http://schemas.microsoft.com/office/drawing/2014/main" id="{FB8E376C-320E-904E-B2D0-045422939D56}"/>
              </a:ext>
            </a:extLst>
          </p:cNvPr>
          <p:cNvSpPr txBox="1"/>
          <p:nvPr/>
        </p:nvSpPr>
        <p:spPr>
          <a:xfrm>
            <a:off x="1364" y="1009121"/>
            <a:ext cx="2859176" cy="954107"/>
          </a:xfrm>
          <a:prstGeom prst="rect">
            <a:avLst/>
          </a:prstGeom>
          <a:noFill/>
        </p:spPr>
        <p:txBody>
          <a:bodyPr wrap="square" rtlCol="0">
            <a:spAutoFit/>
          </a:bodyPr>
          <a:lstStyle/>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Diversity</a:t>
            </a:r>
            <a:br>
              <a:rPr lang="en-US" sz="2800" b="1" dirty="0">
                <a:solidFill>
                  <a:schemeClr val="tx1">
                    <a:lumMod val="85000"/>
                    <a:lumOff val="15000"/>
                  </a:schemeClr>
                </a:solidFill>
                <a:latin typeface="Arial" panose="020B0604020202020204" pitchFamily="34" charset="0"/>
                <a:cs typeface="Arial" panose="020B0604020202020204" pitchFamily="34" charset="0"/>
              </a:rPr>
            </a:br>
            <a:r>
              <a:rPr lang="en-US" sz="2800" b="1" dirty="0">
                <a:solidFill>
                  <a:schemeClr val="tx1">
                    <a:lumMod val="85000"/>
                    <a:lumOff val="15000"/>
                  </a:schemeClr>
                </a:solidFill>
                <a:latin typeface="Arial" panose="020B0604020202020204" pitchFamily="34" charset="0"/>
                <a:cs typeface="Arial" panose="020B0604020202020204" pitchFamily="34" charset="0"/>
              </a:rPr>
              <a:t>and Inclusion</a:t>
            </a:r>
          </a:p>
        </p:txBody>
      </p:sp>
      <p:sp>
        <p:nvSpPr>
          <p:cNvPr id="6" name="Rectangle 5">
            <a:extLst>
              <a:ext uri="{FF2B5EF4-FFF2-40B4-BE49-F238E27FC236}">
                <a16:creationId xmlns:a16="http://schemas.microsoft.com/office/drawing/2014/main" id="{31212D80-C3A3-AB49-8E4F-BEDE5816A199}"/>
              </a:ext>
            </a:extLst>
          </p:cNvPr>
          <p:cNvSpPr/>
          <p:nvPr/>
        </p:nvSpPr>
        <p:spPr>
          <a:xfrm>
            <a:off x="6138216" y="1523046"/>
            <a:ext cx="5866095" cy="4893647"/>
          </a:xfrm>
          <a:prstGeom prst="rect">
            <a:avLst/>
          </a:prstGeom>
        </p:spPr>
        <p:txBody>
          <a:bodyPr wrap="square">
            <a:spAutoFit/>
          </a:bodyPr>
          <a:lstStyle/>
          <a:p>
            <a:r>
              <a:rPr lang="en-US" sz="2400" b="1" dirty="0">
                <a:solidFill>
                  <a:schemeClr val="tx1">
                    <a:lumMod val="85000"/>
                    <a:lumOff val="15000"/>
                  </a:schemeClr>
                </a:solidFill>
                <a:latin typeface="Arial" panose="020B0604020202020204" pitchFamily="34" charset="0"/>
                <a:cs typeface="Arial" panose="020B0604020202020204" pitchFamily="34" charset="0"/>
              </a:rPr>
              <a:t>Three Broad Levels</a:t>
            </a:r>
          </a:p>
          <a:p>
            <a:endParaRPr lang="en-US" sz="2400" b="1" dirty="0">
              <a:solidFill>
                <a:schemeClr val="tx1">
                  <a:lumMod val="85000"/>
                  <a:lumOff val="15000"/>
                </a:schemeClr>
              </a:solidFill>
              <a:latin typeface="Times New Roman" panose="02020603050405020304" pitchFamily="18" charset="0"/>
              <a:cs typeface="Times New Roman" panose="02020603050405020304" pitchFamily="18" charset="0"/>
            </a:endParaRPr>
          </a:p>
          <a:p>
            <a:pPr lvl="1"/>
            <a:r>
              <a:rPr lang="en-CA" sz="2400" b="1" dirty="0">
                <a:latin typeface="Times New Roman" panose="02020603050405020304" pitchFamily="18" charset="0"/>
                <a:cs typeface="Times New Roman" panose="02020603050405020304" pitchFamily="18" charset="0"/>
              </a:rPr>
              <a:t>DEI in journal management</a:t>
            </a:r>
            <a:r>
              <a:rPr lang="en-CA" sz="2400" dirty="0">
                <a:latin typeface="Times New Roman" panose="02020603050405020304" pitchFamily="18" charset="0"/>
                <a:cs typeface="Times New Roman" panose="02020603050405020304" pitchFamily="18" charset="0"/>
              </a:rPr>
              <a:t> -</a:t>
            </a:r>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CA" sz="2400" dirty="0">
                <a:latin typeface="Times New Roman" panose="02020603050405020304" pitchFamily="18" charset="0"/>
                <a:cs typeface="Times New Roman" panose="02020603050405020304" pitchFamily="18" charset="0"/>
              </a:rPr>
              <a:t>measure and set goals for participation on ERB, as AEs, and ad-hoc reviewers. </a:t>
            </a:r>
          </a:p>
          <a:p>
            <a:pPr lvl="1"/>
            <a:endParaRPr lang="en-US" sz="2400" dirty="0">
              <a:solidFill>
                <a:schemeClr val="tx1">
                  <a:lumMod val="85000"/>
                  <a:lumOff val="15000"/>
                </a:schemeClr>
              </a:solidFill>
              <a:latin typeface="Times New Roman" panose="02020603050405020304" pitchFamily="18" charset="0"/>
              <a:cs typeface="Times New Roman" panose="02020603050405020304" pitchFamily="18" charset="0"/>
            </a:endParaRPr>
          </a:p>
          <a:p>
            <a:pPr lvl="1"/>
            <a:r>
              <a:rPr lang="en-CA" sz="2400" b="1" dirty="0">
                <a:latin typeface="Times New Roman" panose="02020603050405020304" pitchFamily="18" charset="0"/>
                <a:cs typeface="Times New Roman" panose="02020603050405020304" pitchFamily="18" charset="0"/>
              </a:rPr>
              <a:t>DEI in journal content</a:t>
            </a:r>
            <a:r>
              <a:rPr lang="en-CA" sz="2400" dirty="0">
                <a:latin typeface="Times New Roman" panose="02020603050405020304" pitchFamily="18" charset="0"/>
                <a:cs typeface="Times New Roman" panose="02020603050405020304" pitchFamily="18" charset="0"/>
              </a:rPr>
              <a:t> </a:t>
            </a:r>
            <a:r>
              <a:rPr lang="en-CA" sz="2400" b="1" dirty="0">
                <a:latin typeface="Times New Roman" panose="02020603050405020304" pitchFamily="18" charset="0"/>
                <a:cs typeface="Times New Roman" panose="02020603050405020304" pitchFamily="18" charset="0"/>
              </a:rPr>
              <a:t>– </a:t>
            </a:r>
            <a:r>
              <a:rPr lang="en-CA" sz="2400" dirty="0">
                <a:latin typeface="Times New Roman" panose="02020603050405020304" pitchFamily="18" charset="0"/>
                <a:cs typeface="Times New Roman" panose="02020603050405020304" pitchFamily="18" charset="0"/>
              </a:rPr>
              <a:t>encourage work on unrepresented consumer groups. </a:t>
            </a:r>
            <a:r>
              <a:rPr lang="en-CA" sz="2400" dirty="0">
                <a:solidFill>
                  <a:schemeClr val="tx1">
                    <a:lumMod val="85000"/>
                    <a:lumOff val="15000"/>
                  </a:schemeClr>
                </a:solidFill>
                <a:latin typeface="Times New Roman" panose="02020603050405020304" pitchFamily="18" charset="0"/>
                <a:cs typeface="Times New Roman" panose="02020603050405020304" pitchFamily="18" charset="0"/>
              </a:rPr>
              <a:t> </a:t>
            </a:r>
          </a:p>
          <a:p>
            <a:pPr lvl="1"/>
            <a:endParaRPr lang="en-CA" sz="2400" dirty="0">
              <a:solidFill>
                <a:schemeClr val="tx1">
                  <a:lumMod val="85000"/>
                  <a:lumOff val="15000"/>
                </a:schemeClr>
              </a:solidFill>
              <a:latin typeface="Times New Roman" panose="02020603050405020304" pitchFamily="18" charset="0"/>
              <a:cs typeface="Times New Roman" panose="02020603050405020304" pitchFamily="18" charset="0"/>
            </a:endParaRPr>
          </a:p>
          <a:p>
            <a:pPr lvl="1"/>
            <a:r>
              <a:rPr lang="en-CA" sz="2400" b="1" dirty="0">
                <a:latin typeface="Times New Roman" panose="02020603050405020304" pitchFamily="18" charset="0"/>
                <a:cs typeface="Times New Roman" panose="02020603050405020304" pitchFamily="18" charset="0"/>
              </a:rPr>
              <a:t>DEI “inside” the article –</a:t>
            </a:r>
            <a:r>
              <a:rPr lang="en-CA" sz="2400" dirty="0">
                <a:latin typeface="Times New Roman" panose="02020603050405020304" pitchFamily="18" charset="0"/>
                <a:cs typeface="Times New Roman" panose="02020603050405020304" pitchFamily="18" charset="0"/>
              </a:rPr>
              <a:t> training and awareness for authors and reviewers to be looking for inherent and often implicit racist, sexist, etc. operationalizations</a:t>
            </a:r>
            <a:r>
              <a:rPr lang="en-CA" dirty="0">
                <a:latin typeface="Times New Roman" panose="02020603050405020304" pitchFamily="18" charset="0"/>
                <a:cs typeface="Times New Roman" panose="02020603050405020304" pitchFamily="18" charset="0"/>
              </a:rPr>
              <a:t>. </a:t>
            </a:r>
          </a:p>
        </p:txBody>
      </p:sp>
      <p:sp>
        <p:nvSpPr>
          <p:cNvPr id="9" name="Rectangle 8">
            <a:extLst>
              <a:ext uri="{FF2B5EF4-FFF2-40B4-BE49-F238E27FC236}">
                <a16:creationId xmlns:a16="http://schemas.microsoft.com/office/drawing/2014/main" id="{5CCD3AAF-EE21-E449-B795-4972AFA7B44C}"/>
              </a:ext>
            </a:extLst>
          </p:cNvPr>
          <p:cNvSpPr/>
          <p:nvPr/>
        </p:nvSpPr>
        <p:spPr>
          <a:xfrm>
            <a:off x="4283417" y="2991377"/>
            <a:ext cx="1159292" cy="369332"/>
          </a:xfrm>
          <a:prstGeom prst="rect">
            <a:avLst/>
          </a:prstGeom>
        </p:spPr>
        <p:txBody>
          <a:bodyPr wrap="none">
            <a:spAutoFit/>
          </a:bodyPr>
          <a:lstStyle/>
          <a:p>
            <a:pPr algn="r"/>
            <a:r>
              <a:rPr lang="en-US" b="1" dirty="0">
                <a:solidFill>
                  <a:schemeClr val="tx1">
                    <a:lumMod val="85000"/>
                    <a:lumOff val="15000"/>
                  </a:schemeClr>
                </a:solidFill>
                <a:latin typeface="Arial" panose="020B0604020202020204" pitchFamily="34" charset="0"/>
                <a:cs typeface="Arial" panose="020B0604020202020204" pitchFamily="34" charset="0"/>
              </a:rPr>
              <a:t>Principle</a:t>
            </a:r>
            <a:endParaRPr lang="en-US" dirty="0">
              <a:solidFill>
                <a:schemeClr val="tx1">
                  <a:lumMod val="85000"/>
                  <a:lumOff val="15000"/>
                </a:schemeClr>
              </a:solidFill>
            </a:endParaRPr>
          </a:p>
        </p:txBody>
      </p:sp>
      <p:sp>
        <p:nvSpPr>
          <p:cNvPr id="18" name="Oval 17">
            <a:extLst>
              <a:ext uri="{FF2B5EF4-FFF2-40B4-BE49-F238E27FC236}">
                <a16:creationId xmlns:a16="http://schemas.microsoft.com/office/drawing/2014/main" id="{302DB37A-58C3-3F41-8360-B81819BDB1F4}"/>
              </a:ext>
            </a:extLst>
          </p:cNvPr>
          <p:cNvSpPr/>
          <p:nvPr/>
        </p:nvSpPr>
        <p:spPr>
          <a:xfrm>
            <a:off x="3009489" y="1067293"/>
            <a:ext cx="896349" cy="896348"/>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9" name="Oval 18">
            <a:extLst>
              <a:ext uri="{FF2B5EF4-FFF2-40B4-BE49-F238E27FC236}">
                <a16:creationId xmlns:a16="http://schemas.microsoft.com/office/drawing/2014/main" id="{205D47B5-55B6-4D4F-AE01-283CA7821953}"/>
              </a:ext>
            </a:extLst>
          </p:cNvPr>
          <p:cNvSpPr/>
          <p:nvPr/>
        </p:nvSpPr>
        <p:spPr>
          <a:xfrm>
            <a:off x="3448788" y="1074873"/>
            <a:ext cx="896347" cy="896347"/>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1" name="Oval 20">
            <a:extLst>
              <a:ext uri="{FF2B5EF4-FFF2-40B4-BE49-F238E27FC236}">
                <a16:creationId xmlns:a16="http://schemas.microsoft.com/office/drawing/2014/main" id="{3EE59206-67F6-2244-BA81-3E7CD41C9993}"/>
              </a:ext>
            </a:extLst>
          </p:cNvPr>
          <p:cNvSpPr/>
          <p:nvPr/>
        </p:nvSpPr>
        <p:spPr>
          <a:xfrm>
            <a:off x="3942536" y="1073785"/>
            <a:ext cx="901011" cy="901010"/>
          </a:xfrm>
          <a:prstGeom prst="ellipse">
            <a:avLst/>
          </a:prstGeom>
          <a:blipFill dpi="0" rotWithShape="1">
            <a:blip r:embed="rId6"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cxnSp>
        <p:nvCxnSpPr>
          <p:cNvPr id="27" name="Straight Connector 26">
            <a:extLst>
              <a:ext uri="{FF2B5EF4-FFF2-40B4-BE49-F238E27FC236}">
                <a16:creationId xmlns:a16="http://schemas.microsoft.com/office/drawing/2014/main" id="{C4359788-015A-BD4D-8CFF-D6D88B0B9BAF}"/>
              </a:ext>
            </a:extLst>
          </p:cNvPr>
          <p:cNvCxnSpPr>
            <a:cxnSpLocks/>
          </p:cNvCxnSpPr>
          <p:nvPr/>
        </p:nvCxnSpPr>
        <p:spPr>
          <a:xfrm flipH="1">
            <a:off x="6077339" y="1652020"/>
            <a:ext cx="18661" cy="462938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C72C6F5-BE5C-7947-A675-295A3C98CAF2}"/>
              </a:ext>
            </a:extLst>
          </p:cNvPr>
          <p:cNvSpPr txBox="1"/>
          <p:nvPr/>
        </p:nvSpPr>
        <p:spPr>
          <a:xfrm>
            <a:off x="9158442" y="772740"/>
            <a:ext cx="2759089" cy="253916"/>
          </a:xfrm>
          <a:prstGeom prst="rect">
            <a:avLst/>
          </a:prstGeom>
          <a:noFill/>
        </p:spPr>
        <p:txBody>
          <a:bodyPr wrap="none" rtlCol="0">
            <a:spAutoFit/>
          </a:bodyPr>
          <a:lstStyle/>
          <a:p>
            <a:r>
              <a:rPr lang="en-US" sz="1050" dirty="0">
                <a:solidFill>
                  <a:schemeClr val="bg1">
                    <a:lumMod val="50000"/>
                  </a:schemeClr>
                </a:solidFill>
                <a:latin typeface="Arial" panose="020B0604020202020204" pitchFamily="34" charset="0"/>
                <a:cs typeface="Arial" panose="020B0604020202020204" pitchFamily="34" charset="0"/>
              </a:rPr>
              <a:t>Schmitt </a:t>
            </a:r>
            <a:r>
              <a:rPr lang="en-CA" sz="1050" dirty="0">
                <a:solidFill>
                  <a:schemeClr val="bg1">
                    <a:lumMod val="50000"/>
                  </a:schemeClr>
                </a:solidFill>
              </a:rPr>
              <a:t>| </a:t>
            </a:r>
            <a:r>
              <a:rPr lang="en-US" sz="1050" dirty="0" err="1">
                <a:solidFill>
                  <a:schemeClr val="bg1">
                    <a:lumMod val="50000"/>
                  </a:schemeClr>
                </a:solidFill>
                <a:latin typeface="Arial" panose="020B0604020202020204" pitchFamily="34" charset="0"/>
                <a:cs typeface="Arial" panose="020B0604020202020204" pitchFamily="34" charset="0"/>
              </a:rPr>
              <a:t>Cotte</a:t>
            </a:r>
            <a:r>
              <a:rPr lang="en-US" sz="1050" dirty="0">
                <a:solidFill>
                  <a:schemeClr val="bg1">
                    <a:lumMod val="50000"/>
                  </a:schemeClr>
                </a:solidFill>
                <a:latin typeface="Arial" panose="020B0604020202020204" pitchFamily="34" charset="0"/>
                <a:cs typeface="Arial" panose="020B0604020202020204" pitchFamily="34" charset="0"/>
              </a:rPr>
              <a:t>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Giesler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Stephen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Wood</a:t>
            </a:r>
          </a:p>
        </p:txBody>
      </p:sp>
    </p:spTree>
    <p:extLst>
      <p:ext uri="{BB962C8B-B14F-4D97-AF65-F5344CB8AC3E}">
        <p14:creationId xmlns:p14="http://schemas.microsoft.com/office/powerpoint/2010/main" val="941694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drawing&#10;&#10;Description automatically generated">
            <a:extLst>
              <a:ext uri="{FF2B5EF4-FFF2-40B4-BE49-F238E27FC236}">
                <a16:creationId xmlns:a16="http://schemas.microsoft.com/office/drawing/2014/main" id="{CB4A787C-51E9-5B4A-9DB8-CF8595AE22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20" name="TextBox 19">
            <a:extLst>
              <a:ext uri="{FF2B5EF4-FFF2-40B4-BE49-F238E27FC236}">
                <a16:creationId xmlns:a16="http://schemas.microsoft.com/office/drawing/2014/main" id="{2F528DE5-4078-C34B-9E14-A146A8C15F9C}"/>
              </a:ext>
            </a:extLst>
          </p:cNvPr>
          <p:cNvSpPr txBox="1"/>
          <p:nvPr/>
        </p:nvSpPr>
        <p:spPr>
          <a:xfrm>
            <a:off x="9252060" y="266682"/>
            <a:ext cx="1307675" cy="523220"/>
          </a:xfrm>
          <a:prstGeom prst="rect">
            <a:avLst/>
          </a:prstGeom>
          <a:noFill/>
        </p:spPr>
        <p:txBody>
          <a:bodyPr wrap="square" rtlCol="0">
            <a:spAutoFit/>
          </a:bodyPr>
          <a:lstStyle/>
          <a:p>
            <a:pPr algn="r">
              <a:lnSpc>
                <a:spcPts val="1680"/>
              </a:lnSpc>
            </a:pPr>
            <a:r>
              <a:rPr lang="en-US" sz="1400" b="1" dirty="0">
                <a:latin typeface="Arial" panose="020B0604020202020204" pitchFamily="34" charset="0"/>
                <a:cs typeface="Arial" panose="020B0604020202020204" pitchFamily="34" charset="0"/>
              </a:rPr>
              <a:t>Platform</a:t>
            </a:r>
          </a:p>
          <a:p>
            <a:pPr algn="r">
              <a:lnSpc>
                <a:spcPts val="1680"/>
              </a:lnSpc>
            </a:pPr>
            <a:r>
              <a:rPr lang="en-US" sz="1400" b="1" dirty="0">
                <a:latin typeface="Arial" panose="020B0604020202020204" pitchFamily="34" charset="0"/>
                <a:cs typeface="Arial" panose="020B0604020202020204" pitchFamily="34" charset="0"/>
              </a:rPr>
              <a:t>of Insights</a:t>
            </a:r>
          </a:p>
        </p:txBody>
      </p:sp>
      <p:sp>
        <p:nvSpPr>
          <p:cNvPr id="2" name="Rectangle 1">
            <a:extLst>
              <a:ext uri="{FF2B5EF4-FFF2-40B4-BE49-F238E27FC236}">
                <a16:creationId xmlns:a16="http://schemas.microsoft.com/office/drawing/2014/main" id="{C72538C2-022D-7B42-9C99-6CD5720DFDFB}"/>
              </a:ext>
            </a:extLst>
          </p:cNvPr>
          <p:cNvSpPr/>
          <p:nvPr/>
        </p:nvSpPr>
        <p:spPr>
          <a:xfrm>
            <a:off x="380052" y="2478210"/>
            <a:ext cx="11354747" cy="3416320"/>
          </a:xfrm>
          <a:prstGeom prst="rect">
            <a:avLst/>
          </a:prstGeom>
        </p:spPr>
        <p:txBody>
          <a:bodyPr wrap="square">
            <a:spAutoFit/>
          </a:bodyPr>
          <a:lstStyle/>
          <a:p>
            <a:r>
              <a:rPr lang="en-CA" sz="2400" dirty="0">
                <a:latin typeface="Times New Roman" panose="02020603050405020304" pitchFamily="18" charset="0"/>
                <a:cs typeface="Times New Roman" panose="02020603050405020304" pitchFamily="18" charset="0"/>
              </a:rPr>
              <a:t>Gibbs and </a:t>
            </a:r>
            <a:r>
              <a:rPr lang="en-CA" sz="2400" dirty="0" err="1">
                <a:latin typeface="Times New Roman" panose="02020603050405020304" pitchFamily="18" charset="0"/>
                <a:cs typeface="Times New Roman" panose="02020603050405020304" pitchFamily="18" charset="0"/>
              </a:rPr>
              <a:t>Marsteller</a:t>
            </a:r>
            <a:r>
              <a:rPr lang="en-CA" sz="2400" dirty="0">
                <a:latin typeface="Times New Roman" panose="02020603050405020304" pitchFamily="18" charset="0"/>
                <a:cs typeface="Times New Roman" panose="02020603050405020304" pitchFamily="18" charset="0"/>
              </a:rPr>
              <a:t> (2016): “Why would we </a:t>
            </a:r>
            <a:r>
              <a:rPr lang="en-CA" sz="2400" i="1" dirty="0">
                <a:latin typeface="Times New Roman" panose="02020603050405020304" pitchFamily="18" charset="0"/>
                <a:cs typeface="Times New Roman" panose="02020603050405020304" pitchFamily="18" charset="0"/>
              </a:rPr>
              <a:t>not </a:t>
            </a:r>
            <a:r>
              <a:rPr lang="en-CA" sz="2400" dirty="0">
                <a:latin typeface="Times New Roman" panose="02020603050405020304" pitchFamily="18" charset="0"/>
                <a:cs typeface="Times New Roman" panose="02020603050405020304" pitchFamily="18" charset="0"/>
              </a:rPr>
              <a:t>do everything we can to broaden participation? The system we have has served us well, but it needs to evolve in a manner that will serve us optimally in the future. As </a:t>
            </a:r>
            <a:r>
              <a:rPr lang="en-CA" sz="2400" b="1" i="1" dirty="0">
                <a:latin typeface="Times New Roman" panose="02020603050405020304" pitchFamily="18" charset="0"/>
                <a:cs typeface="Times New Roman" panose="02020603050405020304" pitchFamily="18" charset="0"/>
              </a:rPr>
              <a:t>there is no evidence that scientific potential or ability are coupled with the social and demographic categories we use to describe ourselves</a:t>
            </a:r>
            <a:r>
              <a:rPr lang="en-CA" sz="2400" dirty="0">
                <a:latin typeface="Times New Roman" panose="02020603050405020304" pitchFamily="18" charset="0"/>
                <a:cs typeface="Times New Roman" panose="02020603050405020304" pitchFamily="18" charset="0"/>
              </a:rPr>
              <a:t>, broadening participation will allow the…community to cultivate and harness all available talent to identify and address pressing scientific and societal concerns.” </a:t>
            </a:r>
          </a:p>
          <a:p>
            <a:endParaRPr lang="en-CA" sz="2400" dirty="0">
              <a:latin typeface="Times New Roman" panose="02020603050405020304" pitchFamily="18" charset="0"/>
              <a:cs typeface="Times New Roman" panose="02020603050405020304" pitchFamily="18" charset="0"/>
            </a:endParaRPr>
          </a:p>
          <a:p>
            <a:endParaRPr lang="en-CA" sz="2400" dirty="0">
              <a:latin typeface="Times New Roman" panose="02020603050405020304" pitchFamily="18" charset="0"/>
              <a:cs typeface="Times New Roman" panose="02020603050405020304" pitchFamily="18" charset="0"/>
            </a:endParaRPr>
          </a:p>
          <a:p>
            <a:r>
              <a:rPr lang="en-CA" sz="2400" dirty="0">
                <a:latin typeface="Times New Roman" panose="02020603050405020304" pitchFamily="18" charset="0"/>
                <a:cs typeface="Times New Roman" panose="02020603050405020304" pitchFamily="18" charset="0"/>
              </a:rPr>
              <a:t>Indeed.</a:t>
            </a:r>
          </a:p>
        </p:txBody>
      </p:sp>
      <p:sp>
        <p:nvSpPr>
          <p:cNvPr id="15" name="TextBox 14">
            <a:extLst>
              <a:ext uri="{FF2B5EF4-FFF2-40B4-BE49-F238E27FC236}">
                <a16:creationId xmlns:a16="http://schemas.microsoft.com/office/drawing/2014/main" id="{9CACA3AB-ED0F-6742-A8F1-26E97D4437E7}"/>
              </a:ext>
            </a:extLst>
          </p:cNvPr>
          <p:cNvSpPr txBox="1"/>
          <p:nvPr/>
        </p:nvSpPr>
        <p:spPr>
          <a:xfrm>
            <a:off x="1364" y="1009121"/>
            <a:ext cx="2859176" cy="954107"/>
          </a:xfrm>
          <a:prstGeom prst="rect">
            <a:avLst/>
          </a:prstGeom>
          <a:noFill/>
        </p:spPr>
        <p:txBody>
          <a:bodyPr wrap="square" rtlCol="0">
            <a:spAutoFit/>
          </a:bodyPr>
          <a:lstStyle/>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Diversity</a:t>
            </a:r>
            <a:br>
              <a:rPr lang="en-US" sz="2800" b="1" dirty="0">
                <a:solidFill>
                  <a:schemeClr val="tx1">
                    <a:lumMod val="85000"/>
                    <a:lumOff val="15000"/>
                  </a:schemeClr>
                </a:solidFill>
                <a:latin typeface="Arial" panose="020B0604020202020204" pitchFamily="34" charset="0"/>
                <a:cs typeface="Arial" panose="020B0604020202020204" pitchFamily="34" charset="0"/>
              </a:rPr>
            </a:br>
            <a:r>
              <a:rPr lang="en-US" sz="2800" b="1" dirty="0">
                <a:solidFill>
                  <a:schemeClr val="tx1">
                    <a:lumMod val="85000"/>
                    <a:lumOff val="15000"/>
                  </a:schemeClr>
                </a:solidFill>
                <a:latin typeface="Arial" panose="020B0604020202020204" pitchFamily="34" charset="0"/>
                <a:cs typeface="Arial" panose="020B0604020202020204" pitchFamily="34" charset="0"/>
              </a:rPr>
              <a:t>and Inclusion</a:t>
            </a:r>
          </a:p>
        </p:txBody>
      </p:sp>
      <p:sp>
        <p:nvSpPr>
          <p:cNvPr id="16" name="Oval 15">
            <a:extLst>
              <a:ext uri="{FF2B5EF4-FFF2-40B4-BE49-F238E27FC236}">
                <a16:creationId xmlns:a16="http://schemas.microsoft.com/office/drawing/2014/main" id="{9793C18F-CF0A-814F-8C12-811ACB4D4885}"/>
              </a:ext>
            </a:extLst>
          </p:cNvPr>
          <p:cNvSpPr/>
          <p:nvPr/>
        </p:nvSpPr>
        <p:spPr>
          <a:xfrm>
            <a:off x="3009489" y="1067293"/>
            <a:ext cx="896349" cy="896348"/>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7" name="Oval 16">
            <a:extLst>
              <a:ext uri="{FF2B5EF4-FFF2-40B4-BE49-F238E27FC236}">
                <a16:creationId xmlns:a16="http://schemas.microsoft.com/office/drawing/2014/main" id="{9FF2F016-F27F-4A42-A300-E6DE72F2E2C5}"/>
              </a:ext>
            </a:extLst>
          </p:cNvPr>
          <p:cNvSpPr/>
          <p:nvPr/>
        </p:nvSpPr>
        <p:spPr>
          <a:xfrm>
            <a:off x="3448788" y="1074873"/>
            <a:ext cx="896347" cy="896347"/>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2" name="Oval 21">
            <a:extLst>
              <a:ext uri="{FF2B5EF4-FFF2-40B4-BE49-F238E27FC236}">
                <a16:creationId xmlns:a16="http://schemas.microsoft.com/office/drawing/2014/main" id="{3675E751-7AA0-4548-A5E4-73897FC26A16}"/>
              </a:ext>
            </a:extLst>
          </p:cNvPr>
          <p:cNvSpPr/>
          <p:nvPr/>
        </p:nvSpPr>
        <p:spPr>
          <a:xfrm>
            <a:off x="3942536" y="1073785"/>
            <a:ext cx="901011" cy="901010"/>
          </a:xfrm>
          <a:prstGeom prst="ellipse">
            <a:avLst/>
          </a:prstGeom>
          <a:blipFill dpi="0" rotWithShape="1">
            <a:blip r:embed="rId6"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0" name="TextBox 9">
            <a:extLst>
              <a:ext uri="{FF2B5EF4-FFF2-40B4-BE49-F238E27FC236}">
                <a16:creationId xmlns:a16="http://schemas.microsoft.com/office/drawing/2014/main" id="{EABF547D-78C7-A747-A9ED-6E304614F87A}"/>
              </a:ext>
            </a:extLst>
          </p:cNvPr>
          <p:cNvSpPr txBox="1"/>
          <p:nvPr/>
        </p:nvSpPr>
        <p:spPr>
          <a:xfrm>
            <a:off x="9158442" y="772740"/>
            <a:ext cx="2759089" cy="253916"/>
          </a:xfrm>
          <a:prstGeom prst="rect">
            <a:avLst/>
          </a:prstGeom>
          <a:noFill/>
        </p:spPr>
        <p:txBody>
          <a:bodyPr wrap="none" rtlCol="0">
            <a:spAutoFit/>
          </a:bodyPr>
          <a:lstStyle/>
          <a:p>
            <a:r>
              <a:rPr lang="en-US" sz="1050" dirty="0">
                <a:solidFill>
                  <a:schemeClr val="bg1">
                    <a:lumMod val="50000"/>
                  </a:schemeClr>
                </a:solidFill>
                <a:latin typeface="Arial" panose="020B0604020202020204" pitchFamily="34" charset="0"/>
                <a:cs typeface="Arial" panose="020B0604020202020204" pitchFamily="34" charset="0"/>
              </a:rPr>
              <a:t>Schmitt </a:t>
            </a:r>
            <a:r>
              <a:rPr lang="en-CA" sz="1050" dirty="0">
                <a:solidFill>
                  <a:schemeClr val="bg1">
                    <a:lumMod val="50000"/>
                  </a:schemeClr>
                </a:solidFill>
              </a:rPr>
              <a:t>| </a:t>
            </a:r>
            <a:r>
              <a:rPr lang="en-US" sz="1050" dirty="0" err="1">
                <a:solidFill>
                  <a:schemeClr val="bg1">
                    <a:lumMod val="50000"/>
                  </a:schemeClr>
                </a:solidFill>
                <a:latin typeface="Arial" panose="020B0604020202020204" pitchFamily="34" charset="0"/>
                <a:cs typeface="Arial" panose="020B0604020202020204" pitchFamily="34" charset="0"/>
              </a:rPr>
              <a:t>Cotte</a:t>
            </a:r>
            <a:r>
              <a:rPr lang="en-US" sz="1050" dirty="0">
                <a:solidFill>
                  <a:schemeClr val="bg1">
                    <a:lumMod val="50000"/>
                  </a:schemeClr>
                </a:solidFill>
                <a:latin typeface="Arial" panose="020B0604020202020204" pitchFamily="34" charset="0"/>
                <a:cs typeface="Arial" panose="020B0604020202020204" pitchFamily="34" charset="0"/>
              </a:rPr>
              <a:t>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Giesler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Stephen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Wood</a:t>
            </a:r>
          </a:p>
        </p:txBody>
      </p:sp>
    </p:spTree>
    <p:extLst>
      <p:ext uri="{BB962C8B-B14F-4D97-AF65-F5344CB8AC3E}">
        <p14:creationId xmlns:p14="http://schemas.microsoft.com/office/powerpoint/2010/main" val="1807728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7D562-1FE0-E54E-BD9A-4DA2670079CB}"/>
              </a:ext>
            </a:extLst>
          </p:cNvPr>
          <p:cNvSpPr>
            <a:spLocks noGrp="1"/>
          </p:cNvSpPr>
          <p:nvPr>
            <p:ph type="title"/>
          </p:nvPr>
        </p:nvSpPr>
        <p:spPr/>
        <p:txBody>
          <a:bodyPr/>
          <a:lstStyle/>
          <a:p>
            <a:r>
              <a:rPr lang="en-US" b="1" dirty="0"/>
              <a:t>Communications and Technology</a:t>
            </a:r>
          </a:p>
        </p:txBody>
      </p:sp>
      <p:sp>
        <p:nvSpPr>
          <p:cNvPr id="3" name="Text Placeholder 2">
            <a:extLst>
              <a:ext uri="{FF2B5EF4-FFF2-40B4-BE49-F238E27FC236}">
                <a16:creationId xmlns:a16="http://schemas.microsoft.com/office/drawing/2014/main" id="{5F6AAB02-FF84-D241-884B-2AC053184AB8}"/>
              </a:ext>
            </a:extLst>
          </p:cNvPr>
          <p:cNvSpPr>
            <a:spLocks noGrp="1"/>
          </p:cNvSpPr>
          <p:nvPr>
            <p:ph type="body" idx="1"/>
          </p:nvPr>
        </p:nvSpPr>
        <p:spPr/>
        <p:txBody>
          <a:bodyPr/>
          <a:lstStyle/>
          <a:p>
            <a:r>
              <a:rPr lang="en-US" dirty="0"/>
              <a:t>Stacy and Markus</a:t>
            </a:r>
          </a:p>
        </p:txBody>
      </p:sp>
      <p:sp>
        <p:nvSpPr>
          <p:cNvPr id="4" name="TextBox 3">
            <a:extLst>
              <a:ext uri="{FF2B5EF4-FFF2-40B4-BE49-F238E27FC236}">
                <a16:creationId xmlns:a16="http://schemas.microsoft.com/office/drawing/2014/main" id="{B19A1F3D-1C8D-EA47-8602-C72E4958E235}"/>
              </a:ext>
            </a:extLst>
          </p:cNvPr>
          <p:cNvSpPr txBox="1"/>
          <p:nvPr/>
        </p:nvSpPr>
        <p:spPr>
          <a:xfrm>
            <a:off x="1364" y="1009121"/>
            <a:ext cx="2859176" cy="954107"/>
          </a:xfrm>
          <a:prstGeom prst="rect">
            <a:avLst/>
          </a:prstGeom>
          <a:noFill/>
        </p:spPr>
        <p:txBody>
          <a:bodyPr wrap="square" rtlCol="0">
            <a:spAutoFit/>
          </a:bodyPr>
          <a:lstStyle/>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Community</a:t>
            </a:r>
          </a:p>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Building</a:t>
            </a:r>
          </a:p>
        </p:txBody>
      </p:sp>
      <p:sp>
        <p:nvSpPr>
          <p:cNvPr id="5" name="Oval 4">
            <a:extLst>
              <a:ext uri="{FF2B5EF4-FFF2-40B4-BE49-F238E27FC236}">
                <a16:creationId xmlns:a16="http://schemas.microsoft.com/office/drawing/2014/main" id="{0673BC4B-89DA-3D43-A1CE-AF244B3FB7AF}"/>
              </a:ext>
            </a:extLst>
          </p:cNvPr>
          <p:cNvSpPr/>
          <p:nvPr/>
        </p:nvSpPr>
        <p:spPr>
          <a:xfrm>
            <a:off x="3009489" y="1067293"/>
            <a:ext cx="896349" cy="896348"/>
          </a:xfrm>
          <a:prstGeom prst="ellipse">
            <a:avLst/>
          </a:prstGeom>
          <a:blipFill dpi="0" rotWithShape="1">
            <a:blip r:embed="rId2"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6" name="Oval 5">
            <a:extLst>
              <a:ext uri="{FF2B5EF4-FFF2-40B4-BE49-F238E27FC236}">
                <a16:creationId xmlns:a16="http://schemas.microsoft.com/office/drawing/2014/main" id="{C7B5BC3B-30E6-5646-8212-76406C16477B}"/>
              </a:ext>
            </a:extLst>
          </p:cNvPr>
          <p:cNvSpPr/>
          <p:nvPr/>
        </p:nvSpPr>
        <p:spPr>
          <a:xfrm>
            <a:off x="3448788" y="1074873"/>
            <a:ext cx="896347" cy="896347"/>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7" name="Oval 6">
            <a:extLst>
              <a:ext uri="{FF2B5EF4-FFF2-40B4-BE49-F238E27FC236}">
                <a16:creationId xmlns:a16="http://schemas.microsoft.com/office/drawing/2014/main" id="{2D42DBD9-7299-1E43-9964-62212FD4CC8C}"/>
              </a:ext>
            </a:extLst>
          </p:cNvPr>
          <p:cNvSpPr/>
          <p:nvPr/>
        </p:nvSpPr>
        <p:spPr>
          <a:xfrm>
            <a:off x="3942536" y="1073785"/>
            <a:ext cx="901011" cy="901010"/>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8" name="Oval 7">
            <a:extLst>
              <a:ext uri="{FF2B5EF4-FFF2-40B4-BE49-F238E27FC236}">
                <a16:creationId xmlns:a16="http://schemas.microsoft.com/office/drawing/2014/main" id="{247DB310-E9EA-1346-849B-E7B4074F026E}"/>
              </a:ext>
            </a:extLst>
          </p:cNvPr>
          <p:cNvSpPr/>
          <p:nvPr/>
        </p:nvSpPr>
        <p:spPr>
          <a:xfrm>
            <a:off x="4523826" y="1062064"/>
            <a:ext cx="901009" cy="901010"/>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Tree>
    <p:extLst>
      <p:ext uri="{BB962C8B-B14F-4D97-AF65-F5344CB8AC3E}">
        <p14:creationId xmlns:p14="http://schemas.microsoft.com/office/powerpoint/2010/main" val="4287410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drawing&#10;&#10;Description automatically generated">
            <a:extLst>
              <a:ext uri="{FF2B5EF4-FFF2-40B4-BE49-F238E27FC236}">
                <a16:creationId xmlns:a16="http://schemas.microsoft.com/office/drawing/2014/main" id="{CB4A787C-51E9-5B4A-9DB8-CF8595AE22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32" name="TextBox 31">
            <a:extLst>
              <a:ext uri="{FF2B5EF4-FFF2-40B4-BE49-F238E27FC236}">
                <a16:creationId xmlns:a16="http://schemas.microsoft.com/office/drawing/2014/main" id="{E537D0C5-30FA-7F45-A086-8D3BF14236B5}"/>
              </a:ext>
            </a:extLst>
          </p:cNvPr>
          <p:cNvSpPr txBox="1"/>
          <p:nvPr/>
        </p:nvSpPr>
        <p:spPr>
          <a:xfrm>
            <a:off x="3842495" y="3044279"/>
            <a:ext cx="5345755"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A Big Thank You!</a:t>
            </a:r>
          </a:p>
        </p:txBody>
      </p:sp>
    </p:spTree>
    <p:extLst>
      <p:ext uri="{BB962C8B-B14F-4D97-AF65-F5344CB8AC3E}">
        <p14:creationId xmlns:p14="http://schemas.microsoft.com/office/powerpoint/2010/main" val="1021344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B6B05EAA-87F2-F849-9A00-52A148ECE1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0050" y="0"/>
            <a:ext cx="11391900" cy="6858000"/>
          </a:xfrm>
          <a:prstGeom prst="rect">
            <a:avLst/>
          </a:prstGeom>
        </p:spPr>
      </p:pic>
    </p:spTree>
    <p:extLst>
      <p:ext uri="{BB962C8B-B14F-4D97-AF65-F5344CB8AC3E}">
        <p14:creationId xmlns:p14="http://schemas.microsoft.com/office/powerpoint/2010/main" val="41085125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2C3577-F254-9240-9656-E214FDB4989A}"/>
              </a:ext>
            </a:extLst>
          </p:cNvPr>
          <p:cNvSpPr>
            <a:spLocks noGrp="1"/>
          </p:cNvSpPr>
          <p:nvPr>
            <p:ph type="title"/>
          </p:nvPr>
        </p:nvSpPr>
        <p:spPr>
          <a:xfrm>
            <a:off x="1594524" y="2865337"/>
            <a:ext cx="9106861" cy="1325563"/>
          </a:xfrm>
        </p:spPr>
        <p:txBody>
          <a:bodyPr>
            <a:normAutofit fontScale="90000"/>
          </a:bodyPr>
          <a:lstStyle/>
          <a:p>
            <a:pPr algn="ctr"/>
            <a:r>
              <a:rPr lang="en-US" b="1" dirty="0" err="1">
                <a:solidFill>
                  <a:schemeClr val="tx1">
                    <a:lumMod val="85000"/>
                    <a:lumOff val="15000"/>
                  </a:schemeClr>
                </a:solidFill>
                <a:latin typeface="Arial" panose="020B0604020202020204" pitchFamily="34" charset="0"/>
                <a:ea typeface="+mn-ea"/>
                <a:cs typeface="Arial" panose="020B0604020202020204" pitchFamily="34" charset="0"/>
              </a:rPr>
              <a:t>consumerresearcher.com</a:t>
            </a:r>
            <a:endParaRPr lang="en-US" b="1" dirty="0">
              <a:solidFill>
                <a:schemeClr val="tx1">
                  <a:lumMod val="85000"/>
                  <a:lumOff val="15000"/>
                </a:schemeClr>
              </a:solidFill>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CFCC80C0-DA11-BD48-9F69-936900092174}"/>
              </a:ext>
            </a:extLst>
          </p:cNvPr>
          <p:cNvSpPr txBox="1"/>
          <p:nvPr/>
        </p:nvSpPr>
        <p:spPr>
          <a:xfrm>
            <a:off x="2714754" y="3028890"/>
            <a:ext cx="6835526" cy="400110"/>
          </a:xfrm>
          <a:prstGeom prst="rect">
            <a:avLst/>
          </a:prstGeom>
          <a:noFill/>
        </p:spPr>
        <p:txBody>
          <a:bodyPr wrap="none" rtlCol="0">
            <a:spAutoFit/>
          </a:bodyPr>
          <a:lstStyle/>
          <a:p>
            <a:pPr algn="ctr"/>
            <a:r>
              <a:rPr lang="en-US" sz="2000" dirty="0">
                <a:latin typeface="Arial" panose="020B0604020202020204" pitchFamily="34" charset="0"/>
                <a:cs typeface="Arial" panose="020B0604020202020204" pitchFamily="34" charset="0"/>
              </a:rPr>
              <a:t>On January 1, 2021, we launched our new journal platform</a:t>
            </a:r>
          </a:p>
        </p:txBody>
      </p:sp>
    </p:spTree>
    <p:extLst>
      <p:ext uri="{BB962C8B-B14F-4D97-AF65-F5344CB8AC3E}">
        <p14:creationId xmlns:p14="http://schemas.microsoft.com/office/powerpoint/2010/main" val="19261616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website&#10;&#10;Description automatically generated">
            <a:extLst>
              <a:ext uri="{FF2B5EF4-FFF2-40B4-BE49-F238E27FC236}">
                <a16:creationId xmlns:a16="http://schemas.microsoft.com/office/drawing/2014/main" id="{F4DC171A-FF26-4944-9003-00A8D59423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906"/>
            <a:ext cx="12192000" cy="6834188"/>
          </a:xfrm>
          <a:prstGeom prst="rect">
            <a:avLst/>
          </a:prstGeom>
        </p:spPr>
      </p:pic>
    </p:spTree>
    <p:extLst>
      <p:ext uri="{BB962C8B-B14F-4D97-AF65-F5344CB8AC3E}">
        <p14:creationId xmlns:p14="http://schemas.microsoft.com/office/powerpoint/2010/main" val="2487808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website&#10;&#10;Description automatically generated">
            <a:extLst>
              <a:ext uri="{FF2B5EF4-FFF2-40B4-BE49-F238E27FC236}">
                <a16:creationId xmlns:a16="http://schemas.microsoft.com/office/drawing/2014/main" id="{6A2B4C2E-4693-3E41-906A-FB1DB458F4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35527"/>
            <a:ext cx="12192000" cy="7620000"/>
          </a:xfrm>
          <a:prstGeom prst="rect">
            <a:avLst/>
          </a:prstGeom>
        </p:spPr>
      </p:pic>
    </p:spTree>
    <p:extLst>
      <p:ext uri="{BB962C8B-B14F-4D97-AF65-F5344CB8AC3E}">
        <p14:creationId xmlns:p14="http://schemas.microsoft.com/office/powerpoint/2010/main" val="20445904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drawing&#10;&#10;Description automatically generated">
            <a:extLst>
              <a:ext uri="{FF2B5EF4-FFF2-40B4-BE49-F238E27FC236}">
                <a16:creationId xmlns:a16="http://schemas.microsoft.com/office/drawing/2014/main" id="{CB4A787C-51E9-5B4A-9DB8-CF8595AE22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20" name="TextBox 19">
            <a:extLst>
              <a:ext uri="{FF2B5EF4-FFF2-40B4-BE49-F238E27FC236}">
                <a16:creationId xmlns:a16="http://schemas.microsoft.com/office/drawing/2014/main" id="{2F528DE5-4078-C34B-9E14-A146A8C15F9C}"/>
              </a:ext>
            </a:extLst>
          </p:cNvPr>
          <p:cNvSpPr txBox="1"/>
          <p:nvPr/>
        </p:nvSpPr>
        <p:spPr>
          <a:xfrm>
            <a:off x="9252060" y="266682"/>
            <a:ext cx="1307675" cy="523220"/>
          </a:xfrm>
          <a:prstGeom prst="rect">
            <a:avLst/>
          </a:prstGeom>
          <a:noFill/>
        </p:spPr>
        <p:txBody>
          <a:bodyPr wrap="square" rtlCol="0">
            <a:spAutoFit/>
          </a:bodyPr>
          <a:lstStyle/>
          <a:p>
            <a:pPr algn="r">
              <a:lnSpc>
                <a:spcPts val="1680"/>
              </a:lnSpc>
            </a:pPr>
            <a:r>
              <a:rPr lang="en-US" sz="1400" b="1" dirty="0">
                <a:latin typeface="Arial" panose="020B0604020202020204" pitchFamily="34" charset="0"/>
                <a:cs typeface="Arial" panose="020B0604020202020204" pitchFamily="34" charset="0"/>
              </a:rPr>
              <a:t>Platform</a:t>
            </a:r>
          </a:p>
          <a:p>
            <a:pPr algn="r">
              <a:lnSpc>
                <a:spcPts val="1680"/>
              </a:lnSpc>
            </a:pPr>
            <a:r>
              <a:rPr lang="en-US" sz="1400" b="1" dirty="0">
                <a:latin typeface="Arial" panose="020B0604020202020204" pitchFamily="34" charset="0"/>
                <a:cs typeface="Arial" panose="020B0604020202020204" pitchFamily="34" charset="0"/>
              </a:rPr>
              <a:t>of Insights</a:t>
            </a:r>
          </a:p>
        </p:txBody>
      </p:sp>
      <p:sp>
        <p:nvSpPr>
          <p:cNvPr id="5" name="TextBox 4">
            <a:extLst>
              <a:ext uri="{FF2B5EF4-FFF2-40B4-BE49-F238E27FC236}">
                <a16:creationId xmlns:a16="http://schemas.microsoft.com/office/drawing/2014/main" id="{F6C11A63-CD3B-B04E-8706-D57E95F0BD46}"/>
              </a:ext>
            </a:extLst>
          </p:cNvPr>
          <p:cNvSpPr txBox="1"/>
          <p:nvPr/>
        </p:nvSpPr>
        <p:spPr>
          <a:xfrm>
            <a:off x="185240" y="3440020"/>
            <a:ext cx="5318346" cy="2800767"/>
          </a:xfrm>
          <a:prstGeom prst="rect">
            <a:avLst/>
          </a:prstGeom>
          <a:noFill/>
        </p:spPr>
        <p:txBody>
          <a:bodyPr wrap="square" rtlCol="0">
            <a:spAutoFit/>
          </a:bodyPr>
          <a:lstStyle/>
          <a:p>
            <a:pPr algn="r"/>
            <a:r>
              <a:rPr lang="en-US" sz="4400" b="1" dirty="0">
                <a:solidFill>
                  <a:schemeClr val="tx1">
                    <a:lumMod val="85000"/>
                    <a:lumOff val="15000"/>
                  </a:schemeClr>
                </a:solidFill>
                <a:latin typeface="Arial" panose="020B0604020202020204" pitchFamily="34" charset="0"/>
                <a:cs typeface="Arial" panose="020B0604020202020204" pitchFamily="34" charset="0"/>
              </a:rPr>
              <a:t>Nurture </a:t>
            </a:r>
            <a:r>
              <a:rPr lang="en-US" sz="4400" b="1" i="1" dirty="0">
                <a:solidFill>
                  <a:schemeClr val="tx1">
                    <a:lumMod val="85000"/>
                    <a:lumOff val="15000"/>
                  </a:schemeClr>
                </a:solidFill>
                <a:latin typeface="Arial" panose="020B0604020202020204" pitchFamily="34" charset="0"/>
                <a:cs typeface="Arial" panose="020B0604020202020204" pitchFamily="34" charset="0"/>
              </a:rPr>
              <a:t>JCR</a:t>
            </a:r>
            <a:r>
              <a:rPr lang="en-US" sz="4400" b="1" dirty="0">
                <a:solidFill>
                  <a:schemeClr val="tx1">
                    <a:lumMod val="85000"/>
                    <a:lumOff val="15000"/>
                  </a:schemeClr>
                </a:solidFill>
                <a:latin typeface="Arial" panose="020B0604020202020204" pitchFamily="34" charset="0"/>
                <a:cs typeface="Arial" panose="020B0604020202020204" pitchFamily="34" charset="0"/>
              </a:rPr>
              <a:t> identities, connections, communications.</a:t>
            </a:r>
          </a:p>
        </p:txBody>
      </p:sp>
      <p:sp>
        <p:nvSpPr>
          <p:cNvPr id="32" name="TextBox 31">
            <a:extLst>
              <a:ext uri="{FF2B5EF4-FFF2-40B4-BE49-F238E27FC236}">
                <a16:creationId xmlns:a16="http://schemas.microsoft.com/office/drawing/2014/main" id="{FB8E376C-320E-904E-B2D0-045422939D56}"/>
              </a:ext>
            </a:extLst>
          </p:cNvPr>
          <p:cNvSpPr txBox="1"/>
          <p:nvPr/>
        </p:nvSpPr>
        <p:spPr>
          <a:xfrm>
            <a:off x="1364" y="1009121"/>
            <a:ext cx="2859176" cy="954107"/>
          </a:xfrm>
          <a:prstGeom prst="rect">
            <a:avLst/>
          </a:prstGeom>
          <a:noFill/>
        </p:spPr>
        <p:txBody>
          <a:bodyPr wrap="square" rtlCol="0">
            <a:spAutoFit/>
          </a:bodyPr>
          <a:lstStyle/>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Community</a:t>
            </a:r>
          </a:p>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Building</a:t>
            </a:r>
          </a:p>
        </p:txBody>
      </p:sp>
      <p:sp>
        <p:nvSpPr>
          <p:cNvPr id="6" name="Rectangle 5">
            <a:extLst>
              <a:ext uri="{FF2B5EF4-FFF2-40B4-BE49-F238E27FC236}">
                <a16:creationId xmlns:a16="http://schemas.microsoft.com/office/drawing/2014/main" id="{31212D80-C3A3-AB49-8E4F-BEDE5816A199}"/>
              </a:ext>
            </a:extLst>
          </p:cNvPr>
          <p:cNvSpPr/>
          <p:nvPr/>
        </p:nvSpPr>
        <p:spPr>
          <a:xfrm>
            <a:off x="6625223" y="1252087"/>
            <a:ext cx="5381537" cy="5293757"/>
          </a:xfrm>
          <a:prstGeom prst="rect">
            <a:avLst/>
          </a:prstGeom>
        </p:spPr>
        <p:txBody>
          <a:bodyPr wrap="square">
            <a:spAutoFit/>
          </a:bodyPr>
          <a:lstStyle/>
          <a:p>
            <a:r>
              <a:rPr lang="en-US" b="1" dirty="0">
                <a:solidFill>
                  <a:schemeClr val="tx1">
                    <a:lumMod val="85000"/>
                    <a:lumOff val="15000"/>
                  </a:schemeClr>
                </a:solidFill>
                <a:latin typeface="Arial" panose="020B0604020202020204" pitchFamily="34" charset="0"/>
                <a:cs typeface="Arial" panose="020B0604020202020204" pitchFamily="34" charset="0"/>
              </a:rPr>
              <a:t>Special Content Initiatives</a:t>
            </a:r>
          </a:p>
          <a:p>
            <a:endParaRPr lang="en-US" sz="2000" b="1" dirty="0">
              <a:solidFill>
                <a:schemeClr val="tx1">
                  <a:lumMod val="85000"/>
                  <a:lumOff val="15000"/>
                </a:schemeClr>
              </a:solidFill>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We will continue to run curations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Focused on relevant topics </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Published in the journal </a:t>
            </a:r>
          </a:p>
          <a:p>
            <a:r>
              <a:rPr lang="en-US" sz="2000" dirty="0">
                <a:latin typeface="Times New Roman" panose="02020603050405020304" pitchFamily="18" charset="0"/>
                <a:cs typeface="Times New Roman" panose="02020603050405020304" pitchFamily="18" charset="0"/>
              </a:rPr>
              <a:t>We plan to launch special issues: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Special Issue on 50 years of JCR (to be published mid-2024).  Some papers will be invited papers; other (shorter papers) will be submitted based in Call for Papers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Another couple of issues on topics to be determined</a:t>
            </a:r>
          </a:p>
          <a:p>
            <a:r>
              <a:rPr lang="en-US" sz="2000" dirty="0">
                <a:latin typeface="Times New Roman" panose="02020603050405020304" pitchFamily="18" charset="0"/>
                <a:cs typeface="Times New Roman" panose="02020603050405020304" pitchFamily="18" charset="0"/>
              </a:rPr>
              <a:t>There will also be special content on the web site related to published articles and relevant issues. We also invite the community to reflect on issues, interact and debate. JCR as a brand is more than the papers published in the journal</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5CCD3AAF-EE21-E449-B795-4972AFA7B44C}"/>
              </a:ext>
            </a:extLst>
          </p:cNvPr>
          <p:cNvSpPr/>
          <p:nvPr/>
        </p:nvSpPr>
        <p:spPr>
          <a:xfrm>
            <a:off x="4283417" y="2991377"/>
            <a:ext cx="1159292" cy="369332"/>
          </a:xfrm>
          <a:prstGeom prst="rect">
            <a:avLst/>
          </a:prstGeom>
        </p:spPr>
        <p:txBody>
          <a:bodyPr wrap="none">
            <a:spAutoFit/>
          </a:bodyPr>
          <a:lstStyle/>
          <a:p>
            <a:pPr algn="r"/>
            <a:r>
              <a:rPr lang="en-US" b="1" dirty="0">
                <a:solidFill>
                  <a:schemeClr val="tx1">
                    <a:lumMod val="85000"/>
                    <a:lumOff val="15000"/>
                  </a:schemeClr>
                </a:solidFill>
                <a:latin typeface="Arial" panose="020B0604020202020204" pitchFamily="34" charset="0"/>
                <a:cs typeface="Arial" panose="020B0604020202020204" pitchFamily="34" charset="0"/>
              </a:rPr>
              <a:t>Principle</a:t>
            </a:r>
            <a:endParaRPr lang="en-US" dirty="0">
              <a:solidFill>
                <a:schemeClr val="tx1">
                  <a:lumMod val="85000"/>
                  <a:lumOff val="15000"/>
                </a:schemeClr>
              </a:solidFill>
            </a:endParaRPr>
          </a:p>
        </p:txBody>
      </p:sp>
      <p:sp>
        <p:nvSpPr>
          <p:cNvPr id="21" name="Oval 20">
            <a:extLst>
              <a:ext uri="{FF2B5EF4-FFF2-40B4-BE49-F238E27FC236}">
                <a16:creationId xmlns:a16="http://schemas.microsoft.com/office/drawing/2014/main" id="{B0E20D8B-C765-0E4D-BA21-A3119BD7D850}"/>
              </a:ext>
            </a:extLst>
          </p:cNvPr>
          <p:cNvSpPr/>
          <p:nvPr/>
        </p:nvSpPr>
        <p:spPr>
          <a:xfrm>
            <a:off x="3009489" y="1067293"/>
            <a:ext cx="896349" cy="896348"/>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2" name="Oval 21">
            <a:extLst>
              <a:ext uri="{FF2B5EF4-FFF2-40B4-BE49-F238E27FC236}">
                <a16:creationId xmlns:a16="http://schemas.microsoft.com/office/drawing/2014/main" id="{4F2B8306-0A96-AD41-A8C4-8715601B920A}"/>
              </a:ext>
            </a:extLst>
          </p:cNvPr>
          <p:cNvSpPr/>
          <p:nvPr/>
        </p:nvSpPr>
        <p:spPr>
          <a:xfrm>
            <a:off x="3448788" y="1074873"/>
            <a:ext cx="896347" cy="896347"/>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3" name="Oval 22">
            <a:extLst>
              <a:ext uri="{FF2B5EF4-FFF2-40B4-BE49-F238E27FC236}">
                <a16:creationId xmlns:a16="http://schemas.microsoft.com/office/drawing/2014/main" id="{12C0EBF2-2BA6-5044-9711-60470CA09882}"/>
              </a:ext>
            </a:extLst>
          </p:cNvPr>
          <p:cNvSpPr/>
          <p:nvPr/>
        </p:nvSpPr>
        <p:spPr>
          <a:xfrm>
            <a:off x="3942536" y="1073785"/>
            <a:ext cx="901011" cy="901010"/>
          </a:xfrm>
          <a:prstGeom prst="ellipse">
            <a:avLst/>
          </a:prstGeom>
          <a:blipFill dpi="0" rotWithShape="1">
            <a:blip r:embed="rId6"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4" name="Oval 23">
            <a:extLst>
              <a:ext uri="{FF2B5EF4-FFF2-40B4-BE49-F238E27FC236}">
                <a16:creationId xmlns:a16="http://schemas.microsoft.com/office/drawing/2014/main" id="{FF8C8867-5193-A74C-BF72-FD47C693146C}"/>
              </a:ext>
            </a:extLst>
          </p:cNvPr>
          <p:cNvSpPr/>
          <p:nvPr/>
        </p:nvSpPr>
        <p:spPr>
          <a:xfrm>
            <a:off x="4523826" y="1062064"/>
            <a:ext cx="901009" cy="901010"/>
          </a:xfrm>
          <a:prstGeom prst="ellipse">
            <a:avLst/>
          </a:prstGeom>
          <a:blipFill dpi="0" rotWithShape="1">
            <a:blip r:embed="rId7"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cxnSp>
        <p:nvCxnSpPr>
          <p:cNvPr id="19" name="Straight Connector 18">
            <a:extLst>
              <a:ext uri="{FF2B5EF4-FFF2-40B4-BE49-F238E27FC236}">
                <a16:creationId xmlns:a16="http://schemas.microsoft.com/office/drawing/2014/main" id="{60B07F2E-4733-434E-9D49-3BE8BC5B7C6A}"/>
              </a:ext>
            </a:extLst>
          </p:cNvPr>
          <p:cNvCxnSpPr>
            <a:cxnSpLocks/>
          </p:cNvCxnSpPr>
          <p:nvPr/>
        </p:nvCxnSpPr>
        <p:spPr>
          <a:xfrm flipH="1">
            <a:off x="6077339" y="1652020"/>
            <a:ext cx="18661" cy="462938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72C406A-D2BD-244A-A0DA-2E7D67D1CFFB}"/>
              </a:ext>
            </a:extLst>
          </p:cNvPr>
          <p:cNvSpPr txBox="1"/>
          <p:nvPr/>
        </p:nvSpPr>
        <p:spPr>
          <a:xfrm>
            <a:off x="9158442" y="772740"/>
            <a:ext cx="2759089" cy="253916"/>
          </a:xfrm>
          <a:prstGeom prst="rect">
            <a:avLst/>
          </a:prstGeom>
          <a:noFill/>
        </p:spPr>
        <p:txBody>
          <a:bodyPr wrap="none" rtlCol="0">
            <a:spAutoFit/>
          </a:bodyPr>
          <a:lstStyle/>
          <a:p>
            <a:r>
              <a:rPr lang="en-US" sz="1050" dirty="0">
                <a:solidFill>
                  <a:schemeClr val="bg1">
                    <a:lumMod val="50000"/>
                  </a:schemeClr>
                </a:solidFill>
                <a:latin typeface="Arial" panose="020B0604020202020204" pitchFamily="34" charset="0"/>
                <a:cs typeface="Arial" panose="020B0604020202020204" pitchFamily="34" charset="0"/>
              </a:rPr>
              <a:t>Schmitt </a:t>
            </a:r>
            <a:r>
              <a:rPr lang="en-CA" sz="1050" dirty="0">
                <a:solidFill>
                  <a:schemeClr val="bg1">
                    <a:lumMod val="50000"/>
                  </a:schemeClr>
                </a:solidFill>
              </a:rPr>
              <a:t>| </a:t>
            </a:r>
            <a:r>
              <a:rPr lang="en-US" sz="1050" dirty="0" err="1">
                <a:solidFill>
                  <a:schemeClr val="bg1">
                    <a:lumMod val="50000"/>
                  </a:schemeClr>
                </a:solidFill>
                <a:latin typeface="Arial" panose="020B0604020202020204" pitchFamily="34" charset="0"/>
                <a:cs typeface="Arial" panose="020B0604020202020204" pitchFamily="34" charset="0"/>
              </a:rPr>
              <a:t>Cotte</a:t>
            </a:r>
            <a:r>
              <a:rPr lang="en-US" sz="1050" dirty="0">
                <a:solidFill>
                  <a:schemeClr val="bg1">
                    <a:lumMod val="50000"/>
                  </a:schemeClr>
                </a:solidFill>
                <a:latin typeface="Arial" panose="020B0604020202020204" pitchFamily="34" charset="0"/>
                <a:cs typeface="Arial" panose="020B0604020202020204" pitchFamily="34" charset="0"/>
              </a:rPr>
              <a:t>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Giesler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Stephen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Wood</a:t>
            </a:r>
          </a:p>
        </p:txBody>
      </p:sp>
    </p:spTree>
    <p:extLst>
      <p:ext uri="{BB962C8B-B14F-4D97-AF65-F5344CB8AC3E}">
        <p14:creationId xmlns:p14="http://schemas.microsoft.com/office/powerpoint/2010/main" val="34380041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drawing&#10;&#10;Description automatically generated">
            <a:extLst>
              <a:ext uri="{FF2B5EF4-FFF2-40B4-BE49-F238E27FC236}">
                <a16:creationId xmlns:a16="http://schemas.microsoft.com/office/drawing/2014/main" id="{CB4A787C-51E9-5B4A-9DB8-CF8595AE22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20" name="TextBox 19">
            <a:extLst>
              <a:ext uri="{FF2B5EF4-FFF2-40B4-BE49-F238E27FC236}">
                <a16:creationId xmlns:a16="http://schemas.microsoft.com/office/drawing/2014/main" id="{2F528DE5-4078-C34B-9E14-A146A8C15F9C}"/>
              </a:ext>
            </a:extLst>
          </p:cNvPr>
          <p:cNvSpPr txBox="1"/>
          <p:nvPr/>
        </p:nvSpPr>
        <p:spPr>
          <a:xfrm>
            <a:off x="9252060" y="266682"/>
            <a:ext cx="1307675" cy="523220"/>
          </a:xfrm>
          <a:prstGeom prst="rect">
            <a:avLst/>
          </a:prstGeom>
          <a:noFill/>
        </p:spPr>
        <p:txBody>
          <a:bodyPr wrap="square" rtlCol="0">
            <a:spAutoFit/>
          </a:bodyPr>
          <a:lstStyle/>
          <a:p>
            <a:pPr algn="r">
              <a:lnSpc>
                <a:spcPts val="1680"/>
              </a:lnSpc>
            </a:pPr>
            <a:r>
              <a:rPr lang="en-US" sz="1400" b="1" dirty="0">
                <a:latin typeface="Arial" panose="020B0604020202020204" pitchFamily="34" charset="0"/>
                <a:cs typeface="Arial" panose="020B0604020202020204" pitchFamily="34" charset="0"/>
              </a:rPr>
              <a:t>Platform</a:t>
            </a:r>
          </a:p>
          <a:p>
            <a:pPr algn="r">
              <a:lnSpc>
                <a:spcPts val="1680"/>
              </a:lnSpc>
            </a:pPr>
            <a:r>
              <a:rPr lang="en-US" sz="1400" b="1" dirty="0">
                <a:latin typeface="Arial" panose="020B0604020202020204" pitchFamily="34" charset="0"/>
                <a:cs typeface="Arial" panose="020B0604020202020204" pitchFamily="34" charset="0"/>
              </a:rPr>
              <a:t>of Insights</a:t>
            </a:r>
          </a:p>
        </p:txBody>
      </p:sp>
      <p:sp>
        <p:nvSpPr>
          <p:cNvPr id="32" name="TextBox 31">
            <a:extLst>
              <a:ext uri="{FF2B5EF4-FFF2-40B4-BE49-F238E27FC236}">
                <a16:creationId xmlns:a16="http://schemas.microsoft.com/office/drawing/2014/main" id="{FB8E376C-320E-904E-B2D0-045422939D56}"/>
              </a:ext>
            </a:extLst>
          </p:cNvPr>
          <p:cNvSpPr txBox="1"/>
          <p:nvPr/>
        </p:nvSpPr>
        <p:spPr>
          <a:xfrm>
            <a:off x="1364" y="1009121"/>
            <a:ext cx="2859176" cy="954107"/>
          </a:xfrm>
          <a:prstGeom prst="rect">
            <a:avLst/>
          </a:prstGeom>
          <a:noFill/>
        </p:spPr>
        <p:txBody>
          <a:bodyPr wrap="square" rtlCol="0">
            <a:spAutoFit/>
          </a:bodyPr>
          <a:lstStyle/>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Community</a:t>
            </a:r>
          </a:p>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Building</a:t>
            </a:r>
          </a:p>
        </p:txBody>
      </p:sp>
      <p:sp>
        <p:nvSpPr>
          <p:cNvPr id="21" name="Oval 20">
            <a:extLst>
              <a:ext uri="{FF2B5EF4-FFF2-40B4-BE49-F238E27FC236}">
                <a16:creationId xmlns:a16="http://schemas.microsoft.com/office/drawing/2014/main" id="{B0E20D8B-C765-0E4D-BA21-A3119BD7D850}"/>
              </a:ext>
            </a:extLst>
          </p:cNvPr>
          <p:cNvSpPr/>
          <p:nvPr/>
        </p:nvSpPr>
        <p:spPr>
          <a:xfrm>
            <a:off x="3009489" y="1067293"/>
            <a:ext cx="896349" cy="896348"/>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2" name="Oval 21">
            <a:extLst>
              <a:ext uri="{FF2B5EF4-FFF2-40B4-BE49-F238E27FC236}">
                <a16:creationId xmlns:a16="http://schemas.microsoft.com/office/drawing/2014/main" id="{4F2B8306-0A96-AD41-A8C4-8715601B920A}"/>
              </a:ext>
            </a:extLst>
          </p:cNvPr>
          <p:cNvSpPr/>
          <p:nvPr/>
        </p:nvSpPr>
        <p:spPr>
          <a:xfrm>
            <a:off x="3448788" y="1074873"/>
            <a:ext cx="896347" cy="896347"/>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3" name="Oval 22">
            <a:extLst>
              <a:ext uri="{FF2B5EF4-FFF2-40B4-BE49-F238E27FC236}">
                <a16:creationId xmlns:a16="http://schemas.microsoft.com/office/drawing/2014/main" id="{12C0EBF2-2BA6-5044-9711-60470CA09882}"/>
              </a:ext>
            </a:extLst>
          </p:cNvPr>
          <p:cNvSpPr/>
          <p:nvPr/>
        </p:nvSpPr>
        <p:spPr>
          <a:xfrm>
            <a:off x="3942536" y="1073785"/>
            <a:ext cx="901011" cy="901010"/>
          </a:xfrm>
          <a:prstGeom prst="ellipse">
            <a:avLst/>
          </a:prstGeom>
          <a:blipFill dpi="0" rotWithShape="1">
            <a:blip r:embed="rId6"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4" name="Oval 23">
            <a:extLst>
              <a:ext uri="{FF2B5EF4-FFF2-40B4-BE49-F238E27FC236}">
                <a16:creationId xmlns:a16="http://schemas.microsoft.com/office/drawing/2014/main" id="{FF8C8867-5193-A74C-BF72-FD47C693146C}"/>
              </a:ext>
            </a:extLst>
          </p:cNvPr>
          <p:cNvSpPr/>
          <p:nvPr/>
        </p:nvSpPr>
        <p:spPr>
          <a:xfrm>
            <a:off x="4523826" y="1062064"/>
            <a:ext cx="901009" cy="901010"/>
          </a:xfrm>
          <a:prstGeom prst="ellipse">
            <a:avLst/>
          </a:prstGeom>
          <a:blipFill dpi="0" rotWithShape="1">
            <a:blip r:embed="rId7"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5" name="TextBox 14">
            <a:extLst>
              <a:ext uri="{FF2B5EF4-FFF2-40B4-BE49-F238E27FC236}">
                <a16:creationId xmlns:a16="http://schemas.microsoft.com/office/drawing/2014/main" id="{972C406A-D2BD-244A-A0DA-2E7D67D1CFFB}"/>
              </a:ext>
            </a:extLst>
          </p:cNvPr>
          <p:cNvSpPr txBox="1"/>
          <p:nvPr/>
        </p:nvSpPr>
        <p:spPr>
          <a:xfrm>
            <a:off x="9158442" y="772740"/>
            <a:ext cx="2759089" cy="253916"/>
          </a:xfrm>
          <a:prstGeom prst="rect">
            <a:avLst/>
          </a:prstGeom>
          <a:noFill/>
        </p:spPr>
        <p:txBody>
          <a:bodyPr wrap="none" rtlCol="0">
            <a:spAutoFit/>
          </a:bodyPr>
          <a:lstStyle/>
          <a:p>
            <a:r>
              <a:rPr lang="en-US" sz="1050" dirty="0">
                <a:solidFill>
                  <a:schemeClr val="bg1">
                    <a:lumMod val="50000"/>
                  </a:schemeClr>
                </a:solidFill>
                <a:latin typeface="Arial" panose="020B0604020202020204" pitchFamily="34" charset="0"/>
                <a:cs typeface="Arial" panose="020B0604020202020204" pitchFamily="34" charset="0"/>
              </a:rPr>
              <a:t>Schmitt </a:t>
            </a:r>
            <a:r>
              <a:rPr lang="en-CA" sz="1050" dirty="0">
                <a:solidFill>
                  <a:schemeClr val="bg1">
                    <a:lumMod val="50000"/>
                  </a:schemeClr>
                </a:solidFill>
              </a:rPr>
              <a:t>| </a:t>
            </a:r>
            <a:r>
              <a:rPr lang="en-US" sz="1050" dirty="0" err="1">
                <a:solidFill>
                  <a:schemeClr val="bg1">
                    <a:lumMod val="50000"/>
                  </a:schemeClr>
                </a:solidFill>
                <a:latin typeface="Arial" panose="020B0604020202020204" pitchFamily="34" charset="0"/>
                <a:cs typeface="Arial" panose="020B0604020202020204" pitchFamily="34" charset="0"/>
              </a:rPr>
              <a:t>Cotte</a:t>
            </a:r>
            <a:r>
              <a:rPr lang="en-US" sz="1050" dirty="0">
                <a:solidFill>
                  <a:schemeClr val="bg1">
                    <a:lumMod val="50000"/>
                  </a:schemeClr>
                </a:solidFill>
                <a:latin typeface="Arial" panose="020B0604020202020204" pitchFamily="34" charset="0"/>
                <a:cs typeface="Arial" panose="020B0604020202020204" pitchFamily="34" charset="0"/>
              </a:rPr>
              <a:t>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Giesler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Stephen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Wood</a:t>
            </a:r>
          </a:p>
        </p:txBody>
      </p:sp>
      <p:sp>
        <p:nvSpPr>
          <p:cNvPr id="17" name="Rectangle 16">
            <a:extLst>
              <a:ext uri="{FF2B5EF4-FFF2-40B4-BE49-F238E27FC236}">
                <a16:creationId xmlns:a16="http://schemas.microsoft.com/office/drawing/2014/main" id="{8559CD5F-4A8D-5D42-9DF1-E95705EE18DE}"/>
              </a:ext>
            </a:extLst>
          </p:cNvPr>
          <p:cNvSpPr/>
          <p:nvPr/>
        </p:nvSpPr>
        <p:spPr>
          <a:xfrm>
            <a:off x="2739656" y="2349276"/>
            <a:ext cx="6280222" cy="1077218"/>
          </a:xfrm>
          <a:prstGeom prst="rect">
            <a:avLst/>
          </a:prstGeom>
          <a:ln>
            <a:solidFill>
              <a:schemeClr val="bg1">
                <a:lumMod val="50000"/>
              </a:schemeClr>
            </a:solidFill>
          </a:ln>
        </p:spPr>
        <p:txBody>
          <a:bodyPr wrap="square">
            <a:spAutoFit/>
          </a:bodyPr>
          <a:lstStyle/>
          <a:p>
            <a:pPr algn="ctr"/>
            <a:r>
              <a:rPr lang="en-US" sz="3200" b="1" dirty="0">
                <a:latin typeface="Times New Roman" panose="02020603050405020304" pitchFamily="18" charset="0"/>
                <a:cs typeface="Times New Roman" panose="02020603050405020304" pitchFamily="18" charset="0"/>
              </a:rPr>
              <a:t>Two Purposes: </a:t>
            </a:r>
          </a:p>
          <a:p>
            <a:pPr algn="ctr"/>
            <a:r>
              <a:rPr lang="en-US" sz="3200" b="1" dirty="0">
                <a:latin typeface="Times New Roman" panose="02020603050405020304" pitchFamily="18" charset="0"/>
                <a:cs typeface="Times New Roman" panose="02020603050405020304" pitchFamily="18" charset="0"/>
              </a:rPr>
              <a:t>Author and Audience Benefit</a:t>
            </a:r>
          </a:p>
        </p:txBody>
      </p:sp>
      <p:sp>
        <p:nvSpPr>
          <p:cNvPr id="18" name="Content Placeholder 3">
            <a:extLst>
              <a:ext uri="{FF2B5EF4-FFF2-40B4-BE49-F238E27FC236}">
                <a16:creationId xmlns:a16="http://schemas.microsoft.com/office/drawing/2014/main" id="{259C9D01-8675-5F4F-BA94-DE6694665F23}"/>
              </a:ext>
            </a:extLst>
          </p:cNvPr>
          <p:cNvSpPr txBox="1">
            <a:spLocks/>
          </p:cNvSpPr>
          <p:nvPr/>
        </p:nvSpPr>
        <p:spPr>
          <a:xfrm>
            <a:off x="148856" y="3728856"/>
            <a:ext cx="5181600" cy="4351338"/>
          </a:xfrm>
          <a:prstGeom prst="rect">
            <a:avLst/>
          </a:prstGeom>
        </p:spPr>
        <p:txBody>
          <a:bodyPr vert="horz" lIns="91440" tIns="45720" rIns="91440" bIns="45720" rtlCol="0">
            <a:normAutofit/>
          </a:bodyPr>
          <a:lstStyle>
            <a:defPPr>
              <a:defRPr lang="en-US"/>
            </a:defPPr>
            <a:lvl1pPr indent="0" algn="ctr">
              <a:lnSpc>
                <a:spcPct val="90000"/>
              </a:lnSpc>
              <a:spcBef>
                <a:spcPts val="1000"/>
              </a:spcBef>
              <a:buFont typeface="Arial" panose="020B0604020202020204" pitchFamily="34" charset="0"/>
              <a:buNone/>
              <a:defRPr sz="4000" b="1">
                <a:latin typeface="Times New Roman" panose="02020603050405020304" pitchFamily="18" charset="0"/>
                <a:cs typeface="Times New Roman" panose="02020603050405020304" pitchFamily="18" charset="0"/>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dirty="0"/>
              <a:t>Authors</a:t>
            </a:r>
          </a:p>
          <a:p>
            <a:pPr marL="457200" indent="-457200" algn="l">
              <a:buFont typeface="Arial" panose="020B0604020202020204" pitchFamily="34" charset="0"/>
              <a:buChar char="•"/>
            </a:pPr>
            <a:r>
              <a:rPr lang="en-US" sz="3200" b="0" dirty="0"/>
              <a:t>Motivate and celebrate</a:t>
            </a:r>
          </a:p>
          <a:p>
            <a:pPr marL="457200" indent="-457200" algn="l">
              <a:buFont typeface="Arial" panose="020B0604020202020204" pitchFamily="34" charset="0"/>
              <a:buChar char="•"/>
            </a:pPr>
            <a:r>
              <a:rPr lang="en-US" sz="3200" b="0" dirty="0"/>
              <a:t>Translation training</a:t>
            </a:r>
          </a:p>
          <a:p>
            <a:pPr marL="457200" indent="-457200" algn="l">
              <a:buFont typeface="Arial" panose="020B0604020202020204" pitchFamily="34" charset="0"/>
              <a:buChar char="•"/>
            </a:pPr>
            <a:r>
              <a:rPr lang="en-US" sz="3200" b="0" dirty="0"/>
              <a:t>Connect to resources</a:t>
            </a:r>
          </a:p>
          <a:p>
            <a:endParaRPr lang="en-US" dirty="0"/>
          </a:p>
        </p:txBody>
      </p:sp>
      <p:sp>
        <p:nvSpPr>
          <p:cNvPr id="25" name="Content Placeholder 4">
            <a:extLst>
              <a:ext uri="{FF2B5EF4-FFF2-40B4-BE49-F238E27FC236}">
                <a16:creationId xmlns:a16="http://schemas.microsoft.com/office/drawing/2014/main" id="{8E1DDA64-8E39-6F4E-A42D-BE5CB319AF8F}"/>
              </a:ext>
            </a:extLst>
          </p:cNvPr>
          <p:cNvSpPr txBox="1">
            <a:spLocks/>
          </p:cNvSpPr>
          <p:nvPr/>
        </p:nvSpPr>
        <p:spPr>
          <a:xfrm>
            <a:off x="5967507" y="3736317"/>
            <a:ext cx="5943600" cy="4351338"/>
          </a:xfrm>
          <a:prstGeom prst="rect">
            <a:avLst/>
          </a:prstGeom>
        </p:spPr>
        <p:txBody>
          <a:bodyPr vert="horz" lIns="91440" tIns="45720" rIns="91440" bIns="45720" rtlCol="0">
            <a:normAutofit/>
          </a:bodyPr>
          <a:lstStyle>
            <a:defPPr>
              <a:defRPr lang="en-US"/>
            </a:defPPr>
            <a:lvl1pPr indent="0" algn="ctr">
              <a:lnSpc>
                <a:spcPct val="90000"/>
              </a:lnSpc>
              <a:spcBef>
                <a:spcPts val="1000"/>
              </a:spcBef>
              <a:buFont typeface="Arial" panose="020B0604020202020204" pitchFamily="34" charset="0"/>
              <a:buNone/>
              <a:defRPr sz="4000" b="1">
                <a:latin typeface="Times New Roman" panose="02020603050405020304" pitchFamily="18" charset="0"/>
                <a:cs typeface="Times New Roman" panose="02020603050405020304" pitchFamily="18" charset="0"/>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dirty="0"/>
              <a:t>Audience</a:t>
            </a:r>
          </a:p>
          <a:p>
            <a:pPr marL="457200" indent="-457200" algn="l">
              <a:buFont typeface="Arial" panose="020B0604020202020204" pitchFamily="34" charset="0"/>
              <a:buChar char="•"/>
            </a:pPr>
            <a:r>
              <a:rPr lang="en-US" sz="3200" b="0" dirty="0"/>
              <a:t>Teach and spread</a:t>
            </a:r>
          </a:p>
          <a:p>
            <a:pPr marL="457200" indent="-457200" algn="l">
              <a:buFont typeface="Arial" panose="020B0604020202020204" pitchFamily="34" charset="0"/>
              <a:buChar char="•"/>
            </a:pPr>
            <a:r>
              <a:rPr lang="en-US" sz="3200" b="0" dirty="0"/>
              <a:t>Use in real life</a:t>
            </a:r>
          </a:p>
          <a:p>
            <a:pPr marL="457200" indent="-457200" algn="l">
              <a:buFont typeface="Arial" panose="020B0604020202020204" pitchFamily="34" charset="0"/>
              <a:buChar char="•"/>
            </a:pPr>
            <a:r>
              <a:rPr lang="en-US" sz="3200" b="0" dirty="0"/>
              <a:t>Generate interest and inspiration</a:t>
            </a:r>
          </a:p>
        </p:txBody>
      </p:sp>
    </p:spTree>
    <p:extLst>
      <p:ext uri="{BB962C8B-B14F-4D97-AF65-F5344CB8AC3E}">
        <p14:creationId xmlns:p14="http://schemas.microsoft.com/office/powerpoint/2010/main" val="3906125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43B0C-A78F-3F46-BE6B-6D88EF2ED1ED}"/>
              </a:ext>
            </a:extLst>
          </p:cNvPr>
          <p:cNvSpPr>
            <a:spLocks noGrp="1"/>
          </p:cNvSpPr>
          <p:nvPr>
            <p:ph type="title"/>
          </p:nvPr>
        </p:nvSpPr>
        <p:spPr>
          <a:xfrm>
            <a:off x="5879804" y="750819"/>
            <a:ext cx="5473995" cy="978729"/>
          </a:xfrm>
          <a:ln>
            <a:solidFill>
              <a:schemeClr val="bg1">
                <a:lumMod val="50000"/>
              </a:schemeClr>
            </a:solidFill>
          </a:ln>
        </p:spPr>
        <p:txBody>
          <a:bodyPr wrap="square">
            <a:spAutoFit/>
          </a:bodyPr>
          <a:lstStyle/>
          <a:p>
            <a:pPr algn="ctr"/>
            <a:r>
              <a:rPr lang="en-US" sz="3200" b="1" dirty="0">
                <a:latin typeface="Times New Roman" panose="02020603050405020304" pitchFamily="18" charset="0"/>
                <a:ea typeface="+mn-ea"/>
                <a:cs typeface="Times New Roman" panose="02020603050405020304" pitchFamily="18" charset="0"/>
              </a:rPr>
              <a:t>Two arenas: </a:t>
            </a:r>
            <a:br>
              <a:rPr lang="en-US" sz="3200" b="1" dirty="0">
                <a:latin typeface="Times New Roman" panose="02020603050405020304" pitchFamily="18" charset="0"/>
                <a:ea typeface="+mn-ea"/>
                <a:cs typeface="Times New Roman" panose="02020603050405020304" pitchFamily="18" charset="0"/>
              </a:rPr>
            </a:br>
            <a:r>
              <a:rPr lang="en-US" sz="3200" b="1" dirty="0">
                <a:latin typeface="Times New Roman" panose="02020603050405020304" pitchFamily="18" charset="0"/>
                <a:ea typeface="+mn-ea"/>
                <a:cs typeface="Times New Roman" panose="02020603050405020304" pitchFamily="18" charset="0"/>
              </a:rPr>
              <a:t>Inside and Outside JCR</a:t>
            </a:r>
          </a:p>
        </p:txBody>
      </p:sp>
      <p:graphicFrame>
        <p:nvGraphicFramePr>
          <p:cNvPr id="4" name="Content Placeholder 3">
            <a:extLst>
              <a:ext uri="{FF2B5EF4-FFF2-40B4-BE49-F238E27FC236}">
                <a16:creationId xmlns:a16="http://schemas.microsoft.com/office/drawing/2014/main" id="{AAC11C9C-49A9-424B-BEC2-5421EC04FD85}"/>
              </a:ext>
            </a:extLst>
          </p:cNvPr>
          <p:cNvGraphicFramePr>
            <a:graphicFrameLocks noGrp="1"/>
          </p:cNvGraphicFramePr>
          <p:nvPr>
            <p:ph idx="1"/>
          </p:nvPr>
        </p:nvGraphicFramePr>
        <p:xfrm>
          <a:off x="184484" y="1275347"/>
          <a:ext cx="12007516" cy="5342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EBA192F9-4B58-924E-A817-81DBB84159E6}"/>
              </a:ext>
            </a:extLst>
          </p:cNvPr>
          <p:cNvSpPr txBox="1"/>
          <p:nvPr/>
        </p:nvSpPr>
        <p:spPr>
          <a:xfrm>
            <a:off x="1364" y="1009121"/>
            <a:ext cx="2859176" cy="954107"/>
          </a:xfrm>
          <a:prstGeom prst="rect">
            <a:avLst/>
          </a:prstGeom>
          <a:noFill/>
        </p:spPr>
        <p:txBody>
          <a:bodyPr wrap="square" rtlCol="0">
            <a:spAutoFit/>
          </a:bodyPr>
          <a:lstStyle/>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Community</a:t>
            </a:r>
          </a:p>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Building</a:t>
            </a:r>
          </a:p>
        </p:txBody>
      </p:sp>
      <p:sp>
        <p:nvSpPr>
          <p:cNvPr id="6" name="Oval 5">
            <a:extLst>
              <a:ext uri="{FF2B5EF4-FFF2-40B4-BE49-F238E27FC236}">
                <a16:creationId xmlns:a16="http://schemas.microsoft.com/office/drawing/2014/main" id="{110BEF16-F9DC-074D-912F-F506ACAAD116}"/>
              </a:ext>
            </a:extLst>
          </p:cNvPr>
          <p:cNvSpPr/>
          <p:nvPr/>
        </p:nvSpPr>
        <p:spPr>
          <a:xfrm>
            <a:off x="3009489" y="1067293"/>
            <a:ext cx="896349" cy="896348"/>
          </a:xfrm>
          <a:prstGeom prst="ellipse">
            <a:avLst/>
          </a:prstGeom>
          <a:blipFill dpi="0" rotWithShape="1">
            <a:blip r:embed="rId7"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7" name="Oval 6">
            <a:extLst>
              <a:ext uri="{FF2B5EF4-FFF2-40B4-BE49-F238E27FC236}">
                <a16:creationId xmlns:a16="http://schemas.microsoft.com/office/drawing/2014/main" id="{C1E38F71-E4D8-2348-8187-1711CDDB1E42}"/>
              </a:ext>
            </a:extLst>
          </p:cNvPr>
          <p:cNvSpPr/>
          <p:nvPr/>
        </p:nvSpPr>
        <p:spPr>
          <a:xfrm>
            <a:off x="3448788" y="1074873"/>
            <a:ext cx="896347" cy="896347"/>
          </a:xfrm>
          <a:prstGeom prst="ellipse">
            <a:avLst/>
          </a:prstGeom>
          <a:blipFill dpi="0" rotWithShape="1">
            <a:blip r:embed="rId8"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8" name="Oval 7">
            <a:extLst>
              <a:ext uri="{FF2B5EF4-FFF2-40B4-BE49-F238E27FC236}">
                <a16:creationId xmlns:a16="http://schemas.microsoft.com/office/drawing/2014/main" id="{6D91624E-561B-F446-9ADB-13A49B21F7FB}"/>
              </a:ext>
            </a:extLst>
          </p:cNvPr>
          <p:cNvSpPr/>
          <p:nvPr/>
        </p:nvSpPr>
        <p:spPr>
          <a:xfrm>
            <a:off x="3942536" y="1073785"/>
            <a:ext cx="901011" cy="901010"/>
          </a:xfrm>
          <a:prstGeom prst="ellipse">
            <a:avLst/>
          </a:prstGeom>
          <a:blipFill dpi="0" rotWithShape="1">
            <a:blip r:embed="rId9"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9" name="Oval 8">
            <a:extLst>
              <a:ext uri="{FF2B5EF4-FFF2-40B4-BE49-F238E27FC236}">
                <a16:creationId xmlns:a16="http://schemas.microsoft.com/office/drawing/2014/main" id="{8F51B5E6-B2EB-954D-8541-363CE666F125}"/>
              </a:ext>
            </a:extLst>
          </p:cNvPr>
          <p:cNvSpPr/>
          <p:nvPr/>
        </p:nvSpPr>
        <p:spPr>
          <a:xfrm>
            <a:off x="4523826" y="1062064"/>
            <a:ext cx="901009" cy="901010"/>
          </a:xfrm>
          <a:prstGeom prst="ellipse">
            <a:avLst/>
          </a:prstGeom>
          <a:blipFill dpi="0" rotWithShape="1">
            <a:blip r:embed="rId10"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Tree>
    <p:extLst>
      <p:ext uri="{BB962C8B-B14F-4D97-AF65-F5344CB8AC3E}">
        <p14:creationId xmlns:p14="http://schemas.microsoft.com/office/powerpoint/2010/main" val="11191986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5DA19F4-F7B5-4442-B74C-C044A080DAE9}"/>
              </a:ext>
            </a:extLst>
          </p:cNvPr>
          <p:cNvSpPr/>
          <p:nvPr/>
        </p:nvSpPr>
        <p:spPr>
          <a:xfrm>
            <a:off x="6162999" y="1010653"/>
            <a:ext cx="5772327" cy="584734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CEE850-8806-F049-B96F-1B43310D8397}"/>
              </a:ext>
            </a:extLst>
          </p:cNvPr>
          <p:cNvSpPr/>
          <p:nvPr/>
        </p:nvSpPr>
        <p:spPr>
          <a:xfrm>
            <a:off x="336883" y="1010653"/>
            <a:ext cx="5799222" cy="58473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D36A6C61-1C61-AE4B-901C-53EDB8260EC5}"/>
              </a:ext>
            </a:extLst>
          </p:cNvPr>
          <p:cNvSpPr>
            <a:spLocks noGrp="1"/>
          </p:cNvSpPr>
          <p:nvPr>
            <p:ph type="title"/>
          </p:nvPr>
        </p:nvSpPr>
        <p:spPr>
          <a:xfrm>
            <a:off x="1106905" y="-142290"/>
            <a:ext cx="10515600" cy="1325563"/>
          </a:xfrm>
        </p:spPr>
        <p:txBody>
          <a:bodyPr/>
          <a:lstStyle/>
          <a:p>
            <a:pPr algn="ctr"/>
            <a:r>
              <a:rPr lang="en-US" dirty="0"/>
              <a:t>INSIDE                        OUTSIDE</a:t>
            </a:r>
          </a:p>
        </p:txBody>
      </p:sp>
      <p:graphicFrame>
        <p:nvGraphicFramePr>
          <p:cNvPr id="16" name="Content Placeholder 4">
            <a:extLst>
              <a:ext uri="{FF2B5EF4-FFF2-40B4-BE49-F238E27FC236}">
                <a16:creationId xmlns:a16="http://schemas.microsoft.com/office/drawing/2014/main" id="{48D1A181-70D2-9348-9AFA-91CBE9FF3995}"/>
              </a:ext>
            </a:extLst>
          </p:cNvPr>
          <p:cNvGraphicFramePr>
            <a:graphicFrameLocks noGrp="1"/>
          </p:cNvGraphicFramePr>
          <p:nvPr>
            <p:ph idx="1"/>
            <p:extLst>
              <p:ext uri="{D42A27DB-BD31-4B8C-83A1-F6EECF244321}">
                <p14:modId xmlns:p14="http://schemas.microsoft.com/office/powerpoint/2010/main" val="3970593920"/>
              </p:ext>
            </p:extLst>
          </p:nvPr>
        </p:nvGraphicFramePr>
        <p:xfrm>
          <a:off x="336884" y="1299411"/>
          <a:ext cx="11598442" cy="5366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7" name="Group 16">
            <a:extLst>
              <a:ext uri="{FF2B5EF4-FFF2-40B4-BE49-F238E27FC236}">
                <a16:creationId xmlns:a16="http://schemas.microsoft.com/office/drawing/2014/main" id="{CE6509B0-8DDC-2343-A058-FAA486B62AB0}"/>
              </a:ext>
            </a:extLst>
          </p:cNvPr>
          <p:cNvGrpSpPr/>
          <p:nvPr/>
        </p:nvGrpSpPr>
        <p:grpSpPr>
          <a:xfrm rot="16200000">
            <a:off x="52962" y="3246945"/>
            <a:ext cx="1702069" cy="1134225"/>
            <a:chOff x="1072508" y="3882317"/>
            <a:chExt cx="2207395" cy="1089353"/>
          </a:xfrm>
        </p:grpSpPr>
        <p:sp>
          <p:nvSpPr>
            <p:cNvPr id="18" name="Rectangle 17">
              <a:extLst>
                <a:ext uri="{FF2B5EF4-FFF2-40B4-BE49-F238E27FC236}">
                  <a16:creationId xmlns:a16="http://schemas.microsoft.com/office/drawing/2014/main" id="{12E7AC05-AF25-CA42-8C25-AAF25742DFDC}"/>
                </a:ext>
              </a:extLst>
            </p:cNvPr>
            <p:cNvSpPr/>
            <p:nvPr/>
          </p:nvSpPr>
          <p:spPr>
            <a:xfrm>
              <a:off x="1072508" y="3882317"/>
              <a:ext cx="2207395" cy="108935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TextBox 18">
              <a:extLst>
                <a:ext uri="{FF2B5EF4-FFF2-40B4-BE49-F238E27FC236}">
                  <a16:creationId xmlns:a16="http://schemas.microsoft.com/office/drawing/2014/main" id="{F2A1B451-A2E1-EA45-838E-1A51533C1125}"/>
                </a:ext>
              </a:extLst>
            </p:cNvPr>
            <p:cNvSpPr txBox="1"/>
            <p:nvPr/>
          </p:nvSpPr>
          <p:spPr>
            <a:xfrm>
              <a:off x="1072508" y="3882317"/>
              <a:ext cx="2207395" cy="108935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Professional connections</a:t>
              </a:r>
            </a:p>
          </p:txBody>
        </p:sp>
      </p:grpSp>
      <p:grpSp>
        <p:nvGrpSpPr>
          <p:cNvPr id="20" name="Group 19">
            <a:extLst>
              <a:ext uri="{FF2B5EF4-FFF2-40B4-BE49-F238E27FC236}">
                <a16:creationId xmlns:a16="http://schemas.microsoft.com/office/drawing/2014/main" id="{D5FAC159-F1C5-3145-ABB1-E1D32FCEAE5E}"/>
              </a:ext>
            </a:extLst>
          </p:cNvPr>
          <p:cNvGrpSpPr/>
          <p:nvPr/>
        </p:nvGrpSpPr>
        <p:grpSpPr>
          <a:xfrm rot="16200000">
            <a:off x="2882767" y="3194311"/>
            <a:ext cx="1634031" cy="1171452"/>
            <a:chOff x="4376899" y="3858253"/>
            <a:chExt cx="1634031" cy="1171452"/>
          </a:xfrm>
        </p:grpSpPr>
        <p:sp>
          <p:nvSpPr>
            <p:cNvPr id="21" name="Rectangle 20">
              <a:extLst>
                <a:ext uri="{FF2B5EF4-FFF2-40B4-BE49-F238E27FC236}">
                  <a16:creationId xmlns:a16="http://schemas.microsoft.com/office/drawing/2014/main" id="{94D2B34C-D3C7-0047-BDCA-1C39A16399EA}"/>
                </a:ext>
              </a:extLst>
            </p:cNvPr>
            <p:cNvSpPr/>
            <p:nvPr/>
          </p:nvSpPr>
          <p:spPr>
            <a:xfrm>
              <a:off x="4376899" y="3858253"/>
              <a:ext cx="1634030" cy="108935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TextBox 21">
              <a:extLst>
                <a:ext uri="{FF2B5EF4-FFF2-40B4-BE49-F238E27FC236}">
                  <a16:creationId xmlns:a16="http://schemas.microsoft.com/office/drawing/2014/main" id="{9BC8F25F-7F1B-6C46-ACB2-73DF100AD244}"/>
                </a:ext>
              </a:extLst>
            </p:cNvPr>
            <p:cNvSpPr txBox="1"/>
            <p:nvPr/>
          </p:nvSpPr>
          <p:spPr>
            <a:xfrm>
              <a:off x="4376900" y="3940352"/>
              <a:ext cx="1634030" cy="108935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Knowledge sharing</a:t>
              </a:r>
            </a:p>
          </p:txBody>
        </p:sp>
      </p:grpSp>
      <p:grpSp>
        <p:nvGrpSpPr>
          <p:cNvPr id="23" name="Group 22">
            <a:extLst>
              <a:ext uri="{FF2B5EF4-FFF2-40B4-BE49-F238E27FC236}">
                <a16:creationId xmlns:a16="http://schemas.microsoft.com/office/drawing/2014/main" id="{D301198F-DA53-8241-BD47-453390D48E86}"/>
              </a:ext>
            </a:extLst>
          </p:cNvPr>
          <p:cNvGrpSpPr/>
          <p:nvPr/>
        </p:nvGrpSpPr>
        <p:grpSpPr>
          <a:xfrm rot="16200000">
            <a:off x="5890661" y="3235360"/>
            <a:ext cx="1634030" cy="1089353"/>
            <a:chOff x="7372622" y="3858253"/>
            <a:chExt cx="1634030" cy="1089353"/>
          </a:xfrm>
        </p:grpSpPr>
        <p:sp>
          <p:nvSpPr>
            <p:cNvPr id="24" name="Rectangle 23">
              <a:extLst>
                <a:ext uri="{FF2B5EF4-FFF2-40B4-BE49-F238E27FC236}">
                  <a16:creationId xmlns:a16="http://schemas.microsoft.com/office/drawing/2014/main" id="{CF8BC580-7FB3-5541-9594-D198217E2E55}"/>
                </a:ext>
              </a:extLst>
            </p:cNvPr>
            <p:cNvSpPr/>
            <p:nvPr/>
          </p:nvSpPr>
          <p:spPr>
            <a:xfrm>
              <a:off x="7372622" y="3858253"/>
              <a:ext cx="1634030" cy="108935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TextBox 24">
              <a:extLst>
                <a:ext uri="{FF2B5EF4-FFF2-40B4-BE49-F238E27FC236}">
                  <a16:creationId xmlns:a16="http://schemas.microsoft.com/office/drawing/2014/main" id="{EEA2EC15-7EDA-A542-9ED7-1C0D1B5998B6}"/>
                </a:ext>
              </a:extLst>
            </p:cNvPr>
            <p:cNvSpPr txBox="1"/>
            <p:nvPr/>
          </p:nvSpPr>
          <p:spPr>
            <a:xfrm>
              <a:off x="7372622" y="3858253"/>
              <a:ext cx="1634030" cy="108935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Paper promotion</a:t>
              </a:r>
            </a:p>
          </p:txBody>
        </p:sp>
      </p:grpSp>
      <p:grpSp>
        <p:nvGrpSpPr>
          <p:cNvPr id="26" name="Group 25">
            <a:extLst>
              <a:ext uri="{FF2B5EF4-FFF2-40B4-BE49-F238E27FC236}">
                <a16:creationId xmlns:a16="http://schemas.microsoft.com/office/drawing/2014/main" id="{1F0B58EE-55EC-6F42-AF79-2798B54B04F5}"/>
              </a:ext>
            </a:extLst>
          </p:cNvPr>
          <p:cNvGrpSpPr/>
          <p:nvPr/>
        </p:nvGrpSpPr>
        <p:grpSpPr>
          <a:xfrm rot="16200000">
            <a:off x="8776825" y="3367676"/>
            <a:ext cx="1634030" cy="1089353"/>
            <a:chOff x="10368345" y="3858253"/>
            <a:chExt cx="1634030" cy="1089353"/>
          </a:xfrm>
        </p:grpSpPr>
        <p:sp>
          <p:nvSpPr>
            <p:cNvPr id="27" name="Rectangle 26">
              <a:extLst>
                <a:ext uri="{FF2B5EF4-FFF2-40B4-BE49-F238E27FC236}">
                  <a16:creationId xmlns:a16="http://schemas.microsoft.com/office/drawing/2014/main" id="{8DFEFD88-51CD-4E4C-A805-26E03AE8A699}"/>
                </a:ext>
              </a:extLst>
            </p:cNvPr>
            <p:cNvSpPr/>
            <p:nvPr/>
          </p:nvSpPr>
          <p:spPr>
            <a:xfrm>
              <a:off x="10368345" y="3858253"/>
              <a:ext cx="1634030" cy="108935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TextBox 27">
              <a:extLst>
                <a:ext uri="{FF2B5EF4-FFF2-40B4-BE49-F238E27FC236}">
                  <a16:creationId xmlns:a16="http://schemas.microsoft.com/office/drawing/2014/main" id="{BF2F1592-DB26-784A-8451-E02666EE9C98}"/>
                </a:ext>
              </a:extLst>
            </p:cNvPr>
            <p:cNvSpPr txBox="1"/>
            <p:nvPr/>
          </p:nvSpPr>
          <p:spPr>
            <a:xfrm>
              <a:off x="10368345" y="3858253"/>
              <a:ext cx="1634030" cy="108935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Reputation building</a:t>
              </a:r>
            </a:p>
          </p:txBody>
        </p:sp>
      </p:grpSp>
      <p:sp>
        <p:nvSpPr>
          <p:cNvPr id="29" name="Oval 28">
            <a:extLst>
              <a:ext uri="{FF2B5EF4-FFF2-40B4-BE49-F238E27FC236}">
                <a16:creationId xmlns:a16="http://schemas.microsoft.com/office/drawing/2014/main" id="{A08A1C5B-F199-9540-B52E-4D8190899AE6}"/>
              </a:ext>
            </a:extLst>
          </p:cNvPr>
          <p:cNvSpPr/>
          <p:nvPr/>
        </p:nvSpPr>
        <p:spPr>
          <a:xfrm>
            <a:off x="1760008" y="90665"/>
            <a:ext cx="1089353" cy="1089353"/>
          </a:xfrm>
          <a:prstGeom prst="ellipse">
            <a:avLst/>
          </a:prstGeom>
          <a:blipFill>
            <a:blip r:embed="rId7"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4">
              <a:alpha val="70000"/>
              <a:hueOff val="0"/>
              <a:satOff val="0"/>
              <a:lumOff val="0"/>
              <a:alphaOff val="0"/>
            </a:schemeClr>
          </a:effectRef>
          <a:fontRef idx="minor">
            <a:schemeClr val="lt1"/>
          </a:fontRef>
        </p:style>
      </p:sp>
      <p:sp>
        <p:nvSpPr>
          <p:cNvPr id="30" name="Oval 29">
            <a:extLst>
              <a:ext uri="{FF2B5EF4-FFF2-40B4-BE49-F238E27FC236}">
                <a16:creationId xmlns:a16="http://schemas.microsoft.com/office/drawing/2014/main" id="{6C6358F5-5C05-9048-B21B-B72921879085}"/>
              </a:ext>
            </a:extLst>
          </p:cNvPr>
          <p:cNvSpPr/>
          <p:nvPr/>
        </p:nvSpPr>
        <p:spPr>
          <a:xfrm>
            <a:off x="10138517" y="104907"/>
            <a:ext cx="1089353" cy="1089353"/>
          </a:xfrm>
          <a:prstGeom prst="ellipse">
            <a:avLst/>
          </a:prstGeom>
          <a:blipFill>
            <a:blip r:embed="rId8"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4">
              <a:alpha val="70000"/>
              <a:hueOff val="0"/>
              <a:satOff val="0"/>
              <a:lumOff val="0"/>
              <a:alphaOff val="0"/>
            </a:schemeClr>
          </a:effectRef>
          <a:fontRef idx="minor">
            <a:schemeClr val="lt1"/>
          </a:fontRef>
        </p:style>
      </p:sp>
    </p:spTree>
    <p:extLst>
      <p:ext uri="{BB962C8B-B14F-4D97-AF65-F5344CB8AC3E}">
        <p14:creationId xmlns:p14="http://schemas.microsoft.com/office/powerpoint/2010/main" val="19726482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4347-D66D-A34B-8083-AC4A50A65C6A}"/>
              </a:ext>
            </a:extLst>
          </p:cNvPr>
          <p:cNvSpPr>
            <a:spLocks noGrp="1"/>
          </p:cNvSpPr>
          <p:nvPr>
            <p:ph type="title"/>
          </p:nvPr>
        </p:nvSpPr>
        <p:spPr>
          <a:xfrm>
            <a:off x="191385" y="1933815"/>
            <a:ext cx="11576304" cy="1325563"/>
          </a:xfrm>
        </p:spPr>
        <p:txBody>
          <a:bodyPr>
            <a:normAutofit/>
          </a:bodyPr>
          <a:lstStyle/>
          <a:p>
            <a:pPr algn="ctr"/>
            <a:r>
              <a:rPr lang="en-US" sz="3600" b="1" dirty="0">
                <a:latin typeface="Times New Roman" panose="02020603050405020304" pitchFamily="18" charset="0"/>
                <a:cs typeface="Times New Roman" panose="02020603050405020304" pitchFamily="18" charset="0"/>
              </a:rPr>
              <a:t>Utilize OUP: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4 initiatives to connect to other disciplines</a:t>
            </a:r>
          </a:p>
        </p:txBody>
      </p:sp>
      <p:sp>
        <p:nvSpPr>
          <p:cNvPr id="3" name="Content Placeholder 2">
            <a:extLst>
              <a:ext uri="{FF2B5EF4-FFF2-40B4-BE49-F238E27FC236}">
                <a16:creationId xmlns:a16="http://schemas.microsoft.com/office/drawing/2014/main" id="{73A1988F-E05B-7042-9E89-57C920CE9833}"/>
              </a:ext>
            </a:extLst>
          </p:cNvPr>
          <p:cNvSpPr>
            <a:spLocks noGrp="1"/>
          </p:cNvSpPr>
          <p:nvPr>
            <p:ph idx="1"/>
          </p:nvPr>
        </p:nvSpPr>
        <p:spPr>
          <a:xfrm>
            <a:off x="191385" y="3259322"/>
            <a:ext cx="5816009" cy="3496183"/>
          </a:xfrm>
        </p:spPr>
        <p:txBody>
          <a:bodyPr/>
          <a:lstStyle/>
          <a:p>
            <a:pPr marL="514350" indent="-514350">
              <a:buFont typeface="+mj-lt"/>
              <a:buAutoNum type="arabicPeriod"/>
            </a:pPr>
            <a:r>
              <a:rPr lang="en-US" dirty="0">
                <a:latin typeface="Times New Roman" panose="02020603050405020304" pitchFamily="18" charset="0"/>
                <a:cs typeface="Times New Roman" panose="02020603050405020304" pitchFamily="18" charset="0"/>
              </a:rPr>
              <a:t>Push material to OUP blog</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Targeted use of rented mailing lists</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Strategic use of “free for a limited time” collections</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New use of the OUP table at conferences</a:t>
            </a:r>
          </a:p>
        </p:txBody>
      </p:sp>
      <p:pic>
        <p:nvPicPr>
          <p:cNvPr id="5" name="Picture 4">
            <a:extLst>
              <a:ext uri="{FF2B5EF4-FFF2-40B4-BE49-F238E27FC236}">
                <a16:creationId xmlns:a16="http://schemas.microsoft.com/office/drawing/2014/main" id="{3CFC8841-503D-374E-809D-A4EB60DF72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87578" y="3487482"/>
            <a:ext cx="5665509" cy="3123053"/>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2C94ADF1-77E1-CD42-A57C-3F3CF14AA2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7" name="TextBox 6">
            <a:extLst>
              <a:ext uri="{FF2B5EF4-FFF2-40B4-BE49-F238E27FC236}">
                <a16:creationId xmlns:a16="http://schemas.microsoft.com/office/drawing/2014/main" id="{528322B7-60F0-614E-9CC0-538BE2E5E13B}"/>
              </a:ext>
            </a:extLst>
          </p:cNvPr>
          <p:cNvSpPr txBox="1"/>
          <p:nvPr/>
        </p:nvSpPr>
        <p:spPr>
          <a:xfrm>
            <a:off x="9252060" y="266682"/>
            <a:ext cx="1307675" cy="523220"/>
          </a:xfrm>
          <a:prstGeom prst="rect">
            <a:avLst/>
          </a:prstGeom>
          <a:noFill/>
        </p:spPr>
        <p:txBody>
          <a:bodyPr wrap="square" rtlCol="0">
            <a:spAutoFit/>
          </a:bodyPr>
          <a:lstStyle/>
          <a:p>
            <a:pPr algn="r">
              <a:lnSpc>
                <a:spcPts val="1680"/>
              </a:lnSpc>
            </a:pPr>
            <a:r>
              <a:rPr lang="en-US" sz="1400" b="1" dirty="0">
                <a:latin typeface="Arial" panose="020B0604020202020204" pitchFamily="34" charset="0"/>
                <a:cs typeface="Arial" panose="020B0604020202020204" pitchFamily="34" charset="0"/>
              </a:rPr>
              <a:t>Platform</a:t>
            </a:r>
          </a:p>
          <a:p>
            <a:pPr algn="r">
              <a:lnSpc>
                <a:spcPts val="1680"/>
              </a:lnSpc>
            </a:pPr>
            <a:r>
              <a:rPr lang="en-US" sz="1400" b="1" dirty="0">
                <a:latin typeface="Arial" panose="020B0604020202020204" pitchFamily="34" charset="0"/>
                <a:cs typeface="Arial" panose="020B0604020202020204" pitchFamily="34" charset="0"/>
              </a:rPr>
              <a:t>of Insights</a:t>
            </a:r>
          </a:p>
        </p:txBody>
      </p:sp>
      <p:sp>
        <p:nvSpPr>
          <p:cNvPr id="8" name="TextBox 7">
            <a:extLst>
              <a:ext uri="{FF2B5EF4-FFF2-40B4-BE49-F238E27FC236}">
                <a16:creationId xmlns:a16="http://schemas.microsoft.com/office/drawing/2014/main" id="{DB217600-563E-E447-AEAF-CC8C56708084}"/>
              </a:ext>
            </a:extLst>
          </p:cNvPr>
          <p:cNvSpPr txBox="1"/>
          <p:nvPr/>
        </p:nvSpPr>
        <p:spPr>
          <a:xfrm>
            <a:off x="1364" y="1009121"/>
            <a:ext cx="2859176" cy="954107"/>
          </a:xfrm>
          <a:prstGeom prst="rect">
            <a:avLst/>
          </a:prstGeom>
          <a:noFill/>
        </p:spPr>
        <p:txBody>
          <a:bodyPr wrap="square" rtlCol="0">
            <a:spAutoFit/>
          </a:bodyPr>
          <a:lstStyle/>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Community</a:t>
            </a:r>
          </a:p>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Building</a:t>
            </a:r>
          </a:p>
        </p:txBody>
      </p:sp>
      <p:sp>
        <p:nvSpPr>
          <p:cNvPr id="9" name="Oval 8">
            <a:extLst>
              <a:ext uri="{FF2B5EF4-FFF2-40B4-BE49-F238E27FC236}">
                <a16:creationId xmlns:a16="http://schemas.microsoft.com/office/drawing/2014/main" id="{70870F96-F590-BB4F-968F-DC9DB2399F8D}"/>
              </a:ext>
            </a:extLst>
          </p:cNvPr>
          <p:cNvSpPr/>
          <p:nvPr/>
        </p:nvSpPr>
        <p:spPr>
          <a:xfrm>
            <a:off x="3009489" y="1067293"/>
            <a:ext cx="896349" cy="896348"/>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0" name="Oval 9">
            <a:extLst>
              <a:ext uri="{FF2B5EF4-FFF2-40B4-BE49-F238E27FC236}">
                <a16:creationId xmlns:a16="http://schemas.microsoft.com/office/drawing/2014/main" id="{FF3A2E22-9A3A-7349-94CA-19BC4D15DEA4}"/>
              </a:ext>
            </a:extLst>
          </p:cNvPr>
          <p:cNvSpPr/>
          <p:nvPr/>
        </p:nvSpPr>
        <p:spPr>
          <a:xfrm>
            <a:off x="3448788" y="1074873"/>
            <a:ext cx="896347" cy="896347"/>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1" name="Oval 10">
            <a:extLst>
              <a:ext uri="{FF2B5EF4-FFF2-40B4-BE49-F238E27FC236}">
                <a16:creationId xmlns:a16="http://schemas.microsoft.com/office/drawing/2014/main" id="{6A8768D5-18C7-1140-823D-672CB0FA9677}"/>
              </a:ext>
            </a:extLst>
          </p:cNvPr>
          <p:cNvSpPr/>
          <p:nvPr/>
        </p:nvSpPr>
        <p:spPr>
          <a:xfrm>
            <a:off x="3942536" y="1073785"/>
            <a:ext cx="901011" cy="901010"/>
          </a:xfrm>
          <a:prstGeom prst="ellipse">
            <a:avLst/>
          </a:prstGeom>
          <a:blipFill dpi="0" rotWithShape="1">
            <a:blip r:embed="rId6"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2" name="Oval 11">
            <a:extLst>
              <a:ext uri="{FF2B5EF4-FFF2-40B4-BE49-F238E27FC236}">
                <a16:creationId xmlns:a16="http://schemas.microsoft.com/office/drawing/2014/main" id="{BE212DBD-2F91-C144-B2E6-6ABEF9F28C89}"/>
              </a:ext>
            </a:extLst>
          </p:cNvPr>
          <p:cNvSpPr/>
          <p:nvPr/>
        </p:nvSpPr>
        <p:spPr>
          <a:xfrm>
            <a:off x="4523826" y="1062064"/>
            <a:ext cx="901009" cy="901010"/>
          </a:xfrm>
          <a:prstGeom prst="ellipse">
            <a:avLst/>
          </a:prstGeom>
          <a:blipFill dpi="0" rotWithShape="1">
            <a:blip r:embed="rId7"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3" name="TextBox 12">
            <a:extLst>
              <a:ext uri="{FF2B5EF4-FFF2-40B4-BE49-F238E27FC236}">
                <a16:creationId xmlns:a16="http://schemas.microsoft.com/office/drawing/2014/main" id="{379CA7DA-13BB-4B4F-83B9-B147249C0373}"/>
              </a:ext>
            </a:extLst>
          </p:cNvPr>
          <p:cNvSpPr txBox="1"/>
          <p:nvPr/>
        </p:nvSpPr>
        <p:spPr>
          <a:xfrm>
            <a:off x="9158442" y="772740"/>
            <a:ext cx="2759089" cy="253916"/>
          </a:xfrm>
          <a:prstGeom prst="rect">
            <a:avLst/>
          </a:prstGeom>
          <a:noFill/>
        </p:spPr>
        <p:txBody>
          <a:bodyPr wrap="none" rtlCol="0">
            <a:spAutoFit/>
          </a:bodyPr>
          <a:lstStyle/>
          <a:p>
            <a:r>
              <a:rPr lang="en-US" sz="1050" dirty="0">
                <a:solidFill>
                  <a:schemeClr val="bg1">
                    <a:lumMod val="50000"/>
                  </a:schemeClr>
                </a:solidFill>
                <a:latin typeface="Arial" panose="020B0604020202020204" pitchFamily="34" charset="0"/>
                <a:cs typeface="Arial" panose="020B0604020202020204" pitchFamily="34" charset="0"/>
              </a:rPr>
              <a:t>Schmitt </a:t>
            </a:r>
            <a:r>
              <a:rPr lang="en-CA" sz="1050" dirty="0">
                <a:solidFill>
                  <a:schemeClr val="bg1">
                    <a:lumMod val="50000"/>
                  </a:schemeClr>
                </a:solidFill>
              </a:rPr>
              <a:t>| </a:t>
            </a:r>
            <a:r>
              <a:rPr lang="en-US" sz="1050" dirty="0" err="1">
                <a:solidFill>
                  <a:schemeClr val="bg1">
                    <a:lumMod val="50000"/>
                  </a:schemeClr>
                </a:solidFill>
                <a:latin typeface="Arial" panose="020B0604020202020204" pitchFamily="34" charset="0"/>
                <a:cs typeface="Arial" panose="020B0604020202020204" pitchFamily="34" charset="0"/>
              </a:rPr>
              <a:t>Cotte</a:t>
            </a:r>
            <a:r>
              <a:rPr lang="en-US" sz="1050" dirty="0">
                <a:solidFill>
                  <a:schemeClr val="bg1">
                    <a:lumMod val="50000"/>
                  </a:schemeClr>
                </a:solidFill>
                <a:latin typeface="Arial" panose="020B0604020202020204" pitchFamily="34" charset="0"/>
                <a:cs typeface="Arial" panose="020B0604020202020204" pitchFamily="34" charset="0"/>
              </a:rPr>
              <a:t>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Giesler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Stephen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Wood</a:t>
            </a:r>
          </a:p>
        </p:txBody>
      </p:sp>
    </p:spTree>
    <p:extLst>
      <p:ext uri="{BB962C8B-B14F-4D97-AF65-F5344CB8AC3E}">
        <p14:creationId xmlns:p14="http://schemas.microsoft.com/office/powerpoint/2010/main" val="38479330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drawing&#10;&#10;Description automatically generated">
            <a:extLst>
              <a:ext uri="{FF2B5EF4-FFF2-40B4-BE49-F238E27FC236}">
                <a16:creationId xmlns:a16="http://schemas.microsoft.com/office/drawing/2014/main" id="{CB4A787C-51E9-5B4A-9DB8-CF8595AE22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20" name="TextBox 19">
            <a:extLst>
              <a:ext uri="{FF2B5EF4-FFF2-40B4-BE49-F238E27FC236}">
                <a16:creationId xmlns:a16="http://schemas.microsoft.com/office/drawing/2014/main" id="{2F528DE5-4078-C34B-9E14-A146A8C15F9C}"/>
              </a:ext>
            </a:extLst>
          </p:cNvPr>
          <p:cNvSpPr txBox="1"/>
          <p:nvPr/>
        </p:nvSpPr>
        <p:spPr>
          <a:xfrm>
            <a:off x="9252060" y="266682"/>
            <a:ext cx="1307675" cy="523220"/>
          </a:xfrm>
          <a:prstGeom prst="rect">
            <a:avLst/>
          </a:prstGeom>
          <a:noFill/>
        </p:spPr>
        <p:txBody>
          <a:bodyPr wrap="square" rtlCol="0">
            <a:spAutoFit/>
          </a:bodyPr>
          <a:lstStyle/>
          <a:p>
            <a:pPr algn="r">
              <a:lnSpc>
                <a:spcPts val="1680"/>
              </a:lnSpc>
            </a:pPr>
            <a:r>
              <a:rPr lang="en-US" sz="1400" b="1" dirty="0">
                <a:latin typeface="Arial" panose="020B0604020202020204" pitchFamily="34" charset="0"/>
                <a:cs typeface="Arial" panose="020B0604020202020204" pitchFamily="34" charset="0"/>
              </a:rPr>
              <a:t>Platform</a:t>
            </a:r>
          </a:p>
          <a:p>
            <a:pPr algn="r">
              <a:lnSpc>
                <a:spcPts val="1680"/>
              </a:lnSpc>
            </a:pPr>
            <a:r>
              <a:rPr lang="en-US" sz="1400" b="1" dirty="0">
                <a:latin typeface="Arial" panose="020B0604020202020204" pitchFamily="34" charset="0"/>
                <a:cs typeface="Arial" panose="020B0604020202020204" pitchFamily="34" charset="0"/>
              </a:rPr>
              <a:t>of Insights</a:t>
            </a:r>
          </a:p>
        </p:txBody>
      </p:sp>
      <p:sp>
        <p:nvSpPr>
          <p:cNvPr id="32" name="TextBox 31">
            <a:extLst>
              <a:ext uri="{FF2B5EF4-FFF2-40B4-BE49-F238E27FC236}">
                <a16:creationId xmlns:a16="http://schemas.microsoft.com/office/drawing/2014/main" id="{FB8E376C-320E-904E-B2D0-045422939D56}"/>
              </a:ext>
            </a:extLst>
          </p:cNvPr>
          <p:cNvSpPr txBox="1"/>
          <p:nvPr/>
        </p:nvSpPr>
        <p:spPr>
          <a:xfrm>
            <a:off x="1364" y="1009121"/>
            <a:ext cx="2859176" cy="954107"/>
          </a:xfrm>
          <a:prstGeom prst="rect">
            <a:avLst/>
          </a:prstGeom>
          <a:noFill/>
        </p:spPr>
        <p:txBody>
          <a:bodyPr wrap="square" rtlCol="0">
            <a:spAutoFit/>
          </a:bodyPr>
          <a:lstStyle/>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Community</a:t>
            </a:r>
          </a:p>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Building</a:t>
            </a:r>
          </a:p>
        </p:txBody>
      </p:sp>
      <p:sp>
        <p:nvSpPr>
          <p:cNvPr id="21" name="Oval 20">
            <a:extLst>
              <a:ext uri="{FF2B5EF4-FFF2-40B4-BE49-F238E27FC236}">
                <a16:creationId xmlns:a16="http://schemas.microsoft.com/office/drawing/2014/main" id="{B0E20D8B-C765-0E4D-BA21-A3119BD7D850}"/>
              </a:ext>
            </a:extLst>
          </p:cNvPr>
          <p:cNvSpPr/>
          <p:nvPr/>
        </p:nvSpPr>
        <p:spPr>
          <a:xfrm>
            <a:off x="3009489" y="1067293"/>
            <a:ext cx="896349" cy="896348"/>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2" name="Oval 21">
            <a:extLst>
              <a:ext uri="{FF2B5EF4-FFF2-40B4-BE49-F238E27FC236}">
                <a16:creationId xmlns:a16="http://schemas.microsoft.com/office/drawing/2014/main" id="{4F2B8306-0A96-AD41-A8C4-8715601B920A}"/>
              </a:ext>
            </a:extLst>
          </p:cNvPr>
          <p:cNvSpPr/>
          <p:nvPr/>
        </p:nvSpPr>
        <p:spPr>
          <a:xfrm>
            <a:off x="3448788" y="1074873"/>
            <a:ext cx="896347" cy="896347"/>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3" name="Oval 22">
            <a:extLst>
              <a:ext uri="{FF2B5EF4-FFF2-40B4-BE49-F238E27FC236}">
                <a16:creationId xmlns:a16="http://schemas.microsoft.com/office/drawing/2014/main" id="{12C0EBF2-2BA6-5044-9711-60470CA09882}"/>
              </a:ext>
            </a:extLst>
          </p:cNvPr>
          <p:cNvSpPr/>
          <p:nvPr/>
        </p:nvSpPr>
        <p:spPr>
          <a:xfrm>
            <a:off x="3942536" y="1073785"/>
            <a:ext cx="901011" cy="901010"/>
          </a:xfrm>
          <a:prstGeom prst="ellipse">
            <a:avLst/>
          </a:prstGeom>
          <a:blipFill dpi="0" rotWithShape="1">
            <a:blip r:embed="rId6"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4" name="Oval 23">
            <a:extLst>
              <a:ext uri="{FF2B5EF4-FFF2-40B4-BE49-F238E27FC236}">
                <a16:creationId xmlns:a16="http://schemas.microsoft.com/office/drawing/2014/main" id="{FF8C8867-5193-A74C-BF72-FD47C693146C}"/>
              </a:ext>
            </a:extLst>
          </p:cNvPr>
          <p:cNvSpPr/>
          <p:nvPr/>
        </p:nvSpPr>
        <p:spPr>
          <a:xfrm>
            <a:off x="4523826" y="1062064"/>
            <a:ext cx="901009" cy="901010"/>
          </a:xfrm>
          <a:prstGeom prst="ellipse">
            <a:avLst/>
          </a:prstGeom>
          <a:blipFill dpi="0" rotWithShape="1">
            <a:blip r:embed="rId7"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5" name="TextBox 14">
            <a:extLst>
              <a:ext uri="{FF2B5EF4-FFF2-40B4-BE49-F238E27FC236}">
                <a16:creationId xmlns:a16="http://schemas.microsoft.com/office/drawing/2014/main" id="{972C406A-D2BD-244A-A0DA-2E7D67D1CFFB}"/>
              </a:ext>
            </a:extLst>
          </p:cNvPr>
          <p:cNvSpPr txBox="1"/>
          <p:nvPr/>
        </p:nvSpPr>
        <p:spPr>
          <a:xfrm>
            <a:off x="9158442" y="772740"/>
            <a:ext cx="2759089" cy="253916"/>
          </a:xfrm>
          <a:prstGeom prst="rect">
            <a:avLst/>
          </a:prstGeom>
          <a:noFill/>
        </p:spPr>
        <p:txBody>
          <a:bodyPr wrap="none" rtlCol="0">
            <a:spAutoFit/>
          </a:bodyPr>
          <a:lstStyle/>
          <a:p>
            <a:r>
              <a:rPr lang="en-US" sz="1050" dirty="0">
                <a:solidFill>
                  <a:schemeClr val="bg1">
                    <a:lumMod val="50000"/>
                  </a:schemeClr>
                </a:solidFill>
                <a:latin typeface="Arial" panose="020B0604020202020204" pitchFamily="34" charset="0"/>
                <a:cs typeface="Arial" panose="020B0604020202020204" pitchFamily="34" charset="0"/>
              </a:rPr>
              <a:t>Schmitt </a:t>
            </a:r>
            <a:r>
              <a:rPr lang="en-CA" sz="1050" dirty="0">
                <a:solidFill>
                  <a:schemeClr val="bg1">
                    <a:lumMod val="50000"/>
                  </a:schemeClr>
                </a:solidFill>
              </a:rPr>
              <a:t>| </a:t>
            </a:r>
            <a:r>
              <a:rPr lang="en-US" sz="1050" dirty="0" err="1">
                <a:solidFill>
                  <a:schemeClr val="bg1">
                    <a:lumMod val="50000"/>
                  </a:schemeClr>
                </a:solidFill>
                <a:latin typeface="Arial" panose="020B0604020202020204" pitchFamily="34" charset="0"/>
                <a:cs typeface="Arial" panose="020B0604020202020204" pitchFamily="34" charset="0"/>
              </a:rPr>
              <a:t>Cotte</a:t>
            </a:r>
            <a:r>
              <a:rPr lang="en-US" sz="1050" dirty="0">
                <a:solidFill>
                  <a:schemeClr val="bg1">
                    <a:lumMod val="50000"/>
                  </a:schemeClr>
                </a:solidFill>
                <a:latin typeface="Arial" panose="020B0604020202020204" pitchFamily="34" charset="0"/>
                <a:cs typeface="Arial" panose="020B0604020202020204" pitchFamily="34" charset="0"/>
              </a:rPr>
              <a:t>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Giesler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Stephen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Wood</a:t>
            </a:r>
          </a:p>
        </p:txBody>
      </p:sp>
      <p:sp>
        <p:nvSpPr>
          <p:cNvPr id="13" name="Rectangle 12">
            <a:extLst>
              <a:ext uri="{FF2B5EF4-FFF2-40B4-BE49-F238E27FC236}">
                <a16:creationId xmlns:a16="http://schemas.microsoft.com/office/drawing/2014/main" id="{5EC21DB2-5F46-B84C-853A-491CF0B34D63}"/>
              </a:ext>
            </a:extLst>
          </p:cNvPr>
          <p:cNvSpPr/>
          <p:nvPr/>
        </p:nvSpPr>
        <p:spPr>
          <a:xfrm>
            <a:off x="494002" y="3776936"/>
            <a:ext cx="11354747" cy="2308324"/>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Current</a:t>
            </a:r>
            <a:r>
              <a:rPr lang="en-US" sz="2400" dirty="0">
                <a:latin typeface="Times New Roman" panose="02020603050405020304" pitchFamily="18" charset="0"/>
                <a:cs typeface="Times New Roman" panose="02020603050405020304" pitchFamily="18" charset="0"/>
              </a:rPr>
              <a:t> – as a place where submitting authors to come a few times a year to get information about submission and outsiders come occasionally to see what the journal is all about.</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Future</a:t>
            </a:r>
            <a:r>
              <a:rPr lang="en-US" sz="2400" dirty="0">
                <a:latin typeface="Times New Roman" panose="02020603050405020304" pitchFamily="18" charset="0"/>
                <a:cs typeface="Times New Roman" panose="02020603050405020304" pitchFamily="18" charset="0"/>
              </a:rPr>
              <a:t> – as a place where consumer researchers come daily to “check the consumer research news” and outsiders come occasionally to see what consumer research is all about.</a:t>
            </a:r>
          </a:p>
        </p:txBody>
      </p:sp>
      <p:sp>
        <p:nvSpPr>
          <p:cNvPr id="16" name="Title 1">
            <a:extLst>
              <a:ext uri="{FF2B5EF4-FFF2-40B4-BE49-F238E27FC236}">
                <a16:creationId xmlns:a16="http://schemas.microsoft.com/office/drawing/2014/main" id="{606BEAEB-AC3B-004B-AA57-45AEA8A3D48A}"/>
              </a:ext>
            </a:extLst>
          </p:cNvPr>
          <p:cNvSpPr txBox="1">
            <a:spLocks/>
          </p:cNvSpPr>
          <p:nvPr/>
        </p:nvSpPr>
        <p:spPr>
          <a:xfrm>
            <a:off x="494001" y="2106183"/>
            <a:ext cx="11063589"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How the website is designed indicates </a:t>
            </a:r>
          </a:p>
          <a:p>
            <a:r>
              <a:rPr lang="en-US" sz="3200" dirty="0">
                <a:latin typeface="Times New Roman" panose="02020603050405020304" pitchFamily="18" charset="0"/>
                <a:cs typeface="Times New Roman" panose="02020603050405020304" pitchFamily="18" charset="0"/>
              </a:rPr>
              <a:t>the purpose for which it will be used…</a:t>
            </a:r>
          </a:p>
        </p:txBody>
      </p:sp>
    </p:spTree>
    <p:extLst>
      <p:ext uri="{BB962C8B-B14F-4D97-AF65-F5344CB8AC3E}">
        <p14:creationId xmlns:p14="http://schemas.microsoft.com/office/powerpoint/2010/main" val="3857656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drawing&#10;&#10;Description automatically generated">
            <a:extLst>
              <a:ext uri="{FF2B5EF4-FFF2-40B4-BE49-F238E27FC236}">
                <a16:creationId xmlns:a16="http://schemas.microsoft.com/office/drawing/2014/main" id="{CB4A787C-51E9-5B4A-9DB8-CF8595AE22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grpSp>
        <p:nvGrpSpPr>
          <p:cNvPr id="2" name="Group 1">
            <a:extLst>
              <a:ext uri="{FF2B5EF4-FFF2-40B4-BE49-F238E27FC236}">
                <a16:creationId xmlns:a16="http://schemas.microsoft.com/office/drawing/2014/main" id="{F5F22135-D6F5-3446-BD03-48CB9D8D433C}"/>
              </a:ext>
            </a:extLst>
          </p:cNvPr>
          <p:cNvGrpSpPr/>
          <p:nvPr/>
        </p:nvGrpSpPr>
        <p:grpSpPr>
          <a:xfrm>
            <a:off x="6559294" y="1454996"/>
            <a:ext cx="4527921" cy="4538359"/>
            <a:chOff x="1947217" y="1372480"/>
            <a:chExt cx="4527921" cy="4538359"/>
          </a:xfrm>
        </p:grpSpPr>
        <p:sp>
          <p:nvSpPr>
            <p:cNvPr id="10" name="Oval 9">
              <a:extLst>
                <a:ext uri="{FF2B5EF4-FFF2-40B4-BE49-F238E27FC236}">
                  <a16:creationId xmlns:a16="http://schemas.microsoft.com/office/drawing/2014/main" id="{1C1C24D2-8B0F-FD4F-B2B2-207663689984}"/>
                </a:ext>
              </a:extLst>
            </p:cNvPr>
            <p:cNvSpPr/>
            <p:nvPr/>
          </p:nvSpPr>
          <p:spPr>
            <a:xfrm>
              <a:off x="1947217" y="1382920"/>
              <a:ext cx="4527921" cy="4527919"/>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 name="Oval 2">
              <a:extLst>
                <a:ext uri="{FF2B5EF4-FFF2-40B4-BE49-F238E27FC236}">
                  <a16:creationId xmlns:a16="http://schemas.microsoft.com/office/drawing/2014/main" id="{8672E21B-76DC-E44C-9E61-845FE9A25176}"/>
                </a:ext>
              </a:extLst>
            </p:cNvPr>
            <p:cNvSpPr/>
            <p:nvPr/>
          </p:nvSpPr>
          <p:spPr>
            <a:xfrm>
              <a:off x="1947217" y="1372480"/>
              <a:ext cx="4527921" cy="4527917"/>
            </a:xfrm>
            <a:prstGeom prst="ellipse">
              <a:avLst/>
            </a:prstGeom>
            <a:solidFill>
              <a:schemeClr val="tx1">
                <a:lumMod val="95000"/>
                <a:lumOff val="5000"/>
                <a:alpha val="4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67EE00EC-979A-CE44-B9F0-5E2FAB5E83CE}"/>
                </a:ext>
              </a:extLst>
            </p:cNvPr>
            <p:cNvSpPr txBox="1">
              <a:spLocks/>
            </p:cNvSpPr>
            <p:nvPr/>
          </p:nvSpPr>
          <p:spPr>
            <a:xfrm>
              <a:off x="2486998" y="3568948"/>
              <a:ext cx="3356569" cy="7445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bg1"/>
                  </a:solidFill>
                  <a:latin typeface="Arial" panose="020B0604020202020204" pitchFamily="34" charset="0"/>
                  <a:cs typeface="Arial" panose="020B0604020202020204" pitchFamily="34" charset="0"/>
                </a:rPr>
                <a:t>Strengthen </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our platform to the world</a:t>
              </a:r>
            </a:p>
          </p:txBody>
        </p:sp>
      </p:grpSp>
      <p:grpSp>
        <p:nvGrpSpPr>
          <p:cNvPr id="4" name="Group 3">
            <a:extLst>
              <a:ext uri="{FF2B5EF4-FFF2-40B4-BE49-F238E27FC236}">
                <a16:creationId xmlns:a16="http://schemas.microsoft.com/office/drawing/2014/main" id="{F389260F-059E-D04A-A644-536DD26E327F}"/>
              </a:ext>
            </a:extLst>
          </p:cNvPr>
          <p:cNvGrpSpPr/>
          <p:nvPr/>
        </p:nvGrpSpPr>
        <p:grpSpPr>
          <a:xfrm>
            <a:off x="907082" y="1454996"/>
            <a:ext cx="4541926" cy="4530527"/>
            <a:chOff x="5773674" y="1409743"/>
            <a:chExt cx="3916384" cy="3906555"/>
          </a:xfrm>
        </p:grpSpPr>
        <p:sp>
          <p:nvSpPr>
            <p:cNvPr id="13" name="Oval 12">
              <a:extLst>
                <a:ext uri="{FF2B5EF4-FFF2-40B4-BE49-F238E27FC236}">
                  <a16:creationId xmlns:a16="http://schemas.microsoft.com/office/drawing/2014/main" id="{0F4F1D8A-682C-104B-9804-57569E1B8E9D}"/>
                </a:ext>
              </a:extLst>
            </p:cNvPr>
            <p:cNvSpPr/>
            <p:nvPr/>
          </p:nvSpPr>
          <p:spPr>
            <a:xfrm>
              <a:off x="5785749" y="1409743"/>
              <a:ext cx="3904309" cy="3904304"/>
            </a:xfrm>
            <a:prstGeom prst="ellipse">
              <a:avLst/>
            </a:prstGeom>
            <a:blipFill dpi="0" rotWithShape="1">
              <a:blip r:embed="rId5">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5" name="Oval 14">
              <a:extLst>
                <a:ext uri="{FF2B5EF4-FFF2-40B4-BE49-F238E27FC236}">
                  <a16:creationId xmlns:a16="http://schemas.microsoft.com/office/drawing/2014/main" id="{B86C3D89-EE8E-1649-94D9-F9A9B204FD6E}"/>
                </a:ext>
              </a:extLst>
            </p:cNvPr>
            <p:cNvSpPr/>
            <p:nvPr/>
          </p:nvSpPr>
          <p:spPr>
            <a:xfrm>
              <a:off x="5773674" y="1411994"/>
              <a:ext cx="3904308" cy="3904304"/>
            </a:xfrm>
            <a:prstGeom prst="ellipse">
              <a:avLst/>
            </a:prstGeom>
            <a:solidFill>
              <a:srgbClr val="0D0D0D">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7A6C64AD-7A30-9B49-9FEC-5D26437A09ED}"/>
                </a:ext>
              </a:extLst>
            </p:cNvPr>
            <p:cNvSpPr txBox="1">
              <a:spLocks/>
            </p:cNvSpPr>
            <p:nvPr/>
          </p:nvSpPr>
          <p:spPr>
            <a:xfrm>
              <a:off x="6397118" y="3505135"/>
              <a:ext cx="2894282" cy="4542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bg1"/>
                  </a:solidFill>
                  <a:latin typeface="Arial" panose="020B0604020202020204" pitchFamily="34" charset="0"/>
                  <a:cs typeface="Arial" panose="020B0604020202020204" pitchFamily="34" charset="0"/>
                </a:rPr>
                <a:t>Strengthen</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our intellectual home</a:t>
              </a:r>
            </a:p>
          </p:txBody>
        </p:sp>
      </p:grpSp>
    </p:spTree>
    <p:extLst>
      <p:ext uri="{BB962C8B-B14F-4D97-AF65-F5344CB8AC3E}">
        <p14:creationId xmlns:p14="http://schemas.microsoft.com/office/powerpoint/2010/main" val="25770974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04AF8-4AFC-CA4B-ACED-93256336AC59}"/>
              </a:ext>
            </a:extLst>
          </p:cNvPr>
          <p:cNvSpPr>
            <a:spLocks noGrp="1"/>
          </p:cNvSpPr>
          <p:nvPr>
            <p:ph type="title"/>
          </p:nvPr>
        </p:nvSpPr>
        <p:spPr/>
        <p:txBody>
          <a:bodyPr/>
          <a:lstStyle/>
          <a:p>
            <a:r>
              <a:rPr lang="en-US" b="1" dirty="0"/>
              <a:t>Questions?</a:t>
            </a:r>
          </a:p>
        </p:txBody>
      </p:sp>
      <p:sp>
        <p:nvSpPr>
          <p:cNvPr id="3" name="Text Placeholder 2">
            <a:extLst>
              <a:ext uri="{FF2B5EF4-FFF2-40B4-BE49-F238E27FC236}">
                <a16:creationId xmlns:a16="http://schemas.microsoft.com/office/drawing/2014/main" id="{B9A1922E-7657-5941-95C5-74F28EC54F3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09397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sitting on a bench&#10;&#10;Description automatically generated">
            <a:extLst>
              <a:ext uri="{FF2B5EF4-FFF2-40B4-BE49-F238E27FC236}">
                <a16:creationId xmlns:a16="http://schemas.microsoft.com/office/drawing/2014/main" id="{93EC1B68-442E-AB4E-BE02-B62551313D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98120"/>
            <a:ext cx="12192000" cy="9144000"/>
          </a:xfrm>
          <a:prstGeom prst="rect">
            <a:avLst/>
          </a:prstGeom>
        </p:spPr>
      </p:pic>
    </p:spTree>
    <p:extLst>
      <p:ext uri="{BB962C8B-B14F-4D97-AF65-F5344CB8AC3E}">
        <p14:creationId xmlns:p14="http://schemas.microsoft.com/office/powerpoint/2010/main" val="805716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drawing&#10;&#10;Description automatically generated">
            <a:extLst>
              <a:ext uri="{FF2B5EF4-FFF2-40B4-BE49-F238E27FC236}">
                <a16:creationId xmlns:a16="http://schemas.microsoft.com/office/drawing/2014/main" id="{CB4A787C-51E9-5B4A-9DB8-CF8595AE22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20" name="TextBox 19">
            <a:extLst>
              <a:ext uri="{FF2B5EF4-FFF2-40B4-BE49-F238E27FC236}">
                <a16:creationId xmlns:a16="http://schemas.microsoft.com/office/drawing/2014/main" id="{2F528DE5-4078-C34B-9E14-A146A8C15F9C}"/>
              </a:ext>
            </a:extLst>
          </p:cNvPr>
          <p:cNvSpPr txBox="1"/>
          <p:nvPr/>
        </p:nvSpPr>
        <p:spPr>
          <a:xfrm>
            <a:off x="9252060" y="266682"/>
            <a:ext cx="1307675" cy="523220"/>
          </a:xfrm>
          <a:prstGeom prst="rect">
            <a:avLst/>
          </a:prstGeom>
          <a:noFill/>
        </p:spPr>
        <p:txBody>
          <a:bodyPr wrap="square" rtlCol="0">
            <a:spAutoFit/>
          </a:bodyPr>
          <a:lstStyle/>
          <a:p>
            <a:pPr algn="r">
              <a:lnSpc>
                <a:spcPts val="1680"/>
              </a:lnSpc>
            </a:pPr>
            <a:r>
              <a:rPr lang="en-US" sz="1400" b="1" dirty="0">
                <a:latin typeface="Arial" panose="020B0604020202020204" pitchFamily="34" charset="0"/>
                <a:cs typeface="Arial" panose="020B0604020202020204" pitchFamily="34" charset="0"/>
              </a:rPr>
              <a:t>Platform</a:t>
            </a:r>
          </a:p>
          <a:p>
            <a:pPr algn="r">
              <a:lnSpc>
                <a:spcPts val="1680"/>
              </a:lnSpc>
            </a:pPr>
            <a:r>
              <a:rPr lang="en-US" sz="1400" b="1" dirty="0">
                <a:latin typeface="Arial" panose="020B0604020202020204" pitchFamily="34" charset="0"/>
                <a:cs typeface="Arial" panose="020B0604020202020204" pitchFamily="34" charset="0"/>
              </a:rPr>
              <a:t>of Insights</a:t>
            </a:r>
          </a:p>
        </p:txBody>
      </p:sp>
      <p:sp>
        <p:nvSpPr>
          <p:cNvPr id="6" name="Rectangle 5">
            <a:extLst>
              <a:ext uri="{FF2B5EF4-FFF2-40B4-BE49-F238E27FC236}">
                <a16:creationId xmlns:a16="http://schemas.microsoft.com/office/drawing/2014/main" id="{31212D80-C3A3-AB49-8E4F-BEDE5816A199}"/>
              </a:ext>
            </a:extLst>
          </p:cNvPr>
          <p:cNvSpPr/>
          <p:nvPr/>
        </p:nvSpPr>
        <p:spPr>
          <a:xfrm>
            <a:off x="6625224" y="1252087"/>
            <a:ext cx="5114832" cy="4893647"/>
          </a:xfrm>
          <a:prstGeom prst="rect">
            <a:avLst/>
          </a:prstGeom>
        </p:spPr>
        <p:txBody>
          <a:bodyPr wrap="square">
            <a:spAutoFit/>
          </a:bodyPr>
          <a:lstStyle/>
          <a:p>
            <a:endParaRPr lang="en-US" sz="2400" b="1" dirty="0">
              <a:solidFill>
                <a:schemeClr val="tx1">
                  <a:lumMod val="85000"/>
                  <a:lumOff val="15000"/>
                </a:schemeClr>
              </a:solidFill>
              <a:latin typeface="Arial" panose="020B0604020202020204" pitchFamily="34" charset="0"/>
              <a:cs typeface="Arial" panose="020B0604020202020204" pitchFamily="34" charset="0"/>
            </a:endParaRPr>
          </a:p>
          <a:p>
            <a:r>
              <a:rPr lang="en-US" sz="2400" dirty="0"/>
              <a:t>Authors and contributors expect a </a:t>
            </a:r>
            <a:r>
              <a:rPr lang="en-US" sz="2400" b="1" i="1" dirty="0"/>
              <a:t>transparent</a:t>
            </a:r>
            <a:r>
              <a:rPr lang="en-US" sz="2400" dirty="0"/>
              <a:t> and </a:t>
            </a:r>
            <a:r>
              <a:rPr lang="en-US" sz="2400" b="1" i="1" dirty="0"/>
              <a:t>fair</a:t>
            </a:r>
            <a:r>
              <a:rPr lang="en-US" sz="2400" dirty="0"/>
              <a:t> as well as timely and </a:t>
            </a:r>
            <a:r>
              <a:rPr lang="en-US" sz="2400" b="1" i="1" dirty="0"/>
              <a:t>speedy</a:t>
            </a:r>
            <a:r>
              <a:rPr lang="en-US" sz="2400" dirty="0"/>
              <a:t> review process</a:t>
            </a:r>
          </a:p>
          <a:p>
            <a:endParaRPr lang="en-US" sz="2400" dirty="0"/>
          </a:p>
          <a:p>
            <a:r>
              <a:rPr lang="en-US" sz="2400" dirty="0"/>
              <a:t>Scholars and practitioners come to JCR for </a:t>
            </a:r>
            <a:r>
              <a:rPr lang="en-US" sz="2400" b="1" i="1" dirty="0"/>
              <a:t>new</a:t>
            </a:r>
            <a:r>
              <a:rPr lang="en-US" sz="2400" b="1" dirty="0"/>
              <a:t> </a:t>
            </a:r>
            <a:r>
              <a:rPr lang="en-US" sz="2400" dirty="0"/>
              <a:t>and</a:t>
            </a:r>
            <a:r>
              <a:rPr lang="en-US" sz="2400" b="1" dirty="0"/>
              <a:t> </a:t>
            </a:r>
            <a:r>
              <a:rPr lang="en-US" sz="2400" b="1" i="1" dirty="0"/>
              <a:t>timely</a:t>
            </a:r>
            <a:r>
              <a:rPr lang="en-US" sz="2400" b="1" dirty="0"/>
              <a:t> </a:t>
            </a:r>
            <a:r>
              <a:rPr lang="en-US" sz="2400" dirty="0"/>
              <a:t>insight</a:t>
            </a:r>
            <a:r>
              <a:rPr lang="en-US" sz="2400" b="1" dirty="0"/>
              <a:t> </a:t>
            </a:r>
            <a:r>
              <a:rPr lang="en-US" sz="2400" dirty="0"/>
              <a:t>and data that they can </a:t>
            </a:r>
            <a:r>
              <a:rPr lang="en-US" sz="2400" b="1" i="1" dirty="0"/>
              <a:t>trust</a:t>
            </a:r>
          </a:p>
          <a:p>
            <a:endParaRPr lang="en-US" sz="2400" dirty="0"/>
          </a:p>
          <a:p>
            <a:r>
              <a:rPr lang="en-US" sz="2400" dirty="0"/>
              <a:t>JCR includes a </a:t>
            </a:r>
            <a:r>
              <a:rPr lang="en-US" sz="2400" b="1" i="1" dirty="0"/>
              <a:t>diverse</a:t>
            </a:r>
            <a:r>
              <a:rPr lang="en-US" sz="2400" dirty="0"/>
              <a:t> and </a:t>
            </a:r>
            <a:r>
              <a:rPr lang="en-US" sz="2400" b="1" i="1" dirty="0"/>
              <a:t>inclusive</a:t>
            </a:r>
            <a:r>
              <a:rPr lang="en-US" sz="2400" dirty="0"/>
              <a:t> community of scholars that address consumer research issues from multiple perspectives</a:t>
            </a:r>
          </a:p>
        </p:txBody>
      </p:sp>
      <p:sp>
        <p:nvSpPr>
          <p:cNvPr id="16" name="TextBox 15">
            <a:extLst>
              <a:ext uri="{FF2B5EF4-FFF2-40B4-BE49-F238E27FC236}">
                <a16:creationId xmlns:a16="http://schemas.microsoft.com/office/drawing/2014/main" id="{D169AFA3-411A-C441-82F0-E91AD1657728}"/>
              </a:ext>
            </a:extLst>
          </p:cNvPr>
          <p:cNvSpPr txBox="1"/>
          <p:nvPr/>
        </p:nvSpPr>
        <p:spPr>
          <a:xfrm>
            <a:off x="1364" y="1009121"/>
            <a:ext cx="2859176" cy="1384995"/>
          </a:xfrm>
          <a:prstGeom prst="rect">
            <a:avLst/>
          </a:prstGeom>
          <a:noFill/>
        </p:spPr>
        <p:txBody>
          <a:bodyPr wrap="square" rtlCol="0">
            <a:spAutoFit/>
          </a:bodyPr>
          <a:lstStyle/>
          <a:p>
            <a:pPr algn="r"/>
            <a:r>
              <a:rPr lang="en-US" sz="2800" b="1" dirty="0">
                <a:solidFill>
                  <a:schemeClr val="tx1">
                    <a:lumMod val="85000"/>
                    <a:lumOff val="15000"/>
                  </a:schemeClr>
                </a:solidFill>
                <a:latin typeface="Arial" panose="020B0604020202020204" pitchFamily="34" charset="0"/>
                <a:cs typeface="Arial" panose="020B0604020202020204" pitchFamily="34" charset="0"/>
              </a:rPr>
              <a:t>Our Journal, our Intellectual Home</a:t>
            </a:r>
          </a:p>
        </p:txBody>
      </p:sp>
      <p:sp>
        <p:nvSpPr>
          <p:cNvPr id="22" name="Oval 21">
            <a:extLst>
              <a:ext uri="{FF2B5EF4-FFF2-40B4-BE49-F238E27FC236}">
                <a16:creationId xmlns:a16="http://schemas.microsoft.com/office/drawing/2014/main" id="{33E9AD78-A464-C44F-94BE-239D96E83130}"/>
              </a:ext>
            </a:extLst>
          </p:cNvPr>
          <p:cNvSpPr/>
          <p:nvPr/>
        </p:nvSpPr>
        <p:spPr>
          <a:xfrm>
            <a:off x="3009489" y="1067293"/>
            <a:ext cx="896349" cy="896348"/>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cxnSp>
        <p:nvCxnSpPr>
          <p:cNvPr id="30" name="Straight Connector 29">
            <a:extLst>
              <a:ext uri="{FF2B5EF4-FFF2-40B4-BE49-F238E27FC236}">
                <a16:creationId xmlns:a16="http://schemas.microsoft.com/office/drawing/2014/main" id="{04D25248-E24B-5F42-B2DC-13550D50CD20}"/>
              </a:ext>
            </a:extLst>
          </p:cNvPr>
          <p:cNvCxnSpPr>
            <a:cxnSpLocks/>
          </p:cNvCxnSpPr>
          <p:nvPr/>
        </p:nvCxnSpPr>
        <p:spPr>
          <a:xfrm flipH="1">
            <a:off x="6077339" y="1652020"/>
            <a:ext cx="18661" cy="462938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56E969F-BB87-3444-9E5F-E9D42CBD8F0F}"/>
              </a:ext>
            </a:extLst>
          </p:cNvPr>
          <p:cNvSpPr txBox="1"/>
          <p:nvPr/>
        </p:nvSpPr>
        <p:spPr>
          <a:xfrm>
            <a:off x="9158442" y="772740"/>
            <a:ext cx="2759089" cy="253916"/>
          </a:xfrm>
          <a:prstGeom prst="rect">
            <a:avLst/>
          </a:prstGeom>
          <a:noFill/>
        </p:spPr>
        <p:txBody>
          <a:bodyPr wrap="none" rtlCol="0">
            <a:spAutoFit/>
          </a:bodyPr>
          <a:lstStyle/>
          <a:p>
            <a:r>
              <a:rPr lang="en-US" sz="1050" dirty="0">
                <a:solidFill>
                  <a:schemeClr val="bg1">
                    <a:lumMod val="50000"/>
                  </a:schemeClr>
                </a:solidFill>
                <a:latin typeface="Arial" panose="020B0604020202020204" pitchFamily="34" charset="0"/>
                <a:cs typeface="Arial" panose="020B0604020202020204" pitchFamily="34" charset="0"/>
              </a:rPr>
              <a:t>Schmitt </a:t>
            </a:r>
            <a:r>
              <a:rPr lang="en-CA" sz="1050" dirty="0">
                <a:solidFill>
                  <a:schemeClr val="bg1">
                    <a:lumMod val="50000"/>
                  </a:schemeClr>
                </a:solidFill>
              </a:rPr>
              <a:t>| </a:t>
            </a:r>
            <a:r>
              <a:rPr lang="en-US" sz="1050" dirty="0" err="1">
                <a:solidFill>
                  <a:schemeClr val="bg1">
                    <a:lumMod val="50000"/>
                  </a:schemeClr>
                </a:solidFill>
                <a:latin typeface="Arial" panose="020B0604020202020204" pitchFamily="34" charset="0"/>
                <a:cs typeface="Arial" panose="020B0604020202020204" pitchFamily="34" charset="0"/>
              </a:rPr>
              <a:t>Cotte</a:t>
            </a:r>
            <a:r>
              <a:rPr lang="en-US" sz="1050" dirty="0">
                <a:solidFill>
                  <a:schemeClr val="bg1">
                    <a:lumMod val="50000"/>
                  </a:schemeClr>
                </a:solidFill>
                <a:latin typeface="Arial" panose="020B0604020202020204" pitchFamily="34" charset="0"/>
                <a:cs typeface="Arial" panose="020B0604020202020204" pitchFamily="34" charset="0"/>
              </a:rPr>
              <a:t>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Giesler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Stephen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Wood</a:t>
            </a:r>
          </a:p>
        </p:txBody>
      </p:sp>
      <p:sp>
        <p:nvSpPr>
          <p:cNvPr id="23" name="TextBox 22">
            <a:extLst>
              <a:ext uri="{FF2B5EF4-FFF2-40B4-BE49-F238E27FC236}">
                <a16:creationId xmlns:a16="http://schemas.microsoft.com/office/drawing/2014/main" id="{2F83F57F-3AC5-A347-9831-834A14743AB5}"/>
              </a:ext>
            </a:extLst>
          </p:cNvPr>
          <p:cNvSpPr txBox="1"/>
          <p:nvPr/>
        </p:nvSpPr>
        <p:spPr>
          <a:xfrm>
            <a:off x="601353" y="2864865"/>
            <a:ext cx="4806900" cy="3477875"/>
          </a:xfrm>
          <a:prstGeom prst="rect">
            <a:avLst/>
          </a:prstGeom>
          <a:noFill/>
        </p:spPr>
        <p:txBody>
          <a:bodyPr wrap="square" rtlCol="0">
            <a:spAutoFit/>
          </a:bodyPr>
          <a:lstStyle/>
          <a:p>
            <a:r>
              <a:rPr lang="en-US" sz="4400" b="1" dirty="0"/>
              <a:t>JCR is the premier journal on consumer research and a platform for consumer insight</a:t>
            </a:r>
          </a:p>
        </p:txBody>
      </p:sp>
      <p:grpSp>
        <p:nvGrpSpPr>
          <p:cNvPr id="12" name="Group 11">
            <a:extLst>
              <a:ext uri="{FF2B5EF4-FFF2-40B4-BE49-F238E27FC236}">
                <a16:creationId xmlns:a16="http://schemas.microsoft.com/office/drawing/2014/main" id="{787302F4-020D-D94D-B2AB-9893E0A998AA}"/>
              </a:ext>
            </a:extLst>
          </p:cNvPr>
          <p:cNvGrpSpPr/>
          <p:nvPr/>
        </p:nvGrpSpPr>
        <p:grpSpPr>
          <a:xfrm>
            <a:off x="3004803" y="1048854"/>
            <a:ext cx="1699623" cy="911716"/>
            <a:chOff x="1853071" y="1454996"/>
            <a:chExt cx="8460420" cy="4538359"/>
          </a:xfrm>
        </p:grpSpPr>
        <p:sp>
          <p:nvSpPr>
            <p:cNvPr id="13" name="Oval 12">
              <a:extLst>
                <a:ext uri="{FF2B5EF4-FFF2-40B4-BE49-F238E27FC236}">
                  <a16:creationId xmlns:a16="http://schemas.microsoft.com/office/drawing/2014/main" id="{00F46EEC-9CA4-FB4B-8571-774E9F84BD7D}"/>
                </a:ext>
              </a:extLst>
            </p:cNvPr>
            <p:cNvSpPr/>
            <p:nvPr/>
          </p:nvSpPr>
          <p:spPr>
            <a:xfrm>
              <a:off x="5785570" y="1465434"/>
              <a:ext cx="4527921" cy="4527921"/>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5" name="Oval 14">
              <a:extLst>
                <a:ext uri="{FF2B5EF4-FFF2-40B4-BE49-F238E27FC236}">
                  <a16:creationId xmlns:a16="http://schemas.microsoft.com/office/drawing/2014/main" id="{31B99739-DA8D-6647-AD3F-E4A9D7A9DA30}"/>
                </a:ext>
              </a:extLst>
            </p:cNvPr>
            <p:cNvSpPr/>
            <p:nvPr/>
          </p:nvSpPr>
          <p:spPr>
            <a:xfrm>
              <a:off x="1853071" y="1454996"/>
              <a:ext cx="4527922" cy="4527916"/>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spTree>
    <p:extLst>
      <p:ext uri="{BB962C8B-B14F-4D97-AF65-F5344CB8AC3E}">
        <p14:creationId xmlns:p14="http://schemas.microsoft.com/office/powerpoint/2010/main" val="3141682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21376F0B-2FA3-564D-9C21-0C726E7D6D4B}"/>
              </a:ext>
            </a:extLst>
          </p:cNvPr>
          <p:cNvCxnSpPr>
            <a:cxnSpLocks/>
          </p:cNvCxnSpPr>
          <p:nvPr/>
        </p:nvCxnSpPr>
        <p:spPr>
          <a:xfrm flipH="1">
            <a:off x="6077339" y="1652020"/>
            <a:ext cx="18661" cy="462938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46636831-040D-E24B-B7B7-3499C34EC229}"/>
              </a:ext>
            </a:extLst>
          </p:cNvPr>
          <p:cNvSpPr/>
          <p:nvPr/>
        </p:nvSpPr>
        <p:spPr>
          <a:xfrm>
            <a:off x="6948632" y="1652021"/>
            <a:ext cx="2145188" cy="2145188"/>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3" name="Title 1">
            <a:extLst>
              <a:ext uri="{FF2B5EF4-FFF2-40B4-BE49-F238E27FC236}">
                <a16:creationId xmlns:a16="http://schemas.microsoft.com/office/drawing/2014/main" id="{3345775C-9BCF-F144-9347-0565F4C8AA5C}"/>
              </a:ext>
            </a:extLst>
          </p:cNvPr>
          <p:cNvSpPr txBox="1">
            <a:spLocks/>
          </p:cNvSpPr>
          <p:nvPr/>
        </p:nvSpPr>
        <p:spPr>
          <a:xfrm>
            <a:off x="6803115" y="2352837"/>
            <a:ext cx="2529858" cy="730265"/>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bg1"/>
                </a:solidFill>
                <a:latin typeface="Arial" panose="020B0604020202020204" pitchFamily="34" charset="0"/>
                <a:cs typeface="Arial" panose="020B0604020202020204" pitchFamily="34" charset="0"/>
              </a:rPr>
              <a:t>Transparency </a:t>
            </a:r>
          </a:p>
          <a:p>
            <a:r>
              <a:rPr lang="en-US" sz="2000" b="1" dirty="0">
                <a:solidFill>
                  <a:schemeClr val="bg1"/>
                </a:solidFill>
                <a:latin typeface="Arial" panose="020B0604020202020204" pitchFamily="34" charset="0"/>
                <a:cs typeface="Arial" panose="020B0604020202020204" pitchFamily="34" charset="0"/>
              </a:rPr>
              <a:t>and Fairness</a:t>
            </a:r>
          </a:p>
        </p:txBody>
      </p:sp>
      <p:sp>
        <p:nvSpPr>
          <p:cNvPr id="15" name="Oval 14">
            <a:extLst>
              <a:ext uri="{FF2B5EF4-FFF2-40B4-BE49-F238E27FC236}">
                <a16:creationId xmlns:a16="http://schemas.microsoft.com/office/drawing/2014/main" id="{F86326F9-63C1-164B-B48D-B91D54C2B1D6}"/>
              </a:ext>
            </a:extLst>
          </p:cNvPr>
          <p:cNvSpPr/>
          <p:nvPr/>
        </p:nvSpPr>
        <p:spPr>
          <a:xfrm>
            <a:off x="9334590" y="1633081"/>
            <a:ext cx="2167855" cy="2151441"/>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6" name="Title 1">
            <a:extLst>
              <a:ext uri="{FF2B5EF4-FFF2-40B4-BE49-F238E27FC236}">
                <a16:creationId xmlns:a16="http://schemas.microsoft.com/office/drawing/2014/main" id="{C826C6CD-EDEC-8D43-843F-24F5018B1524}"/>
              </a:ext>
            </a:extLst>
          </p:cNvPr>
          <p:cNvSpPr txBox="1">
            <a:spLocks/>
          </p:cNvSpPr>
          <p:nvPr/>
        </p:nvSpPr>
        <p:spPr>
          <a:xfrm>
            <a:off x="9392777" y="2294076"/>
            <a:ext cx="2055500" cy="806405"/>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bg1"/>
                </a:solidFill>
                <a:latin typeface="Arial" panose="020B0604020202020204" pitchFamily="34" charset="0"/>
                <a:cs typeface="Arial" panose="020B0604020202020204" pitchFamily="34" charset="0"/>
              </a:rPr>
              <a:t>Timeliness</a:t>
            </a:r>
          </a:p>
          <a:p>
            <a:r>
              <a:rPr lang="en-US" sz="2000" b="1" dirty="0">
                <a:solidFill>
                  <a:schemeClr val="bg1"/>
                </a:solidFill>
                <a:latin typeface="Arial" panose="020B0604020202020204" pitchFamily="34" charset="0"/>
                <a:cs typeface="Arial" panose="020B0604020202020204" pitchFamily="34" charset="0"/>
              </a:rPr>
              <a:t>and Speed</a:t>
            </a:r>
          </a:p>
        </p:txBody>
      </p:sp>
      <p:sp>
        <p:nvSpPr>
          <p:cNvPr id="17" name="Oval 16">
            <a:extLst>
              <a:ext uri="{FF2B5EF4-FFF2-40B4-BE49-F238E27FC236}">
                <a16:creationId xmlns:a16="http://schemas.microsoft.com/office/drawing/2014/main" id="{9F9D5C05-CC33-EA4E-A2E1-86F6A045347C}"/>
              </a:ext>
            </a:extLst>
          </p:cNvPr>
          <p:cNvSpPr/>
          <p:nvPr/>
        </p:nvSpPr>
        <p:spPr>
          <a:xfrm>
            <a:off x="6944145" y="4058866"/>
            <a:ext cx="2149034" cy="2191719"/>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8" name="Title 1">
            <a:extLst>
              <a:ext uri="{FF2B5EF4-FFF2-40B4-BE49-F238E27FC236}">
                <a16:creationId xmlns:a16="http://schemas.microsoft.com/office/drawing/2014/main" id="{81AD991D-3528-8845-9CB4-4A4FEAF71E3D}"/>
              </a:ext>
            </a:extLst>
          </p:cNvPr>
          <p:cNvSpPr txBox="1">
            <a:spLocks/>
          </p:cNvSpPr>
          <p:nvPr/>
        </p:nvSpPr>
        <p:spPr>
          <a:xfrm>
            <a:off x="6904942" y="4768168"/>
            <a:ext cx="2227440" cy="791319"/>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bg1"/>
                </a:solidFill>
                <a:latin typeface="Arial" panose="020B0604020202020204" pitchFamily="34" charset="0"/>
                <a:cs typeface="Arial" panose="020B0604020202020204" pitchFamily="34" charset="0"/>
              </a:rPr>
              <a:t>Diversity, Equity</a:t>
            </a:r>
            <a:br>
              <a:rPr lang="en-US" sz="2000" b="1" dirty="0">
                <a:solidFill>
                  <a:schemeClr val="bg1"/>
                </a:solidFill>
                <a:latin typeface="Arial" panose="020B0604020202020204" pitchFamily="34" charset="0"/>
                <a:cs typeface="Arial" panose="020B0604020202020204" pitchFamily="34" charset="0"/>
              </a:rPr>
            </a:br>
            <a:r>
              <a:rPr lang="en-US" sz="2000" b="1" dirty="0">
                <a:solidFill>
                  <a:schemeClr val="bg1"/>
                </a:solidFill>
                <a:latin typeface="Arial" panose="020B0604020202020204" pitchFamily="34" charset="0"/>
                <a:cs typeface="Arial" panose="020B0604020202020204" pitchFamily="34" charset="0"/>
              </a:rPr>
              <a:t>and Inclusion</a:t>
            </a:r>
          </a:p>
        </p:txBody>
      </p:sp>
      <p:sp>
        <p:nvSpPr>
          <p:cNvPr id="19" name="Oval 18">
            <a:extLst>
              <a:ext uri="{FF2B5EF4-FFF2-40B4-BE49-F238E27FC236}">
                <a16:creationId xmlns:a16="http://schemas.microsoft.com/office/drawing/2014/main" id="{A834CC03-8275-3348-911B-CBA3CABF52D7}"/>
              </a:ext>
            </a:extLst>
          </p:cNvPr>
          <p:cNvSpPr/>
          <p:nvPr/>
        </p:nvSpPr>
        <p:spPr>
          <a:xfrm>
            <a:off x="9355138" y="4045820"/>
            <a:ext cx="2147307" cy="2204764"/>
          </a:xfrm>
          <a:prstGeom prst="ellipse">
            <a:avLst/>
          </a:prstGeom>
          <a:blipFill dpi="0" rotWithShape="1">
            <a:blip r:embed="rId6"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1" name="Title 1">
            <a:extLst>
              <a:ext uri="{FF2B5EF4-FFF2-40B4-BE49-F238E27FC236}">
                <a16:creationId xmlns:a16="http://schemas.microsoft.com/office/drawing/2014/main" id="{3C4D77EE-7134-F242-9C53-DBDD0BE40985}"/>
              </a:ext>
            </a:extLst>
          </p:cNvPr>
          <p:cNvSpPr txBox="1">
            <a:spLocks/>
          </p:cNvSpPr>
          <p:nvPr/>
        </p:nvSpPr>
        <p:spPr>
          <a:xfrm>
            <a:off x="9397043" y="4768168"/>
            <a:ext cx="2066192" cy="810600"/>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bg1"/>
                </a:solidFill>
                <a:latin typeface="Arial" panose="020B0604020202020204" pitchFamily="34" charset="0"/>
                <a:cs typeface="Arial" panose="020B0604020202020204" pitchFamily="34" charset="0"/>
              </a:rPr>
              <a:t>Community</a:t>
            </a:r>
            <a:br>
              <a:rPr lang="en-US" sz="2000" b="1" dirty="0">
                <a:solidFill>
                  <a:schemeClr val="bg1"/>
                </a:solidFill>
                <a:latin typeface="Arial" panose="020B0604020202020204" pitchFamily="34" charset="0"/>
                <a:cs typeface="Arial" panose="020B0604020202020204" pitchFamily="34" charset="0"/>
              </a:rPr>
            </a:br>
            <a:r>
              <a:rPr lang="en-US" sz="2000" b="1" dirty="0">
                <a:solidFill>
                  <a:schemeClr val="bg1"/>
                </a:solidFill>
                <a:latin typeface="Arial" panose="020B0604020202020204" pitchFamily="34" charset="0"/>
                <a:cs typeface="Arial" panose="020B0604020202020204" pitchFamily="34" charset="0"/>
              </a:rPr>
              <a:t>Building</a:t>
            </a:r>
          </a:p>
        </p:txBody>
      </p:sp>
      <p:pic>
        <p:nvPicPr>
          <p:cNvPr id="22" name="Picture 21" descr="A picture containing drawing&#10;&#10;Description automatically generated">
            <a:extLst>
              <a:ext uri="{FF2B5EF4-FFF2-40B4-BE49-F238E27FC236}">
                <a16:creationId xmlns:a16="http://schemas.microsoft.com/office/drawing/2014/main" id="{D8362187-FCAB-5F45-AD7A-781C5180346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14" name="TextBox 13">
            <a:extLst>
              <a:ext uri="{FF2B5EF4-FFF2-40B4-BE49-F238E27FC236}">
                <a16:creationId xmlns:a16="http://schemas.microsoft.com/office/drawing/2014/main" id="{F14EBBBF-22B6-FE41-92B5-BDB7E18DB476}"/>
              </a:ext>
            </a:extLst>
          </p:cNvPr>
          <p:cNvSpPr txBox="1"/>
          <p:nvPr/>
        </p:nvSpPr>
        <p:spPr>
          <a:xfrm>
            <a:off x="1199412" y="3230812"/>
            <a:ext cx="4304174" cy="2800767"/>
          </a:xfrm>
          <a:prstGeom prst="rect">
            <a:avLst/>
          </a:prstGeom>
          <a:noFill/>
        </p:spPr>
        <p:txBody>
          <a:bodyPr wrap="square" rtlCol="0">
            <a:spAutoFit/>
          </a:bodyPr>
          <a:lstStyle/>
          <a:p>
            <a:pPr algn="r"/>
            <a:r>
              <a:rPr lang="en-US" sz="4400" b="1" dirty="0">
                <a:latin typeface="Arial" panose="020B0604020202020204" pitchFamily="34" charset="0"/>
                <a:cs typeface="Arial" panose="020B0604020202020204" pitchFamily="34" charset="0"/>
              </a:rPr>
              <a:t>Our editorship </a:t>
            </a:r>
          </a:p>
          <a:p>
            <a:pPr algn="r"/>
            <a:r>
              <a:rPr lang="en-US" sz="4400" b="1" dirty="0">
                <a:latin typeface="Arial" panose="020B0604020202020204" pitchFamily="34" charset="0"/>
                <a:cs typeface="Arial" panose="020B0604020202020204" pitchFamily="34" charset="0"/>
              </a:rPr>
              <a:t>will be guided by four principles </a:t>
            </a:r>
          </a:p>
        </p:txBody>
      </p:sp>
    </p:spTree>
    <p:extLst>
      <p:ext uri="{BB962C8B-B14F-4D97-AF65-F5344CB8AC3E}">
        <p14:creationId xmlns:p14="http://schemas.microsoft.com/office/powerpoint/2010/main" val="3483144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drawing&#10;&#10;Description automatically generated">
            <a:extLst>
              <a:ext uri="{FF2B5EF4-FFF2-40B4-BE49-F238E27FC236}">
                <a16:creationId xmlns:a16="http://schemas.microsoft.com/office/drawing/2014/main" id="{CB4A787C-51E9-5B4A-9DB8-CF8595AE22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20" name="TextBox 19">
            <a:extLst>
              <a:ext uri="{FF2B5EF4-FFF2-40B4-BE49-F238E27FC236}">
                <a16:creationId xmlns:a16="http://schemas.microsoft.com/office/drawing/2014/main" id="{2F528DE5-4078-C34B-9E14-A146A8C15F9C}"/>
              </a:ext>
            </a:extLst>
          </p:cNvPr>
          <p:cNvSpPr txBox="1"/>
          <p:nvPr/>
        </p:nvSpPr>
        <p:spPr>
          <a:xfrm>
            <a:off x="9252060" y="266682"/>
            <a:ext cx="1307675" cy="523220"/>
          </a:xfrm>
          <a:prstGeom prst="rect">
            <a:avLst/>
          </a:prstGeom>
          <a:noFill/>
        </p:spPr>
        <p:txBody>
          <a:bodyPr wrap="square" rtlCol="0">
            <a:spAutoFit/>
          </a:bodyPr>
          <a:lstStyle/>
          <a:p>
            <a:pPr algn="r">
              <a:lnSpc>
                <a:spcPts val="1680"/>
              </a:lnSpc>
            </a:pPr>
            <a:r>
              <a:rPr lang="en-US" sz="1400" b="1" dirty="0">
                <a:latin typeface="Arial" panose="020B0604020202020204" pitchFamily="34" charset="0"/>
                <a:cs typeface="Arial" panose="020B0604020202020204" pitchFamily="34" charset="0"/>
              </a:rPr>
              <a:t>Platform</a:t>
            </a:r>
          </a:p>
          <a:p>
            <a:pPr algn="r">
              <a:lnSpc>
                <a:spcPts val="1680"/>
              </a:lnSpc>
            </a:pPr>
            <a:r>
              <a:rPr lang="en-US" sz="1400" b="1" dirty="0">
                <a:latin typeface="Arial" panose="020B0604020202020204" pitchFamily="34" charset="0"/>
                <a:cs typeface="Arial" panose="020B0604020202020204" pitchFamily="34" charset="0"/>
              </a:rPr>
              <a:t>of Insights</a:t>
            </a:r>
          </a:p>
        </p:txBody>
      </p:sp>
      <p:sp>
        <p:nvSpPr>
          <p:cNvPr id="2" name="Rectangle 1">
            <a:extLst>
              <a:ext uri="{FF2B5EF4-FFF2-40B4-BE49-F238E27FC236}">
                <a16:creationId xmlns:a16="http://schemas.microsoft.com/office/drawing/2014/main" id="{C72538C2-022D-7B42-9C99-6CD5720DFDFB}"/>
              </a:ext>
            </a:extLst>
          </p:cNvPr>
          <p:cNvSpPr/>
          <p:nvPr/>
        </p:nvSpPr>
        <p:spPr>
          <a:xfrm>
            <a:off x="5490787" y="1245646"/>
            <a:ext cx="6357962" cy="6740307"/>
          </a:xfrm>
          <a:prstGeom prst="rect">
            <a:avLst/>
          </a:prstGeom>
        </p:spPr>
        <p:txBody>
          <a:bodyPr wrap="square">
            <a:spAutoFit/>
          </a:bodyPr>
          <a:lstStyle/>
          <a:p>
            <a:pPr lvl="1"/>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Appointed AEs and members of the Editorial Review Board</a:t>
            </a:r>
            <a:endParaRPr lang="en-US" sz="2400" b="1" dirty="0">
              <a:solidFill>
                <a:schemeClr val="tx1">
                  <a:lumMod val="85000"/>
                  <a:lumOff val="15000"/>
                </a:schemeClr>
              </a:solidFill>
              <a:latin typeface="Times New Roman" panose="02020603050405020304" pitchFamily="18" charset="0"/>
              <a:cs typeface="Times New Roman" panose="02020603050405020304" pitchFamily="18" charset="0"/>
            </a:endParaRPr>
          </a:p>
          <a:p>
            <a:pPr lvl="1"/>
            <a:endParaRPr lang="en-US" sz="2400" b="1" dirty="0">
              <a:solidFill>
                <a:schemeClr val="tx1">
                  <a:lumMod val="85000"/>
                  <a:lumOff val="15000"/>
                </a:schemeClr>
              </a:solidFill>
              <a:latin typeface="Times New Roman" panose="02020603050405020304" pitchFamily="18" charset="0"/>
              <a:cs typeface="Times New Roman" panose="02020603050405020304" pitchFamily="18" charset="0"/>
            </a:endParaRPr>
          </a:p>
          <a:p>
            <a:pPr lvl="1"/>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Revised submission guidelines (e.g., simplified, clarified and updated submission categories and author guidelines)</a:t>
            </a:r>
          </a:p>
          <a:p>
            <a:pPr lvl="1"/>
            <a:endParaRPr lang="en-US" sz="2400" dirty="0">
              <a:solidFill>
                <a:schemeClr val="tx1">
                  <a:lumMod val="85000"/>
                  <a:lumOff val="15000"/>
                </a:schemeClr>
              </a:solidFill>
              <a:latin typeface="Times New Roman" panose="02020603050405020304" pitchFamily="18" charset="0"/>
              <a:cs typeface="Times New Roman" panose="02020603050405020304" pitchFamily="18" charset="0"/>
            </a:endParaRPr>
          </a:p>
          <a:p>
            <a:pPr lvl="1"/>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Defined processes for reviewing papers</a:t>
            </a:r>
          </a:p>
          <a:p>
            <a:pPr lvl="1"/>
            <a:endParaRPr lang="en-US" sz="2400" dirty="0">
              <a:solidFill>
                <a:schemeClr val="tx1">
                  <a:lumMod val="85000"/>
                  <a:lumOff val="15000"/>
                </a:schemeClr>
              </a:solidFill>
              <a:latin typeface="Times New Roman" panose="02020603050405020304" pitchFamily="18" charset="0"/>
              <a:cs typeface="Times New Roman" panose="02020603050405020304" pitchFamily="18" charset="0"/>
            </a:endParaRPr>
          </a:p>
          <a:p>
            <a:pPr lvl="1"/>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Held forums/workshops </a:t>
            </a:r>
          </a:p>
          <a:p>
            <a:pPr lvl="1"/>
            <a:endParaRPr lang="en-US" sz="2400" dirty="0">
              <a:solidFill>
                <a:schemeClr val="tx1">
                  <a:lumMod val="85000"/>
                  <a:lumOff val="15000"/>
                </a:schemeClr>
              </a:solidFill>
              <a:latin typeface="Times New Roman" panose="02020603050405020304" pitchFamily="18" charset="0"/>
              <a:cs typeface="Times New Roman" panose="02020603050405020304" pitchFamily="18" charset="0"/>
            </a:endParaRPr>
          </a:p>
          <a:p>
            <a:pPr lvl="1"/>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Focused on DEI and data integrity </a:t>
            </a:r>
          </a:p>
          <a:p>
            <a:pPr lvl="1"/>
            <a:endParaRPr lang="en-US" sz="2400" dirty="0">
              <a:solidFill>
                <a:schemeClr val="tx1">
                  <a:lumMod val="85000"/>
                  <a:lumOff val="15000"/>
                </a:schemeClr>
              </a:solidFill>
              <a:latin typeface="Times New Roman" panose="02020603050405020304" pitchFamily="18" charset="0"/>
              <a:cs typeface="Times New Roman" panose="02020603050405020304" pitchFamily="18" charset="0"/>
            </a:endParaRPr>
          </a:p>
          <a:p>
            <a:pPr lvl="1"/>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Launched a new website and started outreach (</a:t>
            </a:r>
            <a:r>
              <a:rPr lang="en-US" sz="2400" dirty="0" err="1">
                <a:solidFill>
                  <a:schemeClr val="tx1">
                    <a:lumMod val="85000"/>
                    <a:lumOff val="15000"/>
                  </a:schemeClr>
                </a:solidFill>
                <a:latin typeface="Times New Roman" panose="02020603050405020304" pitchFamily="18" charset="0"/>
                <a:cs typeface="Times New Roman" panose="02020603050405020304" pitchFamily="18" charset="0"/>
              </a:rPr>
              <a:t>consumerresearcher.com</a:t>
            </a:r>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a:t>
            </a:r>
          </a:p>
          <a:p>
            <a:pPr lvl="1"/>
            <a:endParaRPr lang="en-US" sz="2400" dirty="0">
              <a:solidFill>
                <a:schemeClr val="tx1">
                  <a:lumMod val="85000"/>
                  <a:lumOff val="15000"/>
                </a:schemeClr>
              </a:solidFill>
              <a:latin typeface="Times New Roman" panose="02020603050405020304" pitchFamily="18" charset="0"/>
              <a:cs typeface="Times New Roman" panose="02020603050405020304" pitchFamily="18" charset="0"/>
            </a:endParaRPr>
          </a:p>
          <a:p>
            <a:pPr lvl="1"/>
            <a:endParaRPr lang="en-US" sz="2400" dirty="0">
              <a:solidFill>
                <a:schemeClr val="tx1">
                  <a:lumMod val="85000"/>
                  <a:lumOff val="15000"/>
                </a:schemeClr>
              </a:solidFill>
              <a:latin typeface="Times New Roman" panose="02020603050405020304" pitchFamily="18" charset="0"/>
              <a:cs typeface="Times New Roman" panose="02020603050405020304" pitchFamily="18" charset="0"/>
            </a:endParaRPr>
          </a:p>
          <a:p>
            <a:pPr lvl="1"/>
            <a:endParaRPr lang="en-US" sz="2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ABF547D-78C7-A747-A9ED-6E304614F87A}"/>
              </a:ext>
            </a:extLst>
          </p:cNvPr>
          <p:cNvSpPr txBox="1"/>
          <p:nvPr/>
        </p:nvSpPr>
        <p:spPr>
          <a:xfrm>
            <a:off x="9158442" y="772740"/>
            <a:ext cx="2759089" cy="253916"/>
          </a:xfrm>
          <a:prstGeom prst="rect">
            <a:avLst/>
          </a:prstGeom>
          <a:noFill/>
        </p:spPr>
        <p:txBody>
          <a:bodyPr wrap="none" rtlCol="0">
            <a:spAutoFit/>
          </a:bodyPr>
          <a:lstStyle/>
          <a:p>
            <a:r>
              <a:rPr lang="en-US" sz="1050" dirty="0">
                <a:solidFill>
                  <a:schemeClr val="bg1">
                    <a:lumMod val="50000"/>
                  </a:schemeClr>
                </a:solidFill>
                <a:latin typeface="Arial" panose="020B0604020202020204" pitchFamily="34" charset="0"/>
                <a:cs typeface="Arial" panose="020B0604020202020204" pitchFamily="34" charset="0"/>
              </a:rPr>
              <a:t>Schmitt </a:t>
            </a:r>
            <a:r>
              <a:rPr lang="en-CA" sz="1050" dirty="0">
                <a:solidFill>
                  <a:schemeClr val="bg1">
                    <a:lumMod val="50000"/>
                  </a:schemeClr>
                </a:solidFill>
              </a:rPr>
              <a:t>| </a:t>
            </a:r>
            <a:r>
              <a:rPr lang="en-US" sz="1050" dirty="0" err="1">
                <a:solidFill>
                  <a:schemeClr val="bg1">
                    <a:lumMod val="50000"/>
                  </a:schemeClr>
                </a:solidFill>
                <a:latin typeface="Arial" panose="020B0604020202020204" pitchFamily="34" charset="0"/>
                <a:cs typeface="Arial" panose="020B0604020202020204" pitchFamily="34" charset="0"/>
              </a:rPr>
              <a:t>Cotte</a:t>
            </a:r>
            <a:r>
              <a:rPr lang="en-US" sz="1050" dirty="0">
                <a:solidFill>
                  <a:schemeClr val="bg1">
                    <a:lumMod val="50000"/>
                  </a:schemeClr>
                </a:solidFill>
                <a:latin typeface="Arial" panose="020B0604020202020204" pitchFamily="34" charset="0"/>
                <a:cs typeface="Arial" panose="020B0604020202020204" pitchFamily="34" charset="0"/>
              </a:rPr>
              <a:t>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Giesler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Stephen </a:t>
            </a:r>
            <a:r>
              <a:rPr lang="en-CA" sz="1050" dirty="0">
                <a:solidFill>
                  <a:schemeClr val="bg1">
                    <a:lumMod val="50000"/>
                  </a:schemeClr>
                </a:solidFill>
              </a:rPr>
              <a:t>| </a:t>
            </a:r>
            <a:r>
              <a:rPr lang="en-US" sz="1050" dirty="0">
                <a:solidFill>
                  <a:schemeClr val="bg1">
                    <a:lumMod val="50000"/>
                  </a:schemeClr>
                </a:solidFill>
                <a:latin typeface="Arial" panose="020B0604020202020204" pitchFamily="34" charset="0"/>
                <a:cs typeface="Arial" panose="020B0604020202020204" pitchFamily="34" charset="0"/>
              </a:rPr>
              <a:t>Wood</a:t>
            </a:r>
          </a:p>
        </p:txBody>
      </p:sp>
      <p:sp>
        <p:nvSpPr>
          <p:cNvPr id="12" name="TextBox 11">
            <a:extLst>
              <a:ext uri="{FF2B5EF4-FFF2-40B4-BE49-F238E27FC236}">
                <a16:creationId xmlns:a16="http://schemas.microsoft.com/office/drawing/2014/main" id="{3542B811-1986-D942-ADC4-33C6662A58E9}"/>
              </a:ext>
            </a:extLst>
          </p:cNvPr>
          <p:cNvSpPr txBox="1"/>
          <p:nvPr/>
        </p:nvSpPr>
        <p:spPr>
          <a:xfrm>
            <a:off x="173975" y="3440020"/>
            <a:ext cx="5329611" cy="1446550"/>
          </a:xfrm>
          <a:prstGeom prst="rect">
            <a:avLst/>
          </a:prstGeom>
          <a:noFill/>
        </p:spPr>
        <p:txBody>
          <a:bodyPr wrap="square" rtlCol="0">
            <a:spAutoFit/>
          </a:bodyPr>
          <a:lstStyle/>
          <a:p>
            <a:pPr algn="r"/>
            <a:r>
              <a:rPr lang="en-US" sz="4400" b="1" dirty="0">
                <a:solidFill>
                  <a:schemeClr val="tx1">
                    <a:lumMod val="85000"/>
                    <a:lumOff val="15000"/>
                  </a:schemeClr>
                </a:solidFill>
                <a:latin typeface="Arial" panose="020B0604020202020204" pitchFamily="34" charset="0"/>
                <a:cs typeface="Arial" panose="020B0604020202020204" pitchFamily="34" charset="0"/>
              </a:rPr>
              <a:t>What Have We Done So Far?</a:t>
            </a:r>
          </a:p>
        </p:txBody>
      </p:sp>
      <p:cxnSp>
        <p:nvCxnSpPr>
          <p:cNvPr id="13" name="Straight Connector 12">
            <a:extLst>
              <a:ext uri="{FF2B5EF4-FFF2-40B4-BE49-F238E27FC236}">
                <a16:creationId xmlns:a16="http://schemas.microsoft.com/office/drawing/2014/main" id="{1D38B47A-A717-3E40-B479-C8C97D530DD9}"/>
              </a:ext>
            </a:extLst>
          </p:cNvPr>
          <p:cNvCxnSpPr>
            <a:cxnSpLocks/>
          </p:cNvCxnSpPr>
          <p:nvPr/>
        </p:nvCxnSpPr>
        <p:spPr>
          <a:xfrm flipH="1">
            <a:off x="5736697" y="1639457"/>
            <a:ext cx="18661" cy="462938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779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04AF8-4AFC-CA4B-ACED-93256336AC59}"/>
              </a:ext>
            </a:extLst>
          </p:cNvPr>
          <p:cNvSpPr>
            <a:spLocks noGrp="1"/>
          </p:cNvSpPr>
          <p:nvPr>
            <p:ph type="title"/>
          </p:nvPr>
        </p:nvSpPr>
        <p:spPr>
          <a:xfrm>
            <a:off x="831849" y="1709738"/>
            <a:ext cx="11193895" cy="2852737"/>
          </a:xfrm>
        </p:spPr>
        <p:txBody>
          <a:bodyPr>
            <a:normAutofit/>
          </a:bodyPr>
          <a:lstStyle/>
          <a:p>
            <a:r>
              <a:rPr lang="en-US" sz="5400" b="1" dirty="0">
                <a:latin typeface="Arial" panose="020B0604020202020204" pitchFamily="34" charset="0"/>
                <a:cs typeface="Arial" panose="020B0604020202020204" pitchFamily="34" charset="0"/>
              </a:rPr>
              <a:t>Review and Publication Process</a:t>
            </a:r>
          </a:p>
        </p:txBody>
      </p:sp>
      <p:sp>
        <p:nvSpPr>
          <p:cNvPr id="3" name="Text Placeholder 2">
            <a:extLst>
              <a:ext uri="{FF2B5EF4-FFF2-40B4-BE49-F238E27FC236}">
                <a16:creationId xmlns:a16="http://schemas.microsoft.com/office/drawing/2014/main" id="{B9A1922E-7657-5941-95C5-74F28EC54F32}"/>
              </a:ext>
            </a:extLst>
          </p:cNvPr>
          <p:cNvSpPr>
            <a:spLocks noGrp="1"/>
          </p:cNvSpPr>
          <p:nvPr>
            <p:ph type="body" idx="1"/>
          </p:nvPr>
        </p:nvSpPr>
        <p:spPr/>
        <p:txBody>
          <a:bodyPr/>
          <a:lstStyle/>
          <a:p>
            <a:r>
              <a:rPr lang="en-US" dirty="0"/>
              <a:t>Bernd</a:t>
            </a:r>
          </a:p>
        </p:txBody>
      </p:sp>
      <p:sp>
        <p:nvSpPr>
          <p:cNvPr id="7" name="Oval 6">
            <a:extLst>
              <a:ext uri="{FF2B5EF4-FFF2-40B4-BE49-F238E27FC236}">
                <a16:creationId xmlns:a16="http://schemas.microsoft.com/office/drawing/2014/main" id="{D31FC0EA-A735-834D-B7C5-E4EABB0DC9B1}"/>
              </a:ext>
            </a:extLst>
          </p:cNvPr>
          <p:cNvSpPr/>
          <p:nvPr/>
        </p:nvSpPr>
        <p:spPr>
          <a:xfrm>
            <a:off x="741796" y="625969"/>
            <a:ext cx="2145188" cy="2145188"/>
          </a:xfrm>
          <a:prstGeom prst="ellipse">
            <a:avLst/>
          </a:prstGeom>
          <a:blipFill dpi="0" rotWithShape="1">
            <a:blip r:embed="rId2"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 name="Title 1">
            <a:extLst>
              <a:ext uri="{FF2B5EF4-FFF2-40B4-BE49-F238E27FC236}">
                <a16:creationId xmlns:a16="http://schemas.microsoft.com/office/drawing/2014/main" id="{A00C93E3-29D4-4844-9D49-9C966F3323EA}"/>
              </a:ext>
            </a:extLst>
          </p:cNvPr>
          <p:cNvSpPr txBox="1">
            <a:spLocks/>
          </p:cNvSpPr>
          <p:nvPr/>
        </p:nvSpPr>
        <p:spPr>
          <a:xfrm>
            <a:off x="596279" y="1326785"/>
            <a:ext cx="2529858" cy="730265"/>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bg1"/>
                </a:solidFill>
                <a:latin typeface="Arial" panose="020B0604020202020204" pitchFamily="34" charset="0"/>
                <a:cs typeface="Arial" panose="020B0604020202020204" pitchFamily="34" charset="0"/>
              </a:rPr>
              <a:t>Transparency</a:t>
            </a:r>
            <a:br>
              <a:rPr lang="en-US" sz="2000" b="1" dirty="0">
                <a:solidFill>
                  <a:schemeClr val="bg1"/>
                </a:solidFill>
                <a:latin typeface="Arial" panose="020B0604020202020204" pitchFamily="34" charset="0"/>
                <a:cs typeface="Arial" panose="020B0604020202020204" pitchFamily="34" charset="0"/>
              </a:rPr>
            </a:br>
            <a:r>
              <a:rPr lang="en-US" sz="2000" b="1" dirty="0">
                <a:solidFill>
                  <a:schemeClr val="bg1"/>
                </a:solidFill>
                <a:latin typeface="Arial" panose="020B0604020202020204" pitchFamily="34" charset="0"/>
                <a:cs typeface="Arial" panose="020B0604020202020204" pitchFamily="34" charset="0"/>
              </a:rPr>
              <a:t>and Fairness</a:t>
            </a:r>
          </a:p>
        </p:txBody>
      </p:sp>
      <p:sp>
        <p:nvSpPr>
          <p:cNvPr id="9" name="Oval 8">
            <a:extLst>
              <a:ext uri="{FF2B5EF4-FFF2-40B4-BE49-F238E27FC236}">
                <a16:creationId xmlns:a16="http://schemas.microsoft.com/office/drawing/2014/main" id="{A77E8459-20D4-E740-AD3F-E9888BF564C7}"/>
              </a:ext>
            </a:extLst>
          </p:cNvPr>
          <p:cNvSpPr/>
          <p:nvPr/>
        </p:nvSpPr>
        <p:spPr>
          <a:xfrm>
            <a:off x="3127754" y="607029"/>
            <a:ext cx="2167855" cy="2151441"/>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0" name="Title 1">
            <a:extLst>
              <a:ext uri="{FF2B5EF4-FFF2-40B4-BE49-F238E27FC236}">
                <a16:creationId xmlns:a16="http://schemas.microsoft.com/office/drawing/2014/main" id="{D1F6421C-C157-5F47-A1B1-E240E4077F78}"/>
              </a:ext>
            </a:extLst>
          </p:cNvPr>
          <p:cNvSpPr txBox="1">
            <a:spLocks/>
          </p:cNvSpPr>
          <p:nvPr/>
        </p:nvSpPr>
        <p:spPr>
          <a:xfrm>
            <a:off x="3185941" y="1268024"/>
            <a:ext cx="2055500" cy="806405"/>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bg1"/>
                </a:solidFill>
                <a:latin typeface="Arial" panose="020B0604020202020204" pitchFamily="34" charset="0"/>
                <a:cs typeface="Arial" panose="020B0604020202020204" pitchFamily="34" charset="0"/>
              </a:rPr>
              <a:t>Timeliness</a:t>
            </a:r>
          </a:p>
          <a:p>
            <a:r>
              <a:rPr lang="en-US" sz="2000" b="1" dirty="0">
                <a:solidFill>
                  <a:schemeClr val="bg1"/>
                </a:solidFill>
                <a:latin typeface="Arial" panose="020B0604020202020204" pitchFamily="34" charset="0"/>
                <a:cs typeface="Arial" panose="020B0604020202020204" pitchFamily="34" charset="0"/>
              </a:rPr>
              <a:t>and Speed</a:t>
            </a:r>
          </a:p>
        </p:txBody>
      </p:sp>
    </p:spTree>
    <p:extLst>
      <p:ext uri="{BB962C8B-B14F-4D97-AF65-F5344CB8AC3E}">
        <p14:creationId xmlns:p14="http://schemas.microsoft.com/office/powerpoint/2010/main" val="3339329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R_Vision_Schmitt_Team_NY_Pres_rerduced" id="{8273733E-6E33-0A45-B1AE-D570C68DDFB7}" vid="{03474646-B9C5-9B44-A29C-12C6B311EB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914</TotalTime>
  <Words>3868</Words>
  <Application>Microsoft Macintosh PowerPoint</Application>
  <PresentationFormat>Widescreen</PresentationFormat>
  <Paragraphs>646</Paragraphs>
  <Slides>51</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and Publication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Conceptual paper</vt:lpstr>
      <vt:lpstr>Theory-driven  empirical paper</vt:lpstr>
      <vt:lpstr>Substantive phenomenon paper</vt:lpstr>
      <vt:lpstr>CCT paper</vt:lpstr>
      <vt:lpstr>(Multi-)methods and empirical quant paper</vt:lpstr>
      <vt:lpstr>Topic Areas</vt:lpstr>
      <vt:lpstr>Specific criteria in  topic areas </vt:lpstr>
      <vt:lpstr>PowerPoint Presentation</vt:lpstr>
      <vt:lpstr>PowerPoint Presentation</vt:lpstr>
      <vt:lpstr>PowerPoint Presentation</vt:lpstr>
      <vt:lpstr>PowerPoint Presentation</vt:lpstr>
      <vt:lpstr>PowerPoint Presentation</vt:lpstr>
      <vt:lpstr>Questions?</vt:lpstr>
      <vt:lpstr>Data Policies</vt:lpstr>
      <vt:lpstr>Data policies and scientific integrity</vt:lpstr>
      <vt:lpstr>Requirement at submission  Effective 1 October 2020</vt:lpstr>
      <vt:lpstr>Data policies and scientific integrity</vt:lpstr>
      <vt:lpstr>DEI</vt:lpstr>
      <vt:lpstr>PowerPoint Presentation</vt:lpstr>
      <vt:lpstr>PowerPoint Presentation</vt:lpstr>
      <vt:lpstr>PowerPoint Presentation</vt:lpstr>
      <vt:lpstr>Communications and Technology</vt:lpstr>
      <vt:lpstr>PowerPoint Presentation</vt:lpstr>
      <vt:lpstr>consumerresearcher.com</vt:lpstr>
      <vt:lpstr>PowerPoint Presentation</vt:lpstr>
      <vt:lpstr>PowerPoint Presentation</vt:lpstr>
      <vt:lpstr>PowerPoint Presentation</vt:lpstr>
      <vt:lpstr>PowerPoint Presentation</vt:lpstr>
      <vt:lpstr>Two arenas:  Inside and Outside JCR</vt:lpstr>
      <vt:lpstr>INSIDE                        OUTSIDE</vt:lpstr>
      <vt:lpstr>Utilize OUP:  4 initiatives to connect to other disciplines</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Cotte, June</dc:creator>
  <cp:lastModifiedBy>Markus Giesler</cp:lastModifiedBy>
  <cp:revision>116</cp:revision>
  <cp:lastPrinted>2021-01-21T17:20:36Z</cp:lastPrinted>
  <dcterms:created xsi:type="dcterms:W3CDTF">2020-11-20T15:00:29Z</dcterms:created>
  <dcterms:modified xsi:type="dcterms:W3CDTF">2021-01-21T17:22:52Z</dcterms:modified>
</cp:coreProperties>
</file>